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6"/>
  </p:notesMasterIdLst>
  <p:sldIdLst>
    <p:sldId id="257" r:id="rId2"/>
    <p:sldId id="256" r:id="rId3"/>
    <p:sldId id="258" r:id="rId4"/>
    <p:sldId id="259" r:id="rId5"/>
    <p:sldId id="261" r:id="rId6"/>
    <p:sldId id="262" r:id="rId7"/>
    <p:sldId id="264" r:id="rId8"/>
    <p:sldId id="263" r:id="rId9"/>
    <p:sldId id="266" r:id="rId10"/>
    <p:sldId id="265" r:id="rId11"/>
    <p:sldId id="271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44B97-02F9-4AF4-AD3B-8F4EAE675221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778DB-BF4D-4558-840F-A2B21453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78DB-BF4D-4558-840F-A2B21453207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9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5.jpeg"/><Relationship Id="rId10" Type="http://schemas.openxmlformats.org/officeDocument/2006/relationships/image" Target="../media/image34.jpeg"/><Relationship Id="rId4" Type="http://schemas.openxmlformats.org/officeDocument/2006/relationships/image" Target="../media/image4.jpeg"/><Relationship Id="rId9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Развитие семейных форм устройства детей-сирот и детей, оставшихся без попечения родителей</a:t>
            </a:r>
            <a:endParaRPr lang="ru-RU" sz="2400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0628" y="1600200"/>
            <a:ext cx="3990972" cy="4724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«</a:t>
            </a:r>
            <a:r>
              <a:rPr lang="ru-RU" sz="2400" dirty="0" smtClean="0"/>
              <a:t>Никогда люди, общество не должны бросать дитя, нуждающееся в защите и опеке. Пусть же у каждого обиженного судьбой ребенка будет дом, семья, где ему возвратят детство»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</a:t>
            </a:r>
            <a:r>
              <a:rPr lang="ru-RU" sz="2400" dirty="0" smtClean="0"/>
              <a:t>Александр Католиков</a:t>
            </a:r>
            <a:endParaRPr lang="ru-RU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4857784" cy="4062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 smtClean="0"/>
              <a:t>4. Блок комплексного </a:t>
            </a:r>
            <a:r>
              <a:rPr lang="ru-RU" sz="2400" b="1" i="1" dirty="0" err="1" smtClean="0"/>
              <a:t>социально-психолого-педагогического</a:t>
            </a:r>
            <a:r>
              <a:rPr lang="ru-RU" sz="2400" b="1" i="1" dirty="0" smtClean="0"/>
              <a:t> сопровождения семьи после принятия ребенка на воспитание.</a:t>
            </a:r>
            <a:endParaRPr lang="ru-RU" sz="2400" b="1" i="1" dirty="0"/>
          </a:p>
        </p:txBody>
      </p:sp>
      <p:pic>
        <p:nvPicPr>
          <p:cNvPr id="4098" name="Picture 2" descr="G:\кадошкино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3714776" cy="3429024"/>
          </a:xfrm>
          <a:prstGeom prst="rect">
            <a:avLst/>
          </a:prstGeom>
          <a:noFill/>
        </p:spPr>
      </p:pic>
      <p:pic>
        <p:nvPicPr>
          <p:cNvPr id="4101" name="Picture 5" descr="C:\Users\1\Desktop\ромоданово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285860"/>
            <a:ext cx="3857652" cy="3214710"/>
          </a:xfrm>
          <a:prstGeom prst="rect">
            <a:avLst/>
          </a:prstGeom>
          <a:noFill/>
        </p:spPr>
      </p:pic>
      <p:pic>
        <p:nvPicPr>
          <p:cNvPr id="4102" name="Picture 6" descr="C:\Users\1\Desktop\ромоданово\ромоданово 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3643314"/>
            <a:ext cx="3357554" cy="2928958"/>
          </a:xfrm>
          <a:prstGeom prst="rect">
            <a:avLst/>
          </a:prstGeom>
          <a:noFill/>
        </p:spPr>
      </p:pic>
      <p:pic>
        <p:nvPicPr>
          <p:cNvPr id="9" name="Picture 3" descr="G:\березники 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3643314"/>
            <a:ext cx="371477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Методическая работа</a:t>
            </a:r>
            <a:endParaRPr lang="ru-RU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 </a:t>
            </a:r>
            <a:r>
              <a:rPr lang="ru-RU" sz="2800" b="1" dirty="0" smtClean="0"/>
              <a:t>изучение и анализ педагогической, психологической, научной литературы специалистами Службы;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 на основе изученной и проанализированной литературы  специалисты Службы, систематизируя методический материал, составляют методические рекомендации  для  приемных родителей по вопросам воспитания, развития, особенностям поведения детей;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  выпуск методических пособий по разным темам.</a:t>
            </a:r>
          </a:p>
          <a:p>
            <a:endParaRPr lang="ru-RU" b="1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71480"/>
            <a:ext cx="1005569" cy="985852"/>
          </a:xfrm>
          <a:prstGeom prst="rect">
            <a:avLst/>
          </a:prstGeom>
          <a:noFill/>
        </p:spPr>
      </p:pic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357562"/>
            <a:ext cx="2857520" cy="2428892"/>
          </a:xfrm>
          <a:prstGeom prst="rect">
            <a:avLst/>
          </a:prstGeom>
          <a:noFill/>
        </p:spPr>
      </p:pic>
      <p:pic>
        <p:nvPicPr>
          <p:cNvPr id="28675" name="Рисунок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37150"/>
            <a:ext cx="1601817" cy="672538"/>
          </a:xfrm>
          <a:prstGeom prst="rect">
            <a:avLst/>
          </a:prstGeom>
          <a:noFill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50004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28596" y="1571612"/>
            <a:ext cx="328614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abic Typesetting" pitchFamily="66" charset="-78"/>
              </a:rPr>
              <a:t>Методическое пособие: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Calibri" pitchFamily="34" charset="0"/>
              </a:rPr>
              <a:t>«Дети в приемной семье»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Советы начинающим родителям на основании обобщения  собственных наблюдений социального педагога Службы психолого-педагогической помощи семье и детям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5072066" y="1357299"/>
            <a:ext cx="350046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Методическое пособие 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Сегодня гость-завтра член семьи»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опыта работы специалистов Службы психолого-педагогической помощи семье и детям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71480"/>
            <a:ext cx="1601817" cy="672538"/>
          </a:xfrm>
          <a:prstGeom prst="rect">
            <a:avLst/>
          </a:prstGeom>
          <a:noFill/>
        </p:spPr>
      </p:pic>
      <p:pic>
        <p:nvPicPr>
          <p:cNvPr id="28682" name="Рисунок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500042"/>
            <a:ext cx="128588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Рисунок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96" y="500042"/>
            <a:ext cx="812797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Picture 12" descr="00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2857496"/>
            <a:ext cx="100013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Picture 13" descr="IMG_277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00958" y="3571876"/>
            <a:ext cx="923735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14" descr="56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57818" y="3643314"/>
            <a:ext cx="1028696" cy="77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7" name="Picture 15" descr="IMG_279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57950" y="3857629"/>
            <a:ext cx="114300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8" name="Picture 16" descr="IMG_278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29256" y="4714884"/>
            <a:ext cx="992179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9" name="Picture 17" descr="IMG_279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00958" y="4572008"/>
            <a:ext cx="92869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0" name="Picture 18" descr="27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57950" y="5214950"/>
            <a:ext cx="107157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Результат работы за 2014-2016г.</a:t>
            </a:r>
            <a:endParaRPr lang="ru-RU" b="1" i="1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304800" y="1714488"/>
            <a:ext cx="8686800" cy="436563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За время деятельности Службы:</a:t>
            </a:r>
          </a:p>
          <a:p>
            <a:r>
              <a:rPr lang="ru-RU" b="1" dirty="0" smtClean="0"/>
              <a:t>поступило  - </a:t>
            </a:r>
            <a:r>
              <a:rPr lang="ru-RU" b="1" dirty="0" smtClean="0">
                <a:solidFill>
                  <a:srgbClr val="FF0000"/>
                </a:solidFill>
              </a:rPr>
              <a:t>250</a:t>
            </a:r>
            <a:r>
              <a:rPr lang="ru-RU" b="1" dirty="0" smtClean="0"/>
              <a:t> обращений и звонков;</a:t>
            </a:r>
          </a:p>
          <a:p>
            <a:r>
              <a:rPr lang="ru-RU" b="1" dirty="0" smtClean="0"/>
              <a:t>передано на воспитание в замещающие семьи - </a:t>
            </a:r>
            <a:r>
              <a:rPr lang="ru-RU" b="1" dirty="0" smtClean="0">
                <a:solidFill>
                  <a:srgbClr val="FF0000"/>
                </a:solidFill>
              </a:rPr>
              <a:t>98</a:t>
            </a:r>
            <a:r>
              <a:rPr lang="ru-RU" b="1" dirty="0" smtClean="0"/>
              <a:t> </a:t>
            </a:r>
            <a:r>
              <a:rPr lang="ru-RU" b="1" dirty="0" err="1" smtClean="0"/>
              <a:t>воспит</a:t>
            </a:r>
            <a:r>
              <a:rPr lang="ru-RU" b="1" dirty="0" smtClean="0"/>
              <a:t>.;</a:t>
            </a:r>
          </a:p>
          <a:p>
            <a:r>
              <a:rPr lang="ru-RU" b="1" dirty="0" smtClean="0"/>
              <a:t> передано кровным родителям (восстановление в родительских правах)  - </a:t>
            </a:r>
            <a:r>
              <a:rPr lang="ru-RU" b="1" dirty="0" smtClean="0">
                <a:solidFill>
                  <a:srgbClr val="FF0000"/>
                </a:solidFill>
              </a:rPr>
              <a:t>7</a:t>
            </a:r>
            <a:r>
              <a:rPr lang="ru-RU" b="1" dirty="0" smtClean="0"/>
              <a:t> ребенка;</a:t>
            </a:r>
          </a:p>
          <a:p>
            <a:r>
              <a:rPr lang="ru-RU" b="1" dirty="0" smtClean="0"/>
              <a:t>передано в кровную семью (освободившимся из мест лишения свободы)  -  </a:t>
            </a:r>
            <a:r>
              <a:rPr lang="ru-RU" b="1" dirty="0" smtClean="0">
                <a:solidFill>
                  <a:srgbClr val="FF0000"/>
                </a:solidFill>
              </a:rPr>
              <a:t>4</a:t>
            </a:r>
            <a:r>
              <a:rPr lang="ru-RU" b="1" dirty="0" smtClean="0"/>
              <a:t> ребенка;</a:t>
            </a:r>
          </a:p>
          <a:p>
            <a:r>
              <a:rPr lang="ru-RU" b="1" dirty="0" smtClean="0"/>
              <a:t> посетили и провели диагностику  - в </a:t>
            </a:r>
            <a:r>
              <a:rPr lang="ru-RU" b="1" dirty="0" smtClean="0">
                <a:solidFill>
                  <a:srgbClr val="FF0000"/>
                </a:solidFill>
              </a:rPr>
              <a:t>23</a:t>
            </a:r>
            <a:r>
              <a:rPr lang="ru-RU" b="1" dirty="0" smtClean="0"/>
              <a:t> замещающих семьях .</a:t>
            </a:r>
          </a:p>
          <a:p>
            <a:pPr>
              <a:buNone/>
            </a:pPr>
            <a:r>
              <a:rPr lang="ru-RU" b="1" dirty="0" smtClean="0"/>
              <a:t>  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6430"/>
                <a:gridCol w="928694"/>
                <a:gridCol w="1000132"/>
                <a:gridCol w="1143008"/>
                <a:gridCol w="104773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Вид</a:t>
                      </a:r>
                      <a:r>
                        <a:rPr lang="ru-RU" baseline="0" dirty="0" smtClean="0"/>
                        <a:t> устройства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/>
                        <a:t>2016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Опека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Приёмная семья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Кровная семья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/>
                        <a:t>76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1142984"/>
            <a:ext cx="8686800" cy="155464"/>
          </a:xfrm>
        </p:spPr>
        <p:txBody>
          <a:bodyPr>
            <a:normAutofit fontScale="90000"/>
          </a:bodyPr>
          <a:lstStyle/>
          <a:p>
            <a:pPr algn="r"/>
            <a:r>
              <a:rPr lang="ru-RU" sz="3100" b="1" dirty="0" smtClean="0"/>
              <a:t>Дети–наш суд на миру, наше зеркало, в котором совесть, ум, честность…                                 В.П.Астафьев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686800" cy="452596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Спасибо за внимание!</a:t>
            </a:r>
            <a:endParaRPr lang="ru-RU" b="1" i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428736"/>
            <a:ext cx="5940425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Информация о деятельности Службы психолого-педагогической помощи семье и детям 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На базе ГБОУ РМ «</a:t>
            </a:r>
            <a:r>
              <a:rPr lang="ru-RU" sz="2000" b="1" dirty="0" err="1" smtClean="0"/>
              <a:t>Ялгинский</a:t>
            </a:r>
            <a:r>
              <a:rPr lang="ru-RU" sz="2000" b="1" dirty="0" smtClean="0"/>
              <a:t>  детский дом-школа»</a:t>
            </a:r>
            <a:endParaRPr lang="ru-RU" sz="2000" b="1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500034" y="1714488"/>
            <a:ext cx="8186766" cy="51435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r>
              <a:rPr lang="ru-RU" sz="1400" b="1" dirty="0" smtClean="0"/>
              <a:t>                                                                                                                      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0"/>
            <a:ext cx="1428760" cy="785819"/>
          </a:xfrm>
          <a:prstGeom prst="rect">
            <a:avLst/>
          </a:prstGeom>
          <a:noFill/>
        </p:spPr>
      </p:pic>
      <p:pic>
        <p:nvPicPr>
          <p:cNvPr id="5122" name="Рисунок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1"/>
            <a:ext cx="9286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90662" y="2500306"/>
            <a:ext cx="616267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ЦЕЛЬ: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Реализация прав детей-сирот и детей, оставшихся без попечения родителей, на воспитание в семье путем развития всех семейных форм устройства детей;</a:t>
            </a:r>
          </a:p>
          <a:p>
            <a:r>
              <a:rPr lang="ru-RU" sz="2800" b="1" dirty="0" smtClean="0"/>
              <a:t>Сопровождение замещающей семьи</a:t>
            </a:r>
            <a:endParaRPr lang="ru-RU" sz="28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500174"/>
            <a:ext cx="421484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Задачи</a:t>
            </a:r>
            <a:endParaRPr lang="ru-RU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Комплексное сопровождение замещающих семей, включая консультирование по психологическим, социально-педагогическим, юридическим и медицинским проблемам;</a:t>
            </a:r>
          </a:p>
          <a:p>
            <a:r>
              <a:rPr lang="ru-RU" sz="2400" b="1" dirty="0" smtClean="0"/>
              <a:t>Помощь гражданам, изъявившим желание принять ребенка на воспитание в замещающую семью;</a:t>
            </a:r>
          </a:p>
          <a:p>
            <a:r>
              <a:rPr lang="ru-RU" sz="2400" b="1" dirty="0" smtClean="0"/>
              <a:t>Обеспечение комплексного и системного подхода к подготовке и передаче ребенка на воспитание в замещающую семью;</a:t>
            </a:r>
          </a:p>
          <a:p>
            <a:r>
              <a:rPr lang="ru-RU" sz="2400" b="1" dirty="0" smtClean="0"/>
              <a:t>Организация и осуществление научно-методической поддержки процесса сопровождения замещающей семьи.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643074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Служба организует свою деятельность по следующим блокам:</a:t>
            </a:r>
            <a:endParaRPr lang="ru-RU" sz="3600" b="1" i="1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35771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1. Блок работы с биологической семьей ребенка, находящегося в детском доме;</a:t>
            </a:r>
          </a:p>
          <a:p>
            <a:r>
              <a:rPr lang="ru-RU" sz="2800" b="1" dirty="0" smtClean="0"/>
              <a:t>2. Блок по подготовке детей, проживающих в детском доме, к жизни в замещающей семье;</a:t>
            </a:r>
          </a:p>
          <a:p>
            <a:r>
              <a:rPr lang="ru-RU" sz="2800" b="1" dirty="0" smtClean="0"/>
              <a:t>3. Блок по передаче детей на воспитание в замещающую семью;</a:t>
            </a:r>
          </a:p>
          <a:p>
            <a:r>
              <a:rPr lang="ru-RU" sz="2800" b="1" dirty="0" smtClean="0"/>
              <a:t>4. Блок комплексного </a:t>
            </a:r>
            <a:r>
              <a:rPr lang="ru-RU" sz="2800" b="1" dirty="0" err="1" smtClean="0"/>
              <a:t>социально-психолого-педагогического</a:t>
            </a:r>
            <a:r>
              <a:rPr lang="ru-RU" sz="2800" b="1" dirty="0" smtClean="0"/>
              <a:t> сопровождения семьи после принятия ребенка на воспитание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/>
              <a:t>1. Работа с биологической семьей ребенка, находящегося в детском доме</a:t>
            </a:r>
            <a:endParaRPr lang="ru-RU" sz="28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350046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428736"/>
            <a:ext cx="3571900" cy="2714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4429132"/>
            <a:ext cx="3214710" cy="221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1857364"/>
            <a:ext cx="328614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4357694"/>
            <a:ext cx="321471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2. подготовка детей, проживающих в детском доме, к жизни в замещающей семье</a:t>
            </a:r>
            <a:endParaRPr lang="ru-RU" sz="3200" b="1" i="1" dirty="0"/>
          </a:p>
        </p:txBody>
      </p:sp>
      <p:pic>
        <p:nvPicPr>
          <p:cNvPr id="3074" name="Picture 2" descr="5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214818"/>
            <a:ext cx="264320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1\Desktop\фото през\IMG_27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643314"/>
            <a:ext cx="3857652" cy="2928958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5" y="1714488"/>
            <a:ext cx="357190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56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1571612"/>
            <a:ext cx="300039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785926"/>
            <a:ext cx="364333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3. Передача  детей на воспитание в семью</a:t>
            </a:r>
            <a:endParaRPr lang="ru-RU" sz="2800" b="1" i="1" dirty="0"/>
          </a:p>
        </p:txBody>
      </p:sp>
      <p:pic>
        <p:nvPicPr>
          <p:cNvPr id="6" name="Picture 3" descr="G:\кадошкино 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3286148" cy="3090019"/>
          </a:xfrm>
          <a:prstGeom prst="rect">
            <a:avLst/>
          </a:prstGeom>
          <a:noFill/>
        </p:spPr>
      </p:pic>
      <p:pic>
        <p:nvPicPr>
          <p:cNvPr id="8" name="Picture 4" descr="C:\Users\1\Desktop\ромоданово\ромоданово 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071810"/>
            <a:ext cx="4429156" cy="3571900"/>
          </a:xfrm>
          <a:prstGeom prst="rect">
            <a:avLst/>
          </a:prstGeom>
          <a:noFill/>
        </p:spPr>
      </p:pic>
      <p:pic>
        <p:nvPicPr>
          <p:cNvPr id="9" name="Picture 2" descr="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357298"/>
            <a:ext cx="364333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457200"/>
            <a:ext cx="8556528" cy="2543172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Работа с замещающими семьями включает следующие направления работы:</a:t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2400" b="1" dirty="0" smtClean="0"/>
              <a:t>1. Посещение замещающих семей</a:t>
            </a:r>
            <a:br>
              <a:rPr lang="ru-RU" sz="2400" b="1" dirty="0" smtClean="0"/>
            </a:br>
            <a:r>
              <a:rPr lang="ru-RU" sz="2400" b="1" dirty="0" smtClean="0"/>
              <a:t>2. Диагностика замещающих родителей</a:t>
            </a:r>
            <a:br>
              <a:rPr lang="ru-RU" sz="2400" b="1" dirty="0" smtClean="0"/>
            </a:br>
            <a:r>
              <a:rPr lang="ru-RU" sz="2400" b="1" dirty="0" smtClean="0"/>
              <a:t>3. Диагностика приёмных детей</a:t>
            </a:r>
            <a:endParaRPr lang="ru-RU" sz="3200" b="1" i="1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357562"/>
            <a:ext cx="25003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1\Desktop\ромоданово\ромоданово 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786058"/>
            <a:ext cx="2792421" cy="2928958"/>
          </a:xfrm>
          <a:prstGeom prst="rect">
            <a:avLst/>
          </a:prstGeom>
          <a:noFill/>
        </p:spPr>
      </p:pic>
      <p:pic>
        <p:nvPicPr>
          <p:cNvPr id="2" name="Picture 2" descr="C:\Users\1\Desktop\Выезды\березники 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1" y="3571876"/>
            <a:ext cx="264320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582</TotalTime>
  <Words>485</Words>
  <PresentationFormat>Экран (4:3)</PresentationFormat>
  <Paragraphs>98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Развитие семейных форм устройства детей-сирот и детей, оставшихся без попечения родителей</vt:lpstr>
      <vt:lpstr>Информация о деятельности Службы психолого-педагогической помощи семье и детям   На базе ГБОУ РМ «Ялгинский  детский дом-школа»</vt:lpstr>
      <vt:lpstr>ЦЕЛЬ:</vt:lpstr>
      <vt:lpstr>Задачи</vt:lpstr>
      <vt:lpstr>Служба организует свою деятельность по следующим блокам:</vt:lpstr>
      <vt:lpstr>1. Работа с биологической семьей ребенка, находящегося в детском доме</vt:lpstr>
      <vt:lpstr>2. подготовка детей, проживающих в детском доме, к жизни в замещающей семье</vt:lpstr>
      <vt:lpstr>3. Передача  детей на воспитание в семью</vt:lpstr>
      <vt:lpstr>Работа с замещающими семьями включает следующие направления работы:  1. Посещение замещающих семей 2. Диагностика замещающих родителей 3. Диагностика приёмных детей</vt:lpstr>
      <vt:lpstr>4. Блок комплексного социально-психолого-педагогического сопровождения семьи после принятия ребенка на воспитание.</vt:lpstr>
      <vt:lpstr>Методическая работа</vt:lpstr>
      <vt:lpstr>Слайд 12</vt:lpstr>
      <vt:lpstr>Результат работы за 2014-2016г.</vt:lpstr>
      <vt:lpstr>Дети–наш суд на миру, наше зеркало, в котором совесть, ум, честность…                                 В.П.Астафьев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 о деятельности</dc:title>
  <dc:creator>1</dc:creator>
  <cp:lastModifiedBy>1</cp:lastModifiedBy>
  <cp:revision>95</cp:revision>
  <dcterms:created xsi:type="dcterms:W3CDTF">2013-01-29T06:52:21Z</dcterms:created>
  <dcterms:modified xsi:type="dcterms:W3CDTF">2017-09-02T05:33:35Z</dcterms:modified>
</cp:coreProperties>
</file>