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9" r:id="rId5"/>
    <p:sldId id="262" r:id="rId6"/>
    <p:sldId id="289" r:id="rId7"/>
    <p:sldId id="291" r:id="rId8"/>
    <p:sldId id="297" r:id="rId9"/>
    <p:sldId id="299" r:id="rId10"/>
    <p:sldId id="280" r:id="rId11"/>
    <p:sldId id="281" r:id="rId12"/>
    <p:sldId id="298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94" autoAdjust="0"/>
    <p:restoredTop sz="94660"/>
  </p:normalViewPr>
  <p:slideViewPr>
    <p:cSldViewPr>
      <p:cViewPr varScale="1">
        <p:scale>
          <a:sx n="68" d="100"/>
          <a:sy n="68" d="100"/>
        </p:scale>
        <p:origin x="-124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DB0D0-794F-4AF1-9063-DCB0B1A2D1AA}" type="datetimeFigureOut">
              <a:rPr lang="ru-RU"/>
              <a:pPr>
                <a:defRPr/>
              </a:pPr>
              <a:t>09.02.2016</a:t>
            </a:fld>
            <a:endParaRPr lang="ru-RU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D50D1-431E-442D-AB28-D3A2D60EC26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87537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C8AB1-E631-4A71-8452-18E15D601666}" type="datetimeFigureOut">
              <a:rPr lang="ru-RU"/>
              <a:pPr>
                <a:defRPr/>
              </a:pPr>
              <a:t>09.02.2016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DCA7B-916E-405F-ADB3-9211991FE0A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65121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B1BDE-1CD3-4E4D-9754-25637EBF9167}" type="datetimeFigureOut">
              <a:rPr lang="ru-RU"/>
              <a:pPr>
                <a:defRPr/>
              </a:pPr>
              <a:t>09.02.2016</a:t>
            </a:fld>
            <a:endParaRPr lang="ru-RU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9F8F4-E19C-49D9-A83C-2DC515EA0AD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43166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8D6BC8-CFC3-4627-AD89-2481EDFB4C91}" type="datetimeFigureOut">
              <a:rPr lang="ru-RU"/>
              <a:pPr>
                <a:defRPr/>
              </a:pPr>
              <a:t>09.02.2016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F5334-0B84-4D2A-9237-CEBE9B5C6B0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74835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>
              <a:gd name="T0" fmla="*/ 2700 w 2706"/>
              <a:gd name="T1" fmla="*/ 0 h 640"/>
              <a:gd name="T2" fmla="*/ 2700 w 2706"/>
              <a:gd name="T3" fmla="*/ 0 h 640"/>
              <a:gd name="T4" fmla="*/ 2586 w 2706"/>
              <a:gd name="T5" fmla="*/ 18 h 640"/>
              <a:gd name="T6" fmla="*/ 2470 w 2706"/>
              <a:gd name="T7" fmla="*/ 38 h 640"/>
              <a:gd name="T8" fmla="*/ 2352 w 2706"/>
              <a:gd name="T9" fmla="*/ 60 h 640"/>
              <a:gd name="T10" fmla="*/ 2230 w 2706"/>
              <a:gd name="T11" fmla="*/ 82 h 640"/>
              <a:gd name="T12" fmla="*/ 2106 w 2706"/>
              <a:gd name="T13" fmla="*/ 108 h 640"/>
              <a:gd name="T14" fmla="*/ 1978 w 2706"/>
              <a:gd name="T15" fmla="*/ 134 h 640"/>
              <a:gd name="T16" fmla="*/ 1848 w 2706"/>
              <a:gd name="T17" fmla="*/ 164 h 640"/>
              <a:gd name="T18" fmla="*/ 1714 w 2706"/>
              <a:gd name="T19" fmla="*/ 194 h 640"/>
              <a:gd name="T20" fmla="*/ 1714 w 2706"/>
              <a:gd name="T21" fmla="*/ 194 h 640"/>
              <a:gd name="T22" fmla="*/ 1472 w 2706"/>
              <a:gd name="T23" fmla="*/ 252 h 640"/>
              <a:gd name="T24" fmla="*/ 1236 w 2706"/>
              <a:gd name="T25" fmla="*/ 304 h 640"/>
              <a:gd name="T26" fmla="*/ 1010 w 2706"/>
              <a:gd name="T27" fmla="*/ 352 h 640"/>
              <a:gd name="T28" fmla="*/ 792 w 2706"/>
              <a:gd name="T29" fmla="*/ 398 h 640"/>
              <a:gd name="T30" fmla="*/ 584 w 2706"/>
              <a:gd name="T31" fmla="*/ 438 h 640"/>
              <a:gd name="T32" fmla="*/ 382 w 2706"/>
              <a:gd name="T33" fmla="*/ 474 h 640"/>
              <a:gd name="T34" fmla="*/ 188 w 2706"/>
              <a:gd name="T35" fmla="*/ 508 h 640"/>
              <a:gd name="T36" fmla="*/ 0 w 2706"/>
              <a:gd name="T37" fmla="*/ 538 h 640"/>
              <a:gd name="T38" fmla="*/ 0 w 2706"/>
              <a:gd name="T39" fmla="*/ 538 h 640"/>
              <a:gd name="T40" fmla="*/ 130 w 2706"/>
              <a:gd name="T41" fmla="*/ 556 h 640"/>
              <a:gd name="T42" fmla="*/ 254 w 2706"/>
              <a:gd name="T43" fmla="*/ 572 h 640"/>
              <a:gd name="T44" fmla="*/ 374 w 2706"/>
              <a:gd name="T45" fmla="*/ 586 h 640"/>
              <a:gd name="T46" fmla="*/ 492 w 2706"/>
              <a:gd name="T47" fmla="*/ 598 h 640"/>
              <a:gd name="T48" fmla="*/ 606 w 2706"/>
              <a:gd name="T49" fmla="*/ 610 h 640"/>
              <a:gd name="T50" fmla="*/ 716 w 2706"/>
              <a:gd name="T51" fmla="*/ 618 h 640"/>
              <a:gd name="T52" fmla="*/ 822 w 2706"/>
              <a:gd name="T53" fmla="*/ 626 h 640"/>
              <a:gd name="T54" fmla="*/ 926 w 2706"/>
              <a:gd name="T55" fmla="*/ 632 h 640"/>
              <a:gd name="T56" fmla="*/ 1028 w 2706"/>
              <a:gd name="T57" fmla="*/ 636 h 640"/>
              <a:gd name="T58" fmla="*/ 1126 w 2706"/>
              <a:gd name="T59" fmla="*/ 638 h 640"/>
              <a:gd name="T60" fmla="*/ 1220 w 2706"/>
              <a:gd name="T61" fmla="*/ 640 h 640"/>
              <a:gd name="T62" fmla="*/ 1312 w 2706"/>
              <a:gd name="T63" fmla="*/ 640 h 640"/>
              <a:gd name="T64" fmla="*/ 1402 w 2706"/>
              <a:gd name="T65" fmla="*/ 638 h 640"/>
              <a:gd name="T66" fmla="*/ 1490 w 2706"/>
              <a:gd name="T67" fmla="*/ 636 h 640"/>
              <a:gd name="T68" fmla="*/ 1574 w 2706"/>
              <a:gd name="T69" fmla="*/ 632 h 640"/>
              <a:gd name="T70" fmla="*/ 1656 w 2706"/>
              <a:gd name="T71" fmla="*/ 626 h 640"/>
              <a:gd name="T72" fmla="*/ 1734 w 2706"/>
              <a:gd name="T73" fmla="*/ 620 h 640"/>
              <a:gd name="T74" fmla="*/ 1812 w 2706"/>
              <a:gd name="T75" fmla="*/ 612 h 640"/>
              <a:gd name="T76" fmla="*/ 1886 w 2706"/>
              <a:gd name="T77" fmla="*/ 602 h 640"/>
              <a:gd name="T78" fmla="*/ 1960 w 2706"/>
              <a:gd name="T79" fmla="*/ 592 h 640"/>
              <a:gd name="T80" fmla="*/ 2030 w 2706"/>
              <a:gd name="T81" fmla="*/ 580 h 640"/>
              <a:gd name="T82" fmla="*/ 2100 w 2706"/>
              <a:gd name="T83" fmla="*/ 568 h 640"/>
              <a:gd name="T84" fmla="*/ 2166 w 2706"/>
              <a:gd name="T85" fmla="*/ 554 h 640"/>
              <a:gd name="T86" fmla="*/ 2232 w 2706"/>
              <a:gd name="T87" fmla="*/ 540 h 640"/>
              <a:gd name="T88" fmla="*/ 2296 w 2706"/>
              <a:gd name="T89" fmla="*/ 524 h 640"/>
              <a:gd name="T90" fmla="*/ 2358 w 2706"/>
              <a:gd name="T91" fmla="*/ 508 h 640"/>
              <a:gd name="T92" fmla="*/ 2418 w 2706"/>
              <a:gd name="T93" fmla="*/ 490 h 640"/>
              <a:gd name="T94" fmla="*/ 2478 w 2706"/>
              <a:gd name="T95" fmla="*/ 472 h 640"/>
              <a:gd name="T96" fmla="*/ 2592 w 2706"/>
              <a:gd name="T97" fmla="*/ 432 h 640"/>
              <a:gd name="T98" fmla="*/ 2702 w 2706"/>
              <a:gd name="T99" fmla="*/ 390 h 640"/>
              <a:gd name="T100" fmla="*/ 2702 w 2706"/>
              <a:gd name="T101" fmla="*/ 390 h 640"/>
              <a:gd name="T102" fmla="*/ 2706 w 2706"/>
              <a:gd name="T103" fmla="*/ 388 h 640"/>
              <a:gd name="T104" fmla="*/ 2706 w 2706"/>
              <a:gd name="T105" fmla="*/ 388 h 640"/>
              <a:gd name="T106" fmla="*/ 2706 w 2706"/>
              <a:gd name="T107" fmla="*/ 0 h 640"/>
              <a:gd name="T108" fmla="*/ 2706 w 2706"/>
              <a:gd name="T109" fmla="*/ 0 h 640"/>
              <a:gd name="T110" fmla="*/ 2700 w 2706"/>
              <a:gd name="T111" fmla="*/ 0 h 640"/>
              <a:gd name="T112" fmla="*/ 2700 w 2706"/>
              <a:gd name="T113" fmla="*/ 0 h 64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6" y="388"/>
                </a:lnTo>
                <a:lnTo>
                  <a:pt x="2706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19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>
              <a:gd name="T0" fmla="*/ 5216 w 5216"/>
              <a:gd name="T1" fmla="*/ 714 h 762"/>
              <a:gd name="T2" fmla="*/ 4984 w 5216"/>
              <a:gd name="T3" fmla="*/ 686 h 762"/>
              <a:gd name="T4" fmla="*/ 4478 w 5216"/>
              <a:gd name="T5" fmla="*/ 610 h 762"/>
              <a:gd name="T6" fmla="*/ 3914 w 5216"/>
              <a:gd name="T7" fmla="*/ 508 h 762"/>
              <a:gd name="T8" fmla="*/ 3286 w 5216"/>
              <a:gd name="T9" fmla="*/ 374 h 762"/>
              <a:gd name="T10" fmla="*/ 2946 w 5216"/>
              <a:gd name="T11" fmla="*/ 296 h 762"/>
              <a:gd name="T12" fmla="*/ 2682 w 5216"/>
              <a:gd name="T13" fmla="*/ 236 h 762"/>
              <a:gd name="T14" fmla="*/ 2430 w 5216"/>
              <a:gd name="T15" fmla="*/ 184 h 762"/>
              <a:gd name="T16" fmla="*/ 2190 w 5216"/>
              <a:gd name="T17" fmla="*/ 140 h 762"/>
              <a:gd name="T18" fmla="*/ 1960 w 5216"/>
              <a:gd name="T19" fmla="*/ 102 h 762"/>
              <a:gd name="T20" fmla="*/ 1740 w 5216"/>
              <a:gd name="T21" fmla="*/ 72 h 762"/>
              <a:gd name="T22" fmla="*/ 1334 w 5216"/>
              <a:gd name="T23" fmla="*/ 28 h 762"/>
              <a:gd name="T24" fmla="*/ 970 w 5216"/>
              <a:gd name="T25" fmla="*/ 4 h 762"/>
              <a:gd name="T26" fmla="*/ 644 w 5216"/>
              <a:gd name="T27" fmla="*/ 0 h 762"/>
              <a:gd name="T28" fmla="*/ 358 w 5216"/>
              <a:gd name="T29" fmla="*/ 10 h 762"/>
              <a:gd name="T30" fmla="*/ 110 w 5216"/>
              <a:gd name="T31" fmla="*/ 32 h 762"/>
              <a:gd name="T32" fmla="*/ 0 w 5216"/>
              <a:gd name="T33" fmla="*/ 48 h 762"/>
              <a:gd name="T34" fmla="*/ 314 w 5216"/>
              <a:gd name="T35" fmla="*/ 86 h 762"/>
              <a:gd name="T36" fmla="*/ 652 w 5216"/>
              <a:gd name="T37" fmla="*/ 140 h 762"/>
              <a:gd name="T38" fmla="*/ 1014 w 5216"/>
              <a:gd name="T39" fmla="*/ 210 h 762"/>
              <a:gd name="T40" fmla="*/ 1402 w 5216"/>
              <a:gd name="T41" fmla="*/ 296 h 762"/>
              <a:gd name="T42" fmla="*/ 1756 w 5216"/>
              <a:gd name="T43" fmla="*/ 378 h 762"/>
              <a:gd name="T44" fmla="*/ 2408 w 5216"/>
              <a:gd name="T45" fmla="*/ 516 h 762"/>
              <a:gd name="T46" fmla="*/ 2708 w 5216"/>
              <a:gd name="T47" fmla="*/ 572 h 762"/>
              <a:gd name="T48" fmla="*/ 2992 w 5216"/>
              <a:gd name="T49" fmla="*/ 620 h 762"/>
              <a:gd name="T50" fmla="*/ 3260 w 5216"/>
              <a:gd name="T51" fmla="*/ 662 h 762"/>
              <a:gd name="T52" fmla="*/ 3512 w 5216"/>
              <a:gd name="T53" fmla="*/ 694 h 762"/>
              <a:gd name="T54" fmla="*/ 3750 w 5216"/>
              <a:gd name="T55" fmla="*/ 722 h 762"/>
              <a:gd name="T56" fmla="*/ 3974 w 5216"/>
              <a:gd name="T57" fmla="*/ 740 h 762"/>
              <a:gd name="T58" fmla="*/ 4184 w 5216"/>
              <a:gd name="T59" fmla="*/ 754 h 762"/>
              <a:gd name="T60" fmla="*/ 4384 w 5216"/>
              <a:gd name="T61" fmla="*/ 762 h 762"/>
              <a:gd name="T62" fmla="*/ 4570 w 5216"/>
              <a:gd name="T63" fmla="*/ 762 h 762"/>
              <a:gd name="T64" fmla="*/ 4746 w 5216"/>
              <a:gd name="T65" fmla="*/ 758 h 762"/>
              <a:gd name="T66" fmla="*/ 4912 w 5216"/>
              <a:gd name="T67" fmla="*/ 748 h 762"/>
              <a:gd name="T68" fmla="*/ 5068 w 5216"/>
              <a:gd name="T69" fmla="*/ 732 h 762"/>
              <a:gd name="T70" fmla="*/ 5216 w 5216"/>
              <a:gd name="T71" fmla="*/ 714 h 76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39999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>
              <a:gd name="T0" fmla="*/ 0 w 5144"/>
              <a:gd name="T1" fmla="*/ 70 h 694"/>
              <a:gd name="T2" fmla="*/ 0 w 5144"/>
              <a:gd name="T3" fmla="*/ 70 h 694"/>
              <a:gd name="T4" fmla="*/ 18 w 5144"/>
              <a:gd name="T5" fmla="*/ 66 h 694"/>
              <a:gd name="T6" fmla="*/ 72 w 5144"/>
              <a:gd name="T7" fmla="*/ 56 h 694"/>
              <a:gd name="T8" fmla="*/ 164 w 5144"/>
              <a:gd name="T9" fmla="*/ 42 h 694"/>
              <a:gd name="T10" fmla="*/ 224 w 5144"/>
              <a:gd name="T11" fmla="*/ 34 h 694"/>
              <a:gd name="T12" fmla="*/ 294 w 5144"/>
              <a:gd name="T13" fmla="*/ 26 h 694"/>
              <a:gd name="T14" fmla="*/ 372 w 5144"/>
              <a:gd name="T15" fmla="*/ 20 h 694"/>
              <a:gd name="T16" fmla="*/ 462 w 5144"/>
              <a:gd name="T17" fmla="*/ 14 h 694"/>
              <a:gd name="T18" fmla="*/ 560 w 5144"/>
              <a:gd name="T19" fmla="*/ 8 h 694"/>
              <a:gd name="T20" fmla="*/ 670 w 5144"/>
              <a:gd name="T21" fmla="*/ 4 h 694"/>
              <a:gd name="T22" fmla="*/ 790 w 5144"/>
              <a:gd name="T23" fmla="*/ 2 h 694"/>
              <a:gd name="T24" fmla="*/ 920 w 5144"/>
              <a:gd name="T25" fmla="*/ 0 h 694"/>
              <a:gd name="T26" fmla="*/ 1060 w 5144"/>
              <a:gd name="T27" fmla="*/ 2 h 694"/>
              <a:gd name="T28" fmla="*/ 1210 w 5144"/>
              <a:gd name="T29" fmla="*/ 6 h 694"/>
              <a:gd name="T30" fmla="*/ 1372 w 5144"/>
              <a:gd name="T31" fmla="*/ 14 h 694"/>
              <a:gd name="T32" fmla="*/ 1544 w 5144"/>
              <a:gd name="T33" fmla="*/ 24 h 694"/>
              <a:gd name="T34" fmla="*/ 1726 w 5144"/>
              <a:gd name="T35" fmla="*/ 40 h 694"/>
              <a:gd name="T36" fmla="*/ 1920 w 5144"/>
              <a:gd name="T37" fmla="*/ 58 h 694"/>
              <a:gd name="T38" fmla="*/ 2126 w 5144"/>
              <a:gd name="T39" fmla="*/ 80 h 694"/>
              <a:gd name="T40" fmla="*/ 2342 w 5144"/>
              <a:gd name="T41" fmla="*/ 106 h 694"/>
              <a:gd name="T42" fmla="*/ 2570 w 5144"/>
              <a:gd name="T43" fmla="*/ 138 h 694"/>
              <a:gd name="T44" fmla="*/ 2808 w 5144"/>
              <a:gd name="T45" fmla="*/ 174 h 694"/>
              <a:gd name="T46" fmla="*/ 3058 w 5144"/>
              <a:gd name="T47" fmla="*/ 216 h 694"/>
              <a:gd name="T48" fmla="*/ 3320 w 5144"/>
              <a:gd name="T49" fmla="*/ 266 h 694"/>
              <a:gd name="T50" fmla="*/ 3594 w 5144"/>
              <a:gd name="T51" fmla="*/ 320 h 694"/>
              <a:gd name="T52" fmla="*/ 3880 w 5144"/>
              <a:gd name="T53" fmla="*/ 380 h 694"/>
              <a:gd name="T54" fmla="*/ 4178 w 5144"/>
              <a:gd name="T55" fmla="*/ 448 h 694"/>
              <a:gd name="T56" fmla="*/ 4488 w 5144"/>
              <a:gd name="T57" fmla="*/ 522 h 694"/>
              <a:gd name="T58" fmla="*/ 4810 w 5144"/>
              <a:gd name="T59" fmla="*/ 604 h 694"/>
              <a:gd name="T60" fmla="*/ 5144 w 5144"/>
              <a:gd name="T61" fmla="*/ 694 h 69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>
              <a:gd name="T0" fmla="*/ 0 w 3112"/>
              <a:gd name="T1" fmla="*/ 584 h 584"/>
              <a:gd name="T2" fmla="*/ 0 w 3112"/>
              <a:gd name="T3" fmla="*/ 584 h 584"/>
              <a:gd name="T4" fmla="*/ 90 w 3112"/>
              <a:gd name="T5" fmla="*/ 560 h 584"/>
              <a:gd name="T6" fmla="*/ 336 w 3112"/>
              <a:gd name="T7" fmla="*/ 498 h 584"/>
              <a:gd name="T8" fmla="*/ 506 w 3112"/>
              <a:gd name="T9" fmla="*/ 456 h 584"/>
              <a:gd name="T10" fmla="*/ 702 w 3112"/>
              <a:gd name="T11" fmla="*/ 410 h 584"/>
              <a:gd name="T12" fmla="*/ 920 w 3112"/>
              <a:gd name="T13" fmla="*/ 360 h 584"/>
              <a:gd name="T14" fmla="*/ 1154 w 3112"/>
              <a:gd name="T15" fmla="*/ 306 h 584"/>
              <a:gd name="T16" fmla="*/ 1402 w 3112"/>
              <a:gd name="T17" fmla="*/ 254 h 584"/>
              <a:gd name="T18" fmla="*/ 1656 w 3112"/>
              <a:gd name="T19" fmla="*/ 202 h 584"/>
              <a:gd name="T20" fmla="*/ 1916 w 3112"/>
              <a:gd name="T21" fmla="*/ 154 h 584"/>
              <a:gd name="T22" fmla="*/ 2174 w 3112"/>
              <a:gd name="T23" fmla="*/ 108 h 584"/>
              <a:gd name="T24" fmla="*/ 2302 w 3112"/>
              <a:gd name="T25" fmla="*/ 88 h 584"/>
              <a:gd name="T26" fmla="*/ 2426 w 3112"/>
              <a:gd name="T27" fmla="*/ 68 h 584"/>
              <a:gd name="T28" fmla="*/ 2550 w 3112"/>
              <a:gd name="T29" fmla="*/ 52 h 584"/>
              <a:gd name="T30" fmla="*/ 2670 w 3112"/>
              <a:gd name="T31" fmla="*/ 36 h 584"/>
              <a:gd name="T32" fmla="*/ 2788 w 3112"/>
              <a:gd name="T33" fmla="*/ 24 h 584"/>
              <a:gd name="T34" fmla="*/ 2900 w 3112"/>
              <a:gd name="T35" fmla="*/ 14 h 584"/>
              <a:gd name="T36" fmla="*/ 3008 w 3112"/>
              <a:gd name="T37" fmla="*/ 6 h 584"/>
              <a:gd name="T38" fmla="*/ 3112 w 3112"/>
              <a:gd name="T39" fmla="*/ 0 h 58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>
              <a:gd name="T0" fmla="*/ 8192 w 8196"/>
              <a:gd name="T1" fmla="*/ 512 h 1192"/>
              <a:gd name="T2" fmla="*/ 8040 w 8196"/>
              <a:gd name="T3" fmla="*/ 570 h 1192"/>
              <a:gd name="T4" fmla="*/ 7878 w 8196"/>
              <a:gd name="T5" fmla="*/ 620 h 1192"/>
              <a:gd name="T6" fmla="*/ 7706 w 8196"/>
              <a:gd name="T7" fmla="*/ 666 h 1192"/>
              <a:gd name="T8" fmla="*/ 7522 w 8196"/>
              <a:gd name="T9" fmla="*/ 702 h 1192"/>
              <a:gd name="T10" fmla="*/ 7322 w 8196"/>
              <a:gd name="T11" fmla="*/ 730 h 1192"/>
              <a:gd name="T12" fmla="*/ 7106 w 8196"/>
              <a:gd name="T13" fmla="*/ 750 h 1192"/>
              <a:gd name="T14" fmla="*/ 6872 w 8196"/>
              <a:gd name="T15" fmla="*/ 762 h 1192"/>
              <a:gd name="T16" fmla="*/ 6618 w 8196"/>
              <a:gd name="T17" fmla="*/ 760 h 1192"/>
              <a:gd name="T18" fmla="*/ 6342 w 8196"/>
              <a:gd name="T19" fmla="*/ 750 h 1192"/>
              <a:gd name="T20" fmla="*/ 6042 w 8196"/>
              <a:gd name="T21" fmla="*/ 726 h 1192"/>
              <a:gd name="T22" fmla="*/ 5716 w 8196"/>
              <a:gd name="T23" fmla="*/ 690 h 1192"/>
              <a:gd name="T24" fmla="*/ 5364 w 8196"/>
              <a:gd name="T25" fmla="*/ 642 h 1192"/>
              <a:gd name="T26" fmla="*/ 4982 w 8196"/>
              <a:gd name="T27" fmla="*/ 578 h 1192"/>
              <a:gd name="T28" fmla="*/ 4568 w 8196"/>
              <a:gd name="T29" fmla="*/ 500 h 1192"/>
              <a:gd name="T30" fmla="*/ 4122 w 8196"/>
              <a:gd name="T31" fmla="*/ 406 h 1192"/>
              <a:gd name="T32" fmla="*/ 3640 w 8196"/>
              <a:gd name="T33" fmla="*/ 296 h 1192"/>
              <a:gd name="T34" fmla="*/ 3396 w 8196"/>
              <a:gd name="T35" fmla="*/ 240 h 1192"/>
              <a:gd name="T36" fmla="*/ 2934 w 8196"/>
              <a:gd name="T37" fmla="*/ 148 h 1192"/>
              <a:gd name="T38" fmla="*/ 2512 w 8196"/>
              <a:gd name="T39" fmla="*/ 82 h 1192"/>
              <a:gd name="T40" fmla="*/ 2126 w 8196"/>
              <a:gd name="T41" fmla="*/ 36 h 1192"/>
              <a:gd name="T42" fmla="*/ 1776 w 8196"/>
              <a:gd name="T43" fmla="*/ 10 h 1192"/>
              <a:gd name="T44" fmla="*/ 1462 w 8196"/>
              <a:gd name="T45" fmla="*/ 0 h 1192"/>
              <a:gd name="T46" fmla="*/ 1182 w 8196"/>
              <a:gd name="T47" fmla="*/ 4 h 1192"/>
              <a:gd name="T48" fmla="*/ 934 w 8196"/>
              <a:gd name="T49" fmla="*/ 20 h 1192"/>
              <a:gd name="T50" fmla="*/ 716 w 8196"/>
              <a:gd name="T51" fmla="*/ 44 h 1192"/>
              <a:gd name="T52" fmla="*/ 530 w 8196"/>
              <a:gd name="T53" fmla="*/ 74 h 1192"/>
              <a:gd name="T54" fmla="*/ 374 w 8196"/>
              <a:gd name="T55" fmla="*/ 108 h 1192"/>
              <a:gd name="T56" fmla="*/ 248 w 8196"/>
              <a:gd name="T57" fmla="*/ 144 h 1192"/>
              <a:gd name="T58" fmla="*/ 148 w 8196"/>
              <a:gd name="T59" fmla="*/ 176 h 1192"/>
              <a:gd name="T60" fmla="*/ 48 w 8196"/>
              <a:gd name="T61" fmla="*/ 216 h 1192"/>
              <a:gd name="T62" fmla="*/ 0 w 8196"/>
              <a:gd name="T63" fmla="*/ 240 h 1192"/>
              <a:gd name="T64" fmla="*/ 8192 w 8196"/>
              <a:gd name="T65" fmla="*/ 1192 h 1192"/>
              <a:gd name="T66" fmla="*/ 8196 w 8196"/>
              <a:gd name="T67" fmla="*/ 1186 h 1192"/>
              <a:gd name="T68" fmla="*/ 8196 w 8196"/>
              <a:gd name="T69" fmla="*/ 510 h 1192"/>
              <a:gd name="T70" fmla="*/ 8192 w 8196"/>
              <a:gd name="T71" fmla="*/ 512 h 11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510"/>
                </a:lnTo>
                <a:lnTo>
                  <a:pt x="8192" y="512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C52DC-49D5-425A-8832-67E467B7D5E5}" type="datetimeFigureOut">
              <a:rPr lang="ru-RU"/>
              <a:pPr>
                <a:defRPr/>
              </a:pPr>
              <a:t>09.02.2016</a:t>
            </a:fld>
            <a:endParaRPr lang="ru-RU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95D94-F6AC-4813-A8CA-207953C8E49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92807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25A4A-9C18-48FC-850E-CC00A6CECF78}" type="datetimeFigureOut">
              <a:rPr lang="ru-RU"/>
              <a:pPr>
                <a:defRPr/>
              </a:pPr>
              <a:t>09.02.2016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642C70-538B-4B0C-B564-746EADDEB29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21095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E31CB-E87F-43B5-89BD-CBF6EC5D6584}" type="datetimeFigureOut">
              <a:rPr lang="ru-RU"/>
              <a:pPr>
                <a:defRPr/>
              </a:pPr>
              <a:t>09.02.2016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BE3D0-391D-4CDA-8D15-2DE2DF868FA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04685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62399-6FC9-4D66-8B34-59F65ED0BB50}" type="datetimeFigureOut">
              <a:rPr lang="ru-RU"/>
              <a:pPr>
                <a:defRPr/>
              </a:pPr>
              <a:t>09.02.2016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9D13E-E1DE-4F31-A7E4-9B3B409388C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84301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BD537-9513-48F6-B616-F3C730DB186E}" type="datetimeFigureOut">
              <a:rPr lang="ru-RU"/>
              <a:pPr>
                <a:defRPr/>
              </a:pPr>
              <a:t>09.02.2016</a:t>
            </a:fld>
            <a:endParaRPr lang="ru-RU" dirty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CF7C22-F4DA-4E2B-BB5A-B015DCE4B6D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46629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49FCDD-7F21-4D5A-90B6-012CE6438C7B}" type="datetimeFigureOut">
              <a:rPr lang="ru-RU"/>
              <a:pPr>
                <a:defRPr/>
              </a:pPr>
              <a:t>09.02.2016</a:t>
            </a:fld>
            <a:endParaRPr lang="ru-RU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6B840-2D04-4C6E-A9C6-531FB98F67D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08870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4E04F8-63CF-491F-A789-F5028E20AFE5}" type="datetimeFigureOut">
              <a:rPr lang="ru-RU"/>
              <a:pPr>
                <a:defRPr/>
              </a:pPr>
              <a:t>09.02.2016</a:t>
            </a:fld>
            <a:endParaRPr lang="ru-RU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11214A-756F-4760-B34C-59069572B01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00953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033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4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5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6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037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9618832-A449-4A92-B5BD-A06C882E98DB}" type="datetimeFigureOut">
              <a:rPr lang="ru-RU"/>
              <a:pPr>
                <a:defRPr/>
              </a:pPr>
              <a:t>09.02.2016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dirty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92A1082-F8D1-4A6F-9848-7C823D9389C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8" r:id="rId2"/>
    <p:sldLayoutId id="2147483684" r:id="rId3"/>
    <p:sldLayoutId id="2147483679" r:id="rId4"/>
    <p:sldLayoutId id="2147483680" r:id="rId5"/>
    <p:sldLayoutId id="2147483681" r:id="rId6"/>
    <p:sldLayoutId id="2147483685" r:id="rId7"/>
    <p:sldLayoutId id="2147483686" r:id="rId8"/>
    <p:sldLayoutId id="2147483687" r:id="rId9"/>
    <p:sldLayoutId id="2147483682" r:id="rId10"/>
    <p:sldLayoutId id="2147483688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дминистратор\Desktop\Рисунок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5616" y="1196752"/>
            <a:ext cx="712879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Чистота малых рек – залог Мирового океана.</a:t>
            </a:r>
            <a:endParaRPr lang="ru-RU" sz="6000" b="1" i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539750" y="549275"/>
            <a:ext cx="792162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Результаты проделанной работы:</a:t>
            </a:r>
          </a:p>
          <a:p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367364" y="1437448"/>
            <a:ext cx="7348039" cy="463475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Работая над проектом по очистке реки </a:t>
            </a:r>
            <a:r>
              <a:rPr lang="ru-RU" dirty="0" err="1" smtClean="0">
                <a:solidFill>
                  <a:schemeClr val="tx1"/>
                </a:solidFill>
              </a:rPr>
              <a:t>Савала</a:t>
            </a:r>
            <a:r>
              <a:rPr lang="ru-RU" dirty="0" smtClean="0">
                <a:solidFill>
                  <a:schemeClr val="tx1"/>
                </a:solidFill>
              </a:rPr>
              <a:t>, мы, учащиеся 10 класса </a:t>
            </a:r>
            <a:r>
              <a:rPr lang="ru-RU" dirty="0" err="1" smtClean="0">
                <a:solidFill>
                  <a:schemeClr val="tx1"/>
                </a:solidFill>
              </a:rPr>
              <a:t>Осницкая</a:t>
            </a:r>
            <a:r>
              <a:rPr lang="ru-RU" dirty="0" smtClean="0">
                <a:solidFill>
                  <a:schemeClr val="tx1"/>
                </a:solidFill>
              </a:rPr>
              <a:t> Мария, </a:t>
            </a:r>
            <a:r>
              <a:rPr lang="ru-RU" dirty="0" err="1" smtClean="0">
                <a:solidFill>
                  <a:schemeClr val="tx1"/>
                </a:solidFill>
              </a:rPr>
              <a:t>Пенькова</a:t>
            </a:r>
            <a:r>
              <a:rPr lang="ru-RU" dirty="0" smtClean="0">
                <a:solidFill>
                  <a:schemeClr val="tx1"/>
                </a:solidFill>
              </a:rPr>
              <a:t> Маргарита, Щербатых Юлия, разработали план действий по реализации программы. Одним из её пунктов- это активная работа с населением села Братки. Нами была разработана анкета, благодаря которой мы узнали, что  односельчан тоже волнует судьба нашей реки. Также инициативной группой были проведены классный час на тему: «Вода – основа жизни на Земле» и фотовыставка « Дикие острова природы», где ребята предоставили огромное количество фотографий уголков природы, нетронутых человеком. Работать над проектом мы начали в конце ноября, поэтому акцию «Речной патруль», планируем начать в апреле, как только позволят погодные условия. Но оповещать население о данной акции мы начали заранее. Мы разработали листовки, содержащие призыв к помощи реке </a:t>
            </a:r>
            <a:r>
              <a:rPr lang="ru-RU" dirty="0" err="1" smtClean="0">
                <a:solidFill>
                  <a:schemeClr val="tx1"/>
                </a:solidFill>
              </a:rPr>
              <a:t>Савала</a:t>
            </a:r>
            <a:r>
              <a:rPr lang="ru-RU" dirty="0" smtClean="0">
                <a:solidFill>
                  <a:schemeClr val="tx1"/>
                </a:solidFill>
              </a:rPr>
              <a:t>. Наша инициативная группа надеется, что совместными усилиями и односельчан, и администрации села Братки, всё нами задуманное по спасению, реки мы сможем реализовать в ближайшее время.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Рисунок 5" descr="F:\Рахманово\P10005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4" name="WordArt 2"/>
          <p:cNvSpPr>
            <a:spLocks noChangeArrowheads="1" noChangeShapeType="1" noTextEdit="1"/>
          </p:cNvSpPr>
          <p:nvPr/>
        </p:nvSpPr>
        <p:spPr bwMode="auto">
          <a:xfrm>
            <a:off x="755650" y="404813"/>
            <a:ext cx="7848600" cy="1368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FF66FF"/>
                  </a:solidFill>
                  <a:round/>
                  <a:headEnd/>
                  <a:tailEnd/>
                </a:ln>
                <a:solidFill>
                  <a:srgbClr val="FF66FF"/>
                </a:solidFill>
                <a:latin typeface="Arial"/>
                <a:cs typeface="Arial"/>
              </a:rPr>
              <a:t>"Не плюй в колодец, </a:t>
            </a:r>
          </a:p>
          <a:p>
            <a:pPr algn="ctr"/>
            <a:r>
              <a:rPr lang="ru-RU" sz="3600" b="1" kern="10">
                <a:ln w="9525">
                  <a:solidFill>
                    <a:srgbClr val="FF66FF"/>
                  </a:solidFill>
                  <a:round/>
                  <a:headEnd/>
                  <a:tailEnd/>
                </a:ln>
                <a:solidFill>
                  <a:srgbClr val="FF66FF"/>
                </a:solidFill>
                <a:latin typeface="Arial"/>
                <a:cs typeface="Arial"/>
              </a:rPr>
              <a:t>не пришлось бы воды напиться"</a:t>
            </a:r>
          </a:p>
        </p:txBody>
      </p:sp>
      <p:sp>
        <p:nvSpPr>
          <p:cNvPr id="28675" name="WordArt 3"/>
          <p:cNvSpPr>
            <a:spLocks noChangeArrowheads="1" noChangeShapeType="1" noTextEdit="1"/>
          </p:cNvSpPr>
          <p:nvPr/>
        </p:nvSpPr>
        <p:spPr bwMode="auto">
          <a:xfrm>
            <a:off x="1187450" y="2636838"/>
            <a:ext cx="6769100" cy="25923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Эта пословица не для красного словца, </a:t>
            </a:r>
          </a:p>
          <a:p>
            <a:pPr algn="ctr"/>
            <a:r>
              <a:rPr lang="ru-RU" sz="3600" b="1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возле колодца не оставляют </a:t>
            </a:r>
          </a:p>
          <a:p>
            <a:pPr algn="ctr"/>
            <a:r>
              <a:rPr lang="ru-RU" sz="3600" b="1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грязи и мусора, а с реками </a:t>
            </a:r>
          </a:p>
          <a:p>
            <a:pPr algn="ctr"/>
            <a:r>
              <a:rPr lang="ru-RU" sz="3600" b="1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все иначе, все ненужное ближе к реке, </a:t>
            </a:r>
          </a:p>
          <a:p>
            <a:pPr algn="ctr"/>
            <a:r>
              <a:rPr lang="ru-RU" sz="3600" b="1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мол река все примет и куда нибудь унесет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animBg="1"/>
      <p:bldP spid="2867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Box 2"/>
          <p:cNvSpPr txBox="1">
            <a:spLocks noChangeArrowheads="1"/>
          </p:cNvSpPr>
          <p:nvPr/>
        </p:nvSpPr>
        <p:spPr bwMode="auto">
          <a:xfrm>
            <a:off x="900113" y="1484313"/>
            <a:ext cx="7056437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ndar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ndar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ndar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ndar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ndar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</a:defRPr>
            </a:lvl9pPr>
          </a:lstStyle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 Литература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И.Н.Рыжов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«Школьный экологический мониторинг», М.,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2000 г.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А.В.Минеев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«Охрана природы», М.,2000 г.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Т.Я.Атихмина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«Школьный экологический мониторинг»,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М.,1999 г.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Д.М.Жилин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«Химия окружающей среды», М.,2001 г.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6. Популярная энциклопедия «Радость познания» «Мир живой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природы», М.,1984 г.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А.Т.Зверев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Е.Г.Зверева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«Экология», М.: Оникс 21век, «Дом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педагогики», 2005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0113" y="2349500"/>
            <a:ext cx="7407275" cy="3449638"/>
          </a:xfrm>
        </p:spPr>
        <p:txBody>
          <a:bodyPr rtlCol="0">
            <a:normAutofit lnSpcReduction="10000"/>
          </a:bodyPr>
          <a:lstStyle/>
          <a:p>
            <a:pPr marL="0" indent="0" algn="ctr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</a:t>
            </a:r>
          </a:p>
          <a:p>
            <a:pPr marL="0" indent="0" algn="ctr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«Чистота малых рек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залог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Мирового океана»</a:t>
            </a:r>
          </a:p>
          <a:p>
            <a:pPr marL="0" indent="0" algn="ctr" fontAlgn="auto">
              <a:spcAft>
                <a:spcPts val="0"/>
              </a:spcAft>
              <a:buFont typeface="Symbol" pitchFamily="18" charset="2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Авторы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работы:</a:t>
            </a:r>
            <a:r>
              <a:rPr lang="ru-RU" dirty="0" err="1" smtClean="0"/>
              <a:t>Осницкая</a:t>
            </a:r>
            <a:r>
              <a:rPr lang="ru-RU" dirty="0" smtClean="0"/>
              <a:t> М., </a:t>
            </a:r>
            <a:r>
              <a:rPr lang="ru-RU" dirty="0" err="1" smtClean="0"/>
              <a:t>Пенькова</a:t>
            </a:r>
            <a:r>
              <a:rPr lang="ru-RU" dirty="0" smtClean="0"/>
              <a:t> М., Щербатых Ю.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Руководитель:Багрянцева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А.И.</a:t>
            </a:r>
          </a:p>
          <a:p>
            <a:pPr marL="0" indent="0" algn="ctr" fontAlgn="auto">
              <a:spcAft>
                <a:spcPts val="0"/>
              </a:spcAft>
              <a:buFont typeface="Symbol" pitchFamily="18" charset="2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2015-2016гг.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252537"/>
          </a:xfrm>
        </p:spPr>
        <p:txBody>
          <a:bodyPr/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Муниципальное казенное общеобразовательное учреждение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Братковская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средняя общеобразовательная школа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4"/>
          <p:cNvSpPr>
            <a:spLocks noChangeArrowheads="1"/>
          </p:cNvSpPr>
          <p:nvPr/>
        </p:nvSpPr>
        <p:spPr bwMode="auto">
          <a:xfrm>
            <a:off x="755650" y="692150"/>
            <a:ext cx="7632700" cy="480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Природа вся красива,</a:t>
            </a:r>
          </a:p>
          <a:p>
            <a:pPr algn="r"/>
            <a:r>
              <a:rPr lang="ru-RU" i="1" dirty="0">
                <a:latin typeface="Times New Roman" pitchFamily="18" charset="0"/>
                <a:cs typeface="Times New Roman" pitchFamily="18" charset="0"/>
              </a:rPr>
              <a:t>Но вода – красота всей природы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Аксаков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территории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села Братки протекает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река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Савала.Они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стали объектом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нашего проекта.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работы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/>
              <a:t>благоустройство  реки  </a:t>
            </a:r>
            <a:r>
              <a:rPr lang="ru-RU" dirty="0" err="1" smtClean="0"/>
              <a:t>Савала</a:t>
            </a:r>
            <a:r>
              <a:rPr lang="ru-RU" dirty="0" smtClean="0"/>
              <a:t>, очистка реки и ее берегов от мусора.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2" descr="C:\Users\Администратор\Desktop\загруженное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813" y="4581525"/>
            <a:ext cx="3529012" cy="211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642910" y="357166"/>
            <a:ext cx="7929617" cy="3786214"/>
          </a:xfrm>
        </p:spPr>
        <p:txBody>
          <a:bodyPr>
            <a:normAutofit fontScale="77500" lnSpcReduction="20000"/>
          </a:bodyPr>
          <a:lstStyle/>
          <a:p>
            <a:r>
              <a:rPr lang="ru-RU" u="sng" dirty="0" smtClean="0"/>
              <a:t>Задачи  проекта: </a:t>
            </a:r>
            <a:r>
              <a:rPr lang="ru-RU" dirty="0" smtClean="0"/>
              <a:t> </a:t>
            </a:r>
          </a:p>
          <a:p>
            <a:pPr lvl="0"/>
            <a:r>
              <a:rPr lang="ru-RU" dirty="0" smtClean="0"/>
              <a:t>Принять участие в мероприятиях по очистке, оздоровлению  экологической  обстановки.</a:t>
            </a:r>
          </a:p>
          <a:p>
            <a:pPr lvl="0"/>
            <a:r>
              <a:rPr lang="ru-RU" dirty="0" smtClean="0"/>
              <a:t>Выработать рекомендации по сохранению и улучшению   экологического состояния.</a:t>
            </a:r>
          </a:p>
          <a:p>
            <a:pPr lvl="0"/>
            <a:r>
              <a:rPr lang="ru-RU" dirty="0" smtClean="0"/>
              <a:t>Организация постоянного экологического дозора за состоянием  реки </a:t>
            </a:r>
            <a:r>
              <a:rPr lang="ru-RU" dirty="0" err="1" smtClean="0"/>
              <a:t>Савала</a:t>
            </a:r>
            <a:r>
              <a:rPr lang="ru-RU" dirty="0" smtClean="0"/>
              <a:t>, привлечение внимания населения и в первую очередь школьников к проблеме малой реки.</a:t>
            </a:r>
          </a:p>
          <a:p>
            <a:pPr lvl="0"/>
            <a:r>
              <a:rPr lang="ru-RU" dirty="0" smtClean="0"/>
              <a:t>Воспитание бережного отношения детей и жителей села к окружающей природе.</a:t>
            </a:r>
          </a:p>
          <a:p>
            <a:pPr lvl="0"/>
            <a:r>
              <a:rPr lang="ru-RU" dirty="0" smtClean="0"/>
              <a:t>Воспитание  в  себе и других  стремления и   умения жить и  развивать общество в соответствии  с законами и возможностями  природы, сохраняя  ее  ресурсный   потенциал для грядущих поколений.</a:t>
            </a:r>
          </a:p>
          <a:p>
            <a:pPr lvl="0"/>
            <a:r>
              <a:rPr lang="ru-RU" dirty="0" smtClean="0"/>
              <a:t>Совместное  определение  принципов  и главных направлений природоохранной деятельности по благоустройству реки </a:t>
            </a:r>
            <a:r>
              <a:rPr lang="ru-RU" dirty="0" err="1" smtClean="0"/>
              <a:t>Савала</a:t>
            </a:r>
            <a:r>
              <a:rPr lang="ru-RU" dirty="0" smtClean="0"/>
              <a:t>.</a:t>
            </a:r>
          </a:p>
          <a:p>
            <a:pPr lvl="0"/>
            <a:r>
              <a:rPr lang="ru-RU" dirty="0" smtClean="0"/>
              <a:t>Проведение  экологических  рейдов по очистке прибрежной зоны реки 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2" descr="C:\Users\Администратор\Desktop\IMG_0868_resiz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35" b="102"/>
          <a:stretch>
            <a:fillRect/>
          </a:stretch>
        </p:blipFill>
        <p:spPr bwMode="auto">
          <a:xfrm>
            <a:off x="4500562" y="3663950"/>
            <a:ext cx="4405313" cy="319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90032" y="142852"/>
            <a:ext cx="7811058" cy="38447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642910" y="357166"/>
            <a:ext cx="7572428" cy="307183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Река </a:t>
            </a:r>
            <a:r>
              <a:rPr lang="ru-RU" dirty="0" err="1" smtClean="0"/>
              <a:t>Савала</a:t>
            </a:r>
            <a:r>
              <a:rPr lang="ru-RU" dirty="0" smtClean="0"/>
              <a:t> в настоящий момент испытывает мощное антропогенное воздействие и подвергается деградации (сокращение длины водотоков, ухудшение качества воды, снижение </a:t>
            </a:r>
            <a:r>
              <a:rPr lang="ru-RU" dirty="0" err="1" smtClean="0"/>
              <a:t>биоразнообразия</a:t>
            </a:r>
            <a:r>
              <a:rPr lang="ru-RU" dirty="0" smtClean="0"/>
              <a:t>, по всей протяжённости завалена упавшими деревьями, мусором, заилилась). Имеются несанкционированные места рекреационной нагрузки с большим содержанием различного мусора. В прибрежной зоне обнаруживается бытовой, строительный мусор, складирование растительных отходов, отходы от сельскохозяйственных животных и др.  Наша школа не впервые проводит акции по очистке реки и ее берегов. Но с каждым годом растет степень загрязнения прибрежной зоны, поэтому нужно проводить и просветительскую работу среди населения. Таким образом, имеется прямая необходимость привлечения к этому проекту местного населения. Только все вместе, все кто не только на словах ратует за благоустройство реки могут решить проблему чистоты реки и ее берегов. Иначе - нечего будет оставить внукам, кроме смытой, неплодородной земли, высушенных балок на месте реки.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Box 1"/>
          <p:cNvSpPr txBox="1">
            <a:spLocks noChangeArrowheads="1"/>
          </p:cNvSpPr>
          <p:nvPr/>
        </p:nvSpPr>
        <p:spPr bwMode="auto">
          <a:xfrm>
            <a:off x="468313" y="908720"/>
            <a:ext cx="8496300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ndar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ndar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ndar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ndar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ndar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</a:defRPr>
            </a:lvl9pPr>
          </a:lstStyle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Пожалуй, все знают русскую пословицу: «Не плюй в колодец –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пригодится водицы напиться». А пословица эта родилась не ради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красного словца. Это правило, закон поведения людей. И колодцы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берегут, потому, что без чистой воды нет жизни, здоровья. А вот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рекам у нас, увы не повезло. Если возле колодца не свалят никакого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мусора, не оставят грязи, то с реками все иначе: весь мусор, вся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грязь чаще всего и отправляют поближе к реке, а то и сразу в воду.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Мол, река все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примет, 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все ненужное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людям куда-нибудь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да уплывет.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реку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Савала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попадают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синтетические моющие средства.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Потенциальным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загрязнителем является автотранспорт. Выделяемые им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выхлопные газы оседают на почву, асфальт и смываются дождем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воду. </a:t>
            </a:r>
          </a:p>
        </p:txBody>
      </p:sp>
      <p:pic>
        <p:nvPicPr>
          <p:cNvPr id="6" name="Рисунок 5" descr="C:\Users\Администратор\Desktop\природа\IMG_0584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143380"/>
            <a:ext cx="4237072" cy="27146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Box 1"/>
          <p:cNvSpPr txBox="1">
            <a:spLocks noChangeArrowheads="1"/>
          </p:cNvSpPr>
          <p:nvPr/>
        </p:nvSpPr>
        <p:spPr bwMode="auto">
          <a:xfrm>
            <a:off x="347663" y="1700213"/>
            <a:ext cx="8351837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ndar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ndar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ndar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ndar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ndar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</a:defRPr>
            </a:lvl9pPr>
          </a:lstStyle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Мы обнаружили десятки свалок, находящихся в 2 – 5м от водяного зеркала. Мы увидели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полителеновую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пленку, картон, просроченные лекарства, батарейки питания, содержащие несколько токсичных компонентов, цветную бумагу из журналов, содержащую не только безвредную целлюлозу, но и свинец. В состав красителей для такой бумаги обязательно входит другой опасный металл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кадмий. 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все это вместе со сточными водами и ветровыми разносами попадает в реку, что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дальнейшем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может привести к гибели фауны и флоры реки.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Самое печальное в том, что большинство людей не видит в этом мусор вернется к каждому из них в виде загрязненной грунтовой воды, токсичной пыли. Воду из колодца пить станет невозможно, овощи и ягоды будут отравлены и непригодны в пищу.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 характеру обитателей рек можно судить о его санитарном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состоянии и прежде всего о загрязнении органическими отбросами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 сточными водами.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Box 1"/>
          <p:cNvSpPr txBox="1">
            <a:spLocks noChangeArrowheads="1"/>
          </p:cNvSpPr>
          <p:nvPr/>
        </p:nvSpPr>
        <p:spPr bwMode="auto">
          <a:xfrm>
            <a:off x="571472" y="857232"/>
            <a:ext cx="7848600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ndar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ndar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ndar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ndar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ndar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itchFamily="34" charset="0"/>
              </a:defRPr>
            </a:lvl9pPr>
          </a:lstStyle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Сегодня каждому гражданину России нужны экологические знания, чтобы научится экологически мыслить, обрести экологическое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самосознание, чувствовать себя ответственным за отношения Человека и Природы и только тогда мы будем богаче.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Одной из главных задач сегодня, мы считаем проблему улучшения состояния окружающей среды, формирования у каждого экологической культуры.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Если каждый из нас осознает всё это, то природа оживет и отблагодарит нас веселым шелестом листвы деревьев, журчащей чистой водой, свежим воздухом, веселым пением птиц, голубым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небом и радостным светом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обращаемся ко всем жителям поселения, не оставайтесь равнодушными!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Давайте вместе позаботимся о нашей реке и объединимся и встанем на их защиту. И начнем с малого: не будем оставлять мусор так, где течет река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Фотовыставка : «Дикие острова природы».</a:t>
            </a:r>
            <a:endParaRPr lang="ru-RU" dirty="0"/>
          </a:p>
        </p:txBody>
      </p:sp>
      <p:pic>
        <p:nvPicPr>
          <p:cNvPr id="4" name="Содержимое 3" descr="i (4)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714488"/>
            <a:ext cx="3500462" cy="2143140"/>
          </a:xfrm>
          <a:prstGeom prst="rect">
            <a:avLst/>
          </a:prstGeom>
        </p:spPr>
      </p:pic>
      <p:pic>
        <p:nvPicPr>
          <p:cNvPr id="5" name="Рисунок 4" descr="i (2)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4429124" y="1785926"/>
            <a:ext cx="3286148" cy="2143140"/>
          </a:xfrm>
          <a:prstGeom prst="rect">
            <a:avLst/>
          </a:prstGeom>
        </p:spPr>
      </p:pic>
      <p:pic>
        <p:nvPicPr>
          <p:cNvPr id="6" name="Рисунок 5" descr="i (6)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1142976" y="4071942"/>
            <a:ext cx="3214710" cy="2286016"/>
          </a:xfrm>
          <a:prstGeom prst="rect">
            <a:avLst/>
          </a:prstGeom>
        </p:spPr>
      </p:pic>
      <p:pic>
        <p:nvPicPr>
          <p:cNvPr id="7" name="Рисунок 6" descr="greencolor000193vipics.jpg"/>
          <p:cNvPicPr/>
          <p:nvPr/>
        </p:nvPicPr>
        <p:blipFill>
          <a:blip r:embed="rId5"/>
          <a:stretch>
            <a:fillRect/>
          </a:stretch>
        </p:blipFill>
        <p:spPr>
          <a:xfrm>
            <a:off x="4786314" y="4071943"/>
            <a:ext cx="3319294" cy="2143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роект реки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проект реки</Template>
  <TotalTime>108</TotalTime>
  <Words>1080</Words>
  <Application>Microsoft Office PowerPoint</Application>
  <PresentationFormat>Экран (4:3)</PresentationFormat>
  <Paragraphs>79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проект реки</vt:lpstr>
      <vt:lpstr>Слайд 1</vt:lpstr>
      <vt:lpstr>Муниципальное казенное общеобразовательное учреждение Братковская  средняя общеобразовательная школа</vt:lpstr>
      <vt:lpstr>Слайд 3</vt:lpstr>
      <vt:lpstr>Слайд 4</vt:lpstr>
      <vt:lpstr>Слайд 5</vt:lpstr>
      <vt:lpstr>Слайд 6</vt:lpstr>
      <vt:lpstr>Слайд 7</vt:lpstr>
      <vt:lpstr>Слайд 8</vt:lpstr>
      <vt:lpstr>Фотовыставка : «Дикие острова природы».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Братковская Школа</cp:lastModifiedBy>
  <cp:revision>14</cp:revision>
  <dcterms:created xsi:type="dcterms:W3CDTF">2015-02-03T06:28:43Z</dcterms:created>
  <dcterms:modified xsi:type="dcterms:W3CDTF">2016-02-09T10:08:47Z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936557</vt:lpwstr>
  </property>
  <property fmtid="{D5CDD505-2E9C-101B-9397-08002B2CF9AE}" pid="3" name="NXPowerLiteSettings">
    <vt:lpwstr>F4000400038000</vt:lpwstr>
  </property>
  <property fmtid="{D5CDD505-2E9C-101B-9397-08002B2CF9AE}" pid="4" name="NXPowerLiteVersion">
    <vt:lpwstr>D6.2.12</vt:lpwstr>
  </property>
</Properties>
</file>