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2" r:id="rId5"/>
    <p:sldId id="269" r:id="rId6"/>
    <p:sldId id="270" r:id="rId7"/>
    <p:sldId id="271" r:id="rId8"/>
    <p:sldId id="272" r:id="rId9"/>
    <p:sldId id="273" r:id="rId10"/>
    <p:sldId id="282" r:id="rId11"/>
    <p:sldId id="274" r:id="rId12"/>
    <p:sldId id="275" r:id="rId13"/>
    <p:sldId id="283" r:id="rId14"/>
    <p:sldId id="276" r:id="rId15"/>
    <p:sldId id="277" r:id="rId16"/>
    <p:sldId id="278" r:id="rId17"/>
    <p:sldId id="279" r:id="rId18"/>
    <p:sldId id="280" r:id="rId19"/>
    <p:sldId id="284" r:id="rId20"/>
    <p:sldId id="281" r:id="rId21"/>
    <p:sldId id="285" r:id="rId22"/>
    <p:sldId id="286" r:id="rId23"/>
    <p:sldId id="268" r:id="rId24"/>
    <p:sldId id="28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4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9600" dirty="0">
                <a:solidFill>
                  <a:schemeClr val="bg1"/>
                </a:solidFill>
              </a:rPr>
              <a:t>Наши имена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Наши имена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Лист1!$A$2:$A$9</c:f>
              <c:strCache>
                <c:ptCount val="8"/>
                <c:pt idx="0">
                  <c:v>Греческие</c:v>
                </c:pt>
                <c:pt idx="1">
                  <c:v>Латинские</c:v>
                </c:pt>
                <c:pt idx="2">
                  <c:v>Русские</c:v>
                </c:pt>
                <c:pt idx="3">
                  <c:v>Древнееврейские</c:v>
                </c:pt>
                <c:pt idx="4">
                  <c:v>Древнегерманские</c:v>
                </c:pt>
                <c:pt idx="5">
                  <c:v>Древнеславянские</c:v>
                </c:pt>
                <c:pt idx="6">
                  <c:v>Славянские</c:v>
                </c:pt>
                <c:pt idx="7">
                  <c:v>Древнерусские</c:v>
                </c:pt>
              </c:strCache>
            </c:strRef>
          </c:cat>
          <c:val>
            <c:numRef>
              <c:f>Лист1!$B$2:$B$9</c:f>
              <c:numCache>
                <c:formatCode>0%</c:formatCode>
                <c:ptCount val="8"/>
                <c:pt idx="0">
                  <c:v>0.27</c:v>
                </c:pt>
                <c:pt idx="1">
                  <c:v>0.05</c:v>
                </c:pt>
                <c:pt idx="2">
                  <c:v>0.05</c:v>
                </c:pt>
                <c:pt idx="3">
                  <c:v>0.14000000000000001</c:v>
                </c:pt>
                <c:pt idx="4">
                  <c:v>0.09</c:v>
                </c:pt>
                <c:pt idx="5">
                  <c:v>0.05</c:v>
                </c:pt>
                <c:pt idx="6">
                  <c:v>0.05</c:v>
                </c:pt>
                <c:pt idx="7">
                  <c:v>0.05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3624465387061164"/>
          <c:w val="0.99888363954505688"/>
          <c:h val="0.1526442333981092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Лист1!$A$2:$A$7</c:f>
              <c:strCache>
                <c:ptCount val="6"/>
                <c:pt idx="0">
                  <c:v>Личные вкусы и предпочтения родителей</c:v>
                </c:pt>
                <c:pt idx="1">
                  <c:v>Созвучие с отчеством и фамилией</c:v>
                </c:pt>
                <c:pt idx="2">
                  <c:v>Семейные традиции</c:v>
                </c:pt>
                <c:pt idx="3">
                  <c:v>Религия</c:v>
                </c:pt>
                <c:pt idx="4">
                  <c:v>Влияние литературы и СМИ</c:v>
                </c:pt>
                <c:pt idx="5">
                  <c:v>Популярность имени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0.75</c:v>
                </c:pt>
                <c:pt idx="1">
                  <c:v>0.19</c:v>
                </c:pt>
                <c:pt idx="2">
                  <c:v>0.06</c:v>
                </c:pt>
                <c:pt idx="3">
                  <c:v>0.13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0082020997375328E-3"/>
          <c:y val="0.81827635290257883"/>
          <c:w val="0.99899179790026249"/>
          <c:h val="0.1415463907741556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06BE3-A8CA-45E1-A026-C98834247677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A931-3E06-4CE2-8B47-6EA6AF4A08E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06BE3-A8CA-45E1-A026-C98834247677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A931-3E06-4CE2-8B47-6EA6AF4A08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06BE3-A8CA-45E1-A026-C98834247677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A931-3E06-4CE2-8B47-6EA6AF4A08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06BE3-A8CA-45E1-A026-C98834247677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A931-3E06-4CE2-8B47-6EA6AF4A08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06BE3-A8CA-45E1-A026-C98834247677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A931-3E06-4CE2-8B47-6EA6AF4A08E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06BE3-A8CA-45E1-A026-C98834247677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A931-3E06-4CE2-8B47-6EA6AF4A08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06BE3-A8CA-45E1-A026-C98834247677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A931-3E06-4CE2-8B47-6EA6AF4A08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06BE3-A8CA-45E1-A026-C98834247677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A931-3E06-4CE2-8B47-6EA6AF4A08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06BE3-A8CA-45E1-A026-C98834247677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A931-3E06-4CE2-8B47-6EA6AF4A08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06BE3-A8CA-45E1-A026-C98834247677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A931-3E06-4CE2-8B47-6EA6AF4A08E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1306BE3-A8CA-45E1-A026-C98834247677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1A3A931-3E06-4CE2-8B47-6EA6AF4A08E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1306BE3-A8CA-45E1-A026-C98834247677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1A3A931-3E06-4CE2-8B47-6EA6AF4A08E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my-calend.ru/names/ekaterina" TargetMode="External"/><Relationship Id="rId7" Type="http://schemas.openxmlformats.org/officeDocument/2006/relationships/hyperlink" Target="https://yandex.ru/images/search?text=&#1088;&#1077;&#1076;&#1082;&#1080;&#1077;%20&#1080;&#1084;&#1077;&#1085;&#1072;%20&#1076;&#1083;&#1103;%20&#1076;&#1077;&#1074;&#1086;&#1095;&#1077;&#1082;%20&#1080;%20&#1084;&#1072;&#1083;&#1100;&#1095;&#1080;&#1082;&#1086;&#1074;%20&#1074;%202017" TargetMode="External"/><Relationship Id="rId2" Type="http://schemas.openxmlformats.org/officeDocument/2006/relationships/hyperlink" Target="http://www.myshared.ru/slide/1339030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ictinary.ru/&#1086;&#1087;&#1088;&#1077;&#1076;&#1077;&#1083;&#1077;&#1085;&#1080;&#1077;%20&#1089;&#1083;&#1086;&#1074;&#1072;/&#1080;&#1084;&#1103;.html" TargetMode="External"/><Relationship Id="rId5" Type="http://schemas.openxmlformats.org/officeDocument/2006/relationships/hyperlink" Target="http://literary_terms.academic.ru/213/&#1048;&#1084;&#1103;" TargetMode="External"/><Relationship Id="rId4" Type="http://schemas.openxmlformats.org/officeDocument/2006/relationships/hyperlink" Target="http://missnames.ru/310-znachenie-imeni-ekaterina.html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4221088"/>
          </a:xfrm>
        </p:spPr>
        <p:txBody>
          <a:bodyPr>
            <a:normAutofit/>
          </a:bodyPr>
          <a:lstStyle/>
          <a:p>
            <a:pPr algn="ctr"/>
            <a:r>
              <a:rPr lang="ru-RU" sz="9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Проект на тему «Наши имена»</a:t>
            </a:r>
          </a:p>
          <a:p>
            <a:pPr algn="ctr"/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5157192"/>
            <a:ext cx="9144000" cy="1700808"/>
          </a:xfrm>
        </p:spPr>
        <p:txBody>
          <a:bodyPr>
            <a:normAutofit fontScale="90000"/>
          </a:bodyPr>
          <a:lstStyle/>
          <a:p>
            <a:pPr algn="r"/>
            <a:r>
              <a:rPr lang="ru-RU" sz="3100" dirty="0" smtClean="0">
                <a:solidFill>
                  <a:schemeClr val="tx1"/>
                </a:solidFill>
              </a:rPr>
              <a:t>Работа учеников 3б класса МБОУ «СОШ п. Пробуждение» </a:t>
            </a:r>
            <a:r>
              <a:rPr lang="ru-RU" sz="3100" dirty="0" err="1" smtClean="0">
                <a:solidFill>
                  <a:schemeClr val="tx1"/>
                </a:solidFill>
              </a:rPr>
              <a:t>Акмуковой</a:t>
            </a:r>
            <a:r>
              <a:rPr lang="ru-RU" sz="3100" dirty="0" smtClean="0">
                <a:solidFill>
                  <a:schemeClr val="tx1"/>
                </a:solidFill>
              </a:rPr>
              <a:t> Камиллы, Ильиной Виолетты, Малахова Ивана, </a:t>
            </a:r>
            <a:r>
              <a:rPr lang="ru-RU" sz="3100" dirty="0" err="1" smtClean="0">
                <a:solidFill>
                  <a:schemeClr val="tx1"/>
                </a:solidFill>
              </a:rPr>
              <a:t>Пилевина</a:t>
            </a:r>
            <a:r>
              <a:rPr lang="ru-RU" sz="3100" dirty="0" smtClean="0">
                <a:solidFill>
                  <a:schemeClr val="tx1"/>
                </a:solidFill>
              </a:rPr>
              <a:t> Никиты, </a:t>
            </a:r>
            <a:r>
              <a:rPr lang="ru-RU" sz="3100" dirty="0" err="1" smtClean="0">
                <a:solidFill>
                  <a:schemeClr val="tx1"/>
                </a:solidFill>
              </a:rPr>
              <a:t>Тразановой</a:t>
            </a:r>
            <a:r>
              <a:rPr lang="ru-RU" sz="3100" dirty="0" smtClean="0">
                <a:solidFill>
                  <a:schemeClr val="tx1"/>
                </a:solidFill>
              </a:rPr>
              <a:t> Екатерины</a:t>
            </a:r>
            <a:endParaRPr lang="ru-RU" sz="3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7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r>
              <a:rPr lang="ru-RU" sz="4300" dirty="0" smtClean="0"/>
              <a:t>Гипотеза о том, что имена у людей появились с тех пор, как появился первый человек подтвердилась. Этому подтверждением является выделение трех периодов в развитии имени. Имена начали существовать до появления христианства на Руси.</a:t>
            </a:r>
            <a:endParaRPr lang="ru-RU" sz="4300" dirty="0"/>
          </a:p>
        </p:txBody>
      </p:sp>
    </p:spTree>
    <p:extLst>
      <p:ext uri="{BB962C8B-B14F-4D97-AF65-F5344CB8AC3E}">
        <p14:creationId xmlns:p14="http://schemas.microsoft.com/office/powerpoint/2010/main" val="142046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Имя</a:t>
            </a: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7"/>
          </a:xfrm>
        </p:spPr>
        <p:txBody>
          <a:bodyPr>
            <a:normAutofit/>
          </a:bodyPr>
          <a:lstStyle/>
          <a:p>
            <a:pPr marL="118872" indent="0" algn="ctr">
              <a:buNone/>
            </a:pPr>
            <a:r>
              <a:rPr lang="ru-RU" sz="9600" dirty="0"/>
              <a:t>н</a:t>
            </a:r>
            <a:r>
              <a:rPr lang="ru-RU" sz="9600" dirty="0" smtClean="0"/>
              <a:t>абор звуков разной высоты. </a:t>
            </a:r>
          </a:p>
          <a:p>
            <a:pPr marL="118872" indent="0" algn="r">
              <a:buNone/>
            </a:pPr>
            <a:r>
              <a:rPr lang="ru-RU" sz="9600" dirty="0" smtClean="0"/>
              <a:t>(Борис </a:t>
            </a:r>
            <a:r>
              <a:rPr lang="ru-RU" sz="9600" dirty="0" err="1" smtClean="0"/>
              <a:t>Хигир</a:t>
            </a:r>
            <a:r>
              <a:rPr lang="ru-RU" sz="9600" dirty="0" smtClean="0"/>
              <a:t>)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55633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5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Мягко, ласково, нежно: Алексей, Елена, Наталья (спокойный, покладистый характер).</a:t>
            </a:r>
          </a:p>
          <a:p>
            <a:r>
              <a:rPr lang="ru-RU" sz="4800" dirty="0" smtClean="0"/>
              <a:t>Твердо, жестко: Жанна, Игорь, Эдвард (твердый, настойчивый, упрямый характер).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91705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5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r>
              <a:rPr lang="ru-RU" sz="4800" dirty="0" smtClean="0"/>
              <a:t>Гипотеза о том, что с древности до наших дней дошли не все имена подтвердилась. Потому что с появлением нового периода меняются взгляды на жизнь, следовательно и имена уходят в давность.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76564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Autofit/>
          </a:bodyPr>
          <a:lstStyle/>
          <a:p>
            <a:r>
              <a:rPr lang="ru-RU" sz="9600" dirty="0" smtClean="0"/>
              <a:t>Женские имена</a:t>
            </a:r>
            <a:endParaRPr lang="ru-RU" sz="9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438356"/>
              </p:ext>
            </p:extLst>
          </p:nvPr>
        </p:nvGraphicFramePr>
        <p:xfrm>
          <a:off x="0" y="1484310"/>
          <a:ext cx="9144000" cy="54903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41831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Имя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Значение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Происхождение</a:t>
                      </a:r>
                      <a:endParaRPr lang="ru-RU" sz="2000" dirty="0"/>
                    </a:p>
                  </a:txBody>
                  <a:tcPr/>
                </a:tc>
              </a:tr>
              <a:tr h="74008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Анастасия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возрожденная, воскресшая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греческое</a:t>
                      </a:r>
                      <a:endParaRPr lang="ru-RU" sz="2000" dirty="0"/>
                    </a:p>
                  </a:txBody>
                  <a:tcPr/>
                </a:tc>
              </a:tr>
              <a:tr h="41831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Елена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светлая, сияющая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греческое</a:t>
                      </a:r>
                      <a:endParaRPr lang="ru-RU" sz="2000" dirty="0"/>
                    </a:p>
                  </a:txBody>
                  <a:tcPr/>
                </a:tc>
              </a:tr>
              <a:tr h="41831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Екатерина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чистая, непорочная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греческое</a:t>
                      </a:r>
                      <a:endParaRPr lang="ru-RU" sz="2000" dirty="0"/>
                    </a:p>
                  </a:txBody>
                  <a:tcPr/>
                </a:tc>
              </a:tr>
              <a:tr h="74008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Камилла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девушка из знатной семьи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греческое</a:t>
                      </a:r>
                      <a:endParaRPr lang="ru-RU" sz="2000" dirty="0"/>
                    </a:p>
                  </a:txBody>
                  <a:tcPr/>
                </a:tc>
              </a:tr>
              <a:tr h="74008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Мария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желанная, печальная, непреклонная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древнееврейское</a:t>
                      </a:r>
                      <a:endParaRPr lang="ru-RU" sz="2000" dirty="0"/>
                    </a:p>
                  </a:txBody>
                  <a:tcPr/>
                </a:tc>
              </a:tr>
              <a:tr h="74008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Марьяна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</a:t>
                      </a:r>
                      <a:r>
                        <a:rPr lang="ru-RU" sz="2000" baseline="0" dirty="0" smtClean="0"/>
                        <a:t> имени: Марина и Анна; возмущенная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славянское</a:t>
                      </a:r>
                      <a:endParaRPr lang="ru-RU" sz="2000" dirty="0"/>
                    </a:p>
                  </a:txBody>
                  <a:tcPr/>
                </a:tc>
              </a:tr>
              <a:tr h="41831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Виолетта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/>
                        <a:t>фиалочка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латинское</a:t>
                      </a:r>
                      <a:endParaRPr lang="ru-RU" sz="2000" dirty="0"/>
                    </a:p>
                  </a:txBody>
                  <a:tcPr/>
                </a:tc>
              </a:tr>
              <a:tr h="74008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Эльвира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та, которая всех защищает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древнегерманское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627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Мужские имена</a:t>
            </a:r>
            <a:endParaRPr lang="ru-RU" sz="9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166909"/>
              </p:ext>
            </p:extLst>
          </p:nvPr>
        </p:nvGraphicFramePr>
        <p:xfrm>
          <a:off x="0" y="1557338"/>
          <a:ext cx="9144000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Имя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Значение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Происхождение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Иван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Бог смилостивился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Русское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Никита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победитель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Греческое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Александр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защитник людей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Греческое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Матвей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дарованный господом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Древнееврейское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Владислав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владеющий славой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Древнеславянское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Альберт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благородный блеск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Древнегерманское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Илья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яхве</a:t>
                      </a:r>
                      <a:r>
                        <a:rPr lang="ru-RU" sz="2400" dirty="0" smtClean="0"/>
                        <a:t> – бог мой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древнееврейское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Вадим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спорщик, смутьян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древнерусское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472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790003"/>
              </p:ext>
            </p:extLst>
          </p:nvPr>
        </p:nvGraphicFramePr>
        <p:xfrm>
          <a:off x="0" y="0"/>
          <a:ext cx="91440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4621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Опрошено – 144 человека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8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r>
              <a:rPr lang="ru-RU" sz="5400" b="1" dirty="0" smtClean="0"/>
              <a:t>Самые распространенные имена:</a:t>
            </a:r>
          </a:p>
          <a:p>
            <a:r>
              <a:rPr lang="ru-RU" sz="5400" dirty="0"/>
              <a:t>м</a:t>
            </a:r>
            <a:r>
              <a:rPr lang="ru-RU" sz="5400" dirty="0" smtClean="0"/>
              <a:t>ужские – Иван (8 человек из 81 имени)</a:t>
            </a:r>
          </a:p>
          <a:p>
            <a:r>
              <a:rPr lang="ru-RU" sz="5400" dirty="0"/>
              <a:t>ж</a:t>
            </a:r>
            <a:r>
              <a:rPr lang="ru-RU" sz="5400" dirty="0" smtClean="0"/>
              <a:t>енские – Анастасия (7 человек из 63 имен)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81677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Самые редкие имена</a:t>
            </a:r>
            <a:endParaRPr lang="ru-RU" sz="7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1914768"/>
              </p:ext>
            </p:extLst>
          </p:nvPr>
        </p:nvGraphicFramePr>
        <p:xfrm>
          <a:off x="0" y="1484309"/>
          <a:ext cx="9144000" cy="5373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8383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Женские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Мужские</a:t>
                      </a:r>
                      <a:endParaRPr lang="ru-RU" dirty="0"/>
                    </a:p>
                  </a:txBody>
                  <a:tcPr/>
                </a:tc>
              </a:tr>
              <a:tr h="383835">
                <a:tc>
                  <a:txBody>
                    <a:bodyPr/>
                    <a:lstStyle/>
                    <a:p>
                      <a:r>
                        <a:rPr lang="ru-RU" dirty="0" smtClean="0"/>
                        <a:t>Ника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Рашид</a:t>
                      </a:r>
                      <a:endParaRPr lang="ru-RU" dirty="0"/>
                    </a:p>
                  </a:txBody>
                  <a:tcPr/>
                </a:tc>
              </a:tr>
              <a:tr h="383835">
                <a:tc>
                  <a:txBody>
                    <a:bodyPr/>
                    <a:lstStyle/>
                    <a:p>
                      <a:r>
                        <a:rPr lang="ru-RU" dirty="0" smtClean="0"/>
                        <a:t>Яна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Дамир</a:t>
                      </a:r>
                      <a:endParaRPr lang="ru-RU" dirty="0"/>
                    </a:p>
                  </a:txBody>
                  <a:tcPr/>
                </a:tc>
              </a:tr>
              <a:tr h="383835">
                <a:tc>
                  <a:txBody>
                    <a:bodyPr/>
                    <a:lstStyle/>
                    <a:p>
                      <a:r>
                        <a:rPr lang="ru-RU" dirty="0" smtClean="0"/>
                        <a:t>Алена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Марат</a:t>
                      </a:r>
                      <a:endParaRPr lang="ru-RU" dirty="0"/>
                    </a:p>
                  </a:txBody>
                  <a:tcPr/>
                </a:tc>
              </a:tr>
              <a:tr h="383835">
                <a:tc>
                  <a:txBody>
                    <a:bodyPr/>
                    <a:lstStyle/>
                    <a:p>
                      <a:r>
                        <a:rPr lang="ru-RU" dirty="0" smtClean="0"/>
                        <a:t>Анжела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Тимофей</a:t>
                      </a:r>
                      <a:endParaRPr lang="ru-RU" dirty="0"/>
                    </a:p>
                  </a:txBody>
                  <a:tcPr/>
                </a:tc>
              </a:tr>
              <a:tr h="383835">
                <a:tc>
                  <a:txBody>
                    <a:bodyPr/>
                    <a:lstStyle/>
                    <a:p>
                      <a:r>
                        <a:rPr lang="ru-RU" dirty="0" smtClean="0"/>
                        <a:t>Юлия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Роман</a:t>
                      </a:r>
                      <a:endParaRPr lang="ru-RU" dirty="0"/>
                    </a:p>
                  </a:txBody>
                  <a:tcPr/>
                </a:tc>
              </a:tr>
              <a:tr h="383835">
                <a:tc>
                  <a:txBody>
                    <a:bodyPr/>
                    <a:lstStyle/>
                    <a:p>
                      <a:r>
                        <a:rPr lang="ru-RU" dirty="0" smtClean="0"/>
                        <a:t>Динара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Рустам</a:t>
                      </a:r>
                      <a:endParaRPr lang="ru-RU" dirty="0"/>
                    </a:p>
                  </a:txBody>
                  <a:tcPr/>
                </a:tc>
              </a:tr>
              <a:tr h="383835">
                <a:tc>
                  <a:txBody>
                    <a:bodyPr/>
                    <a:lstStyle/>
                    <a:p>
                      <a:r>
                        <a:rPr lang="ru-RU" dirty="0" smtClean="0"/>
                        <a:t>Кира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Равиль</a:t>
                      </a:r>
                      <a:endParaRPr lang="ru-RU" dirty="0"/>
                    </a:p>
                  </a:txBody>
                  <a:tcPr/>
                </a:tc>
              </a:tr>
              <a:tr h="383835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Аиша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Саид</a:t>
                      </a:r>
                      <a:endParaRPr lang="ru-RU" dirty="0"/>
                    </a:p>
                  </a:txBody>
                  <a:tcPr/>
                </a:tc>
              </a:tr>
              <a:tr h="383835">
                <a:tc>
                  <a:txBody>
                    <a:bodyPr/>
                    <a:lstStyle/>
                    <a:p>
                      <a:r>
                        <a:rPr lang="ru-RU" dirty="0" smtClean="0"/>
                        <a:t>Лиана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Давид</a:t>
                      </a:r>
                      <a:endParaRPr lang="ru-RU" dirty="0"/>
                    </a:p>
                  </a:txBody>
                  <a:tcPr/>
                </a:tc>
              </a:tr>
              <a:tr h="383835">
                <a:tc>
                  <a:txBody>
                    <a:bodyPr/>
                    <a:lstStyle/>
                    <a:p>
                      <a:r>
                        <a:rPr lang="ru-RU" dirty="0" smtClean="0"/>
                        <a:t>Арина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Арсений</a:t>
                      </a:r>
                      <a:endParaRPr lang="ru-RU" dirty="0"/>
                    </a:p>
                  </a:txBody>
                  <a:tcPr/>
                </a:tc>
              </a:tr>
              <a:tr h="383835">
                <a:tc>
                  <a:txBody>
                    <a:bodyPr/>
                    <a:lstStyle/>
                    <a:p>
                      <a:r>
                        <a:rPr lang="ru-RU" dirty="0" smtClean="0"/>
                        <a:t>Лилия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Виктор</a:t>
                      </a:r>
                      <a:endParaRPr lang="ru-RU" dirty="0"/>
                    </a:p>
                  </a:txBody>
                  <a:tcPr/>
                </a:tc>
              </a:tr>
              <a:tr h="383835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Линара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Ярослав</a:t>
                      </a:r>
                      <a:endParaRPr lang="ru-RU" dirty="0"/>
                    </a:p>
                  </a:txBody>
                  <a:tcPr/>
                </a:tc>
              </a:tr>
              <a:tr h="383835">
                <a:tc>
                  <a:txBody>
                    <a:bodyPr/>
                    <a:lstStyle/>
                    <a:p>
                      <a:r>
                        <a:rPr lang="ru-RU" dirty="0" smtClean="0"/>
                        <a:t>Татьяна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Богдан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265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7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r>
              <a:rPr lang="ru-RU" sz="4800" dirty="0" smtClean="0"/>
              <a:t>Гипотеза о том, что в нашей школе встречаются очень много одинаковых имен подтвердилась. Этому подтверждением является проведенное нами исследование.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64168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Autofit/>
          </a:bodyPr>
          <a:lstStyle/>
          <a:p>
            <a:r>
              <a:rPr lang="ru-RU" sz="5800" dirty="0" smtClean="0"/>
              <a:t>Основной вопрос проекта - </a:t>
            </a:r>
            <a:endParaRPr lang="ru-RU" sz="5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5"/>
          </a:xfrm>
        </p:spPr>
        <p:txBody>
          <a:bodyPr/>
          <a:lstStyle/>
          <a:p>
            <a:pPr marL="118872" indent="0">
              <a:buNone/>
            </a:pPr>
            <a:r>
              <a:rPr lang="ru-RU" sz="5400" dirty="0" smtClean="0"/>
              <a:t>Что означают наши имена?</a:t>
            </a:r>
          </a:p>
          <a:p>
            <a:pPr marL="118872" indent="0">
              <a:buNone/>
            </a:pPr>
            <a:r>
              <a:rPr lang="ru-RU" sz="5800" b="1" dirty="0" smtClean="0">
                <a:solidFill>
                  <a:schemeClr val="accent1">
                    <a:lumMod val="75000"/>
                  </a:schemeClr>
                </a:solidFill>
              </a:rPr>
              <a:t>Цель проекта:</a:t>
            </a:r>
          </a:p>
          <a:p>
            <a:pPr marL="118872" indent="0">
              <a:buNone/>
            </a:pPr>
            <a:r>
              <a:rPr lang="ru-RU" sz="5400" dirty="0"/>
              <a:t>п</a:t>
            </a:r>
            <a:r>
              <a:rPr lang="ru-RU" sz="5400" dirty="0" smtClean="0"/>
              <a:t>роследить историю возникновения имен и их существования в современном обществе</a:t>
            </a:r>
            <a:endParaRPr lang="ru-RU" sz="54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Причины выбора того или иного имени</a:t>
            </a:r>
            <a:endParaRPr lang="ru-RU" sz="54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7326844"/>
              </p:ext>
            </p:extLst>
          </p:nvPr>
        </p:nvGraphicFramePr>
        <p:xfrm>
          <a:off x="2029" y="1405945"/>
          <a:ext cx="9144000" cy="5373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5450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5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r>
              <a:rPr lang="ru-RU" sz="5400" dirty="0" smtClean="0"/>
              <a:t>Гипотеза о том, что большинство родителей дают имена своим детям по причине личного предпочтения подтвердилась.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77457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Autofit/>
          </a:bodyPr>
          <a:lstStyle/>
          <a:p>
            <a:r>
              <a:rPr lang="ru-RU" sz="9600" dirty="0" smtClean="0"/>
              <a:t>Выводы:</a:t>
            </a: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3"/>
            <a:ext cx="9144000" cy="5373217"/>
          </a:xfrm>
        </p:spPr>
        <p:txBody>
          <a:bodyPr>
            <a:normAutofit/>
          </a:bodyPr>
          <a:lstStyle/>
          <a:p>
            <a:r>
              <a:rPr lang="ru-RU" sz="3600" dirty="0"/>
              <a:t>в</a:t>
            </a:r>
            <a:r>
              <a:rPr lang="ru-RU" sz="3600" dirty="0" smtClean="0"/>
              <a:t> истории имен выделяют три периода: дохристианский, христианский и новый;</a:t>
            </a:r>
          </a:p>
          <a:p>
            <a:r>
              <a:rPr lang="ru-RU" sz="3600" dirty="0"/>
              <a:t>с</a:t>
            </a:r>
            <a:r>
              <a:rPr lang="ru-RU" sz="3600" dirty="0" smtClean="0"/>
              <a:t> древности до наших дней дошли не все имена;</a:t>
            </a:r>
          </a:p>
          <a:p>
            <a:r>
              <a:rPr lang="ru-RU" sz="3600" dirty="0"/>
              <a:t>с</a:t>
            </a:r>
            <a:r>
              <a:rPr lang="ru-RU" sz="3600" dirty="0" smtClean="0"/>
              <a:t>реди учеников начальной школы много одинаковых имен;</a:t>
            </a:r>
          </a:p>
          <a:p>
            <a:r>
              <a:rPr lang="ru-RU" sz="3600" dirty="0"/>
              <a:t>б</a:t>
            </a:r>
            <a:r>
              <a:rPr lang="ru-RU" sz="3600" dirty="0" smtClean="0"/>
              <a:t>ольшинство родителей нашего класса выбирают имя ребенку по красоте и благозвучности имени.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0273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Литература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7"/>
          </a:xfrm>
        </p:spPr>
        <p:txBody>
          <a:bodyPr>
            <a:normAutofit/>
          </a:bodyPr>
          <a:lstStyle/>
          <a:p>
            <a:r>
              <a:rPr lang="en-US" sz="3600" dirty="0" smtClean="0">
                <a:hlinkClick r:id="rId2"/>
              </a:rPr>
              <a:t>http://www.myshared.ru/slide/1339030/</a:t>
            </a:r>
            <a:endParaRPr lang="ru-RU" sz="3600" dirty="0" smtClean="0"/>
          </a:p>
          <a:p>
            <a:r>
              <a:rPr lang="en-US" sz="3600" dirty="0" smtClean="0">
                <a:hlinkClick r:id="rId3"/>
              </a:rPr>
              <a:t>http://my-calend.ru/names/ekaterina</a:t>
            </a:r>
            <a:endParaRPr lang="ru-RU" sz="3600" dirty="0" smtClean="0"/>
          </a:p>
          <a:p>
            <a:r>
              <a:rPr lang="en-US" sz="3600" dirty="0" smtClean="0">
                <a:hlinkClick r:id="rId4"/>
              </a:rPr>
              <a:t>http://missnames.ru/310-znachenie-imeni-ekaterina.html</a:t>
            </a:r>
            <a:endParaRPr lang="ru-RU" sz="3600" dirty="0" smtClean="0"/>
          </a:p>
          <a:p>
            <a:r>
              <a:rPr lang="en-US" sz="3600" dirty="0" smtClean="0">
                <a:hlinkClick r:id="rId5"/>
              </a:rPr>
              <a:t>http://literary_terms.academic.ru/213/</a:t>
            </a:r>
            <a:r>
              <a:rPr lang="ru-RU" sz="3600" dirty="0" smtClean="0">
                <a:hlinkClick r:id="rId5"/>
              </a:rPr>
              <a:t>Имя</a:t>
            </a:r>
            <a:endParaRPr lang="ru-RU" sz="3600" dirty="0" smtClean="0"/>
          </a:p>
          <a:p>
            <a:r>
              <a:rPr lang="en-US" sz="3600" dirty="0" smtClean="0">
                <a:hlinkClick r:id="rId6"/>
              </a:rPr>
              <a:t>https://dictinary.ru/</a:t>
            </a:r>
            <a:r>
              <a:rPr lang="ru-RU" sz="3600" dirty="0" smtClean="0">
                <a:hlinkClick r:id="rId6"/>
              </a:rPr>
              <a:t>определение%20слова/имя.</a:t>
            </a:r>
            <a:r>
              <a:rPr lang="en-US" sz="3600" dirty="0" smtClean="0">
                <a:hlinkClick r:id="rId6"/>
              </a:rPr>
              <a:t>html</a:t>
            </a:r>
            <a:endParaRPr lang="ru-RU" sz="3600" dirty="0" smtClean="0"/>
          </a:p>
          <a:p>
            <a:r>
              <a:rPr lang="ru-RU" sz="3600" dirty="0" smtClean="0">
                <a:hlinkClick r:id="rId7"/>
              </a:rPr>
              <a:t>редкие имена для девочек и мальчиков в 2017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7"/>
          </a:xfrm>
        </p:spPr>
        <p:txBody>
          <a:bodyPr>
            <a:noAutofit/>
          </a:bodyPr>
          <a:lstStyle/>
          <a:p>
            <a:pPr marL="118872" indent="0">
              <a:buNone/>
            </a:pPr>
            <a:r>
              <a:rPr lang="ru-RU" sz="14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Спасибо за внимание!</a:t>
            </a:r>
            <a:endParaRPr lang="ru-RU" sz="14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4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rmAutofit/>
          </a:bodyPr>
          <a:lstStyle/>
          <a:p>
            <a:r>
              <a:rPr lang="ru-RU" sz="5800" dirty="0" smtClean="0"/>
              <a:t>Задачи проекта:</a:t>
            </a:r>
            <a:endParaRPr lang="ru-RU" sz="5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5"/>
          </a:xfrm>
        </p:spPr>
        <p:txBody>
          <a:bodyPr>
            <a:noAutofit/>
          </a:bodyPr>
          <a:lstStyle/>
          <a:p>
            <a:r>
              <a:rPr lang="ru-RU" sz="3400" dirty="0"/>
              <a:t>и</a:t>
            </a:r>
            <a:r>
              <a:rPr lang="ru-RU" sz="3400" dirty="0" smtClean="0"/>
              <a:t>зучить литературу по теме исследования;</a:t>
            </a:r>
          </a:p>
          <a:p>
            <a:r>
              <a:rPr lang="ru-RU" sz="3400" dirty="0"/>
              <a:t> </a:t>
            </a:r>
            <a:r>
              <a:rPr lang="ru-RU" sz="3400" dirty="0" smtClean="0"/>
              <a:t>познакомиться с наукой антропонимикой;</a:t>
            </a:r>
          </a:p>
          <a:p>
            <a:r>
              <a:rPr lang="ru-RU" sz="3400" dirty="0"/>
              <a:t>п</a:t>
            </a:r>
            <a:r>
              <a:rPr lang="ru-RU" sz="3400" dirty="0" smtClean="0"/>
              <a:t>роследить историю возникновения имен с древности до наших дней;</a:t>
            </a:r>
          </a:p>
          <a:p>
            <a:r>
              <a:rPr lang="ru-RU" sz="3400" dirty="0"/>
              <a:t>п</a:t>
            </a:r>
            <a:r>
              <a:rPr lang="ru-RU" sz="3400" dirty="0" smtClean="0"/>
              <a:t>ровести опрос и проанализировать имена по происхождению и по значению на примере имен учеников начальных классов;</a:t>
            </a:r>
          </a:p>
          <a:p>
            <a:r>
              <a:rPr lang="ru-RU" sz="3400" dirty="0"/>
              <a:t>в</a:t>
            </a:r>
            <a:r>
              <a:rPr lang="ru-RU" sz="3400" dirty="0" smtClean="0"/>
              <a:t>ыявить, как родители выбирают имена своим детям на примере родителей учащихся </a:t>
            </a:r>
            <a:r>
              <a:rPr lang="ru-RU" sz="3400" dirty="0" smtClean="0"/>
              <a:t>3б </a:t>
            </a:r>
            <a:r>
              <a:rPr lang="ru-RU" sz="3400" dirty="0" smtClean="0"/>
              <a:t>класса.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rmAutofit/>
          </a:bodyPr>
          <a:lstStyle/>
          <a:p>
            <a:r>
              <a:rPr lang="ru-RU" b="0" dirty="0" smtClean="0"/>
              <a:t> </a:t>
            </a:r>
            <a:r>
              <a:rPr lang="ru-RU" sz="5800" b="0" dirty="0" smtClean="0"/>
              <a:t>Наши гипотезы:</a:t>
            </a:r>
            <a:r>
              <a:rPr lang="ru-RU" b="0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08176"/>
            <a:ext cx="9144000" cy="5449823"/>
          </a:xfrm>
        </p:spPr>
        <p:txBody>
          <a:bodyPr>
            <a:normAutofit fontScale="40000" lnSpcReduction="20000"/>
          </a:bodyPr>
          <a:lstStyle/>
          <a:p>
            <a:r>
              <a:rPr lang="ru-RU" sz="10000" dirty="0" smtClean="0"/>
              <a:t>наверное</a:t>
            </a:r>
            <a:r>
              <a:rPr lang="ru-RU" sz="10000" dirty="0" smtClean="0"/>
              <a:t>, имена у людей появились с тех пор, как появился первый человек;</a:t>
            </a:r>
          </a:p>
          <a:p>
            <a:r>
              <a:rPr lang="ru-RU" sz="10000" dirty="0"/>
              <a:t>в</a:t>
            </a:r>
            <a:r>
              <a:rPr lang="ru-RU" sz="10000" dirty="0" smtClean="0"/>
              <a:t>ероятно, с древности до наших дней дошли не все имена;</a:t>
            </a:r>
          </a:p>
          <a:p>
            <a:r>
              <a:rPr lang="ru-RU" sz="10000" dirty="0"/>
              <a:t>м</a:t>
            </a:r>
            <a:r>
              <a:rPr lang="ru-RU" sz="10000" dirty="0" smtClean="0"/>
              <a:t>ы думаем, в нашей школе встречается очень много одинаковых имен;</a:t>
            </a:r>
          </a:p>
          <a:p>
            <a:r>
              <a:rPr lang="ru-RU" sz="10000" dirty="0"/>
              <a:t>м</a:t>
            </a:r>
            <a:r>
              <a:rPr lang="ru-RU" sz="10000" dirty="0" smtClean="0"/>
              <a:t>ы предполагаем, что большинство родителей дают имена своим детям по причине личного предпочтения.</a:t>
            </a:r>
            <a:endParaRPr lang="ru-RU" sz="1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Имя </a:t>
            </a: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3"/>
            <a:ext cx="9144000" cy="5373217"/>
          </a:xfrm>
        </p:spPr>
        <p:txBody>
          <a:bodyPr>
            <a:normAutofit/>
          </a:bodyPr>
          <a:lstStyle/>
          <a:p>
            <a:pPr marL="118872" indent="0" algn="ctr">
              <a:buNone/>
            </a:pPr>
            <a:r>
              <a:rPr lang="ru-RU" sz="5300" dirty="0"/>
              <a:t>с</a:t>
            </a:r>
            <a:r>
              <a:rPr lang="ru-RU" sz="5300" dirty="0" smtClean="0"/>
              <a:t>пециальное слово, служащее для обозначения отдельного человека и данное ему в индивидуальном порядке для того, чтобы обращаться к человеку.</a:t>
            </a:r>
            <a:endParaRPr lang="ru-RU" sz="5300" dirty="0"/>
          </a:p>
        </p:txBody>
      </p:sp>
    </p:spTree>
    <p:extLst>
      <p:ext uri="{BB962C8B-B14F-4D97-AF65-F5344CB8AC3E}">
        <p14:creationId xmlns:p14="http://schemas.microsoft.com/office/powerpoint/2010/main" val="225304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Антропонимика</a:t>
            </a: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5"/>
          </a:xfrm>
        </p:spPr>
        <p:txBody>
          <a:bodyPr>
            <a:noAutofit/>
          </a:bodyPr>
          <a:lstStyle/>
          <a:p>
            <a:pPr marL="118872" indent="0" algn="ctr">
              <a:buNone/>
            </a:pPr>
            <a:r>
              <a:rPr lang="ru-RU" sz="5200" dirty="0"/>
              <a:t>н</a:t>
            </a:r>
            <a:r>
              <a:rPr lang="ru-RU" sz="5200" dirty="0" smtClean="0"/>
              <a:t>аука, изучающая личные имена людей, закономерности их возникновения и развития, структуру, функционирование в обществе, распространение имен.</a:t>
            </a:r>
            <a:endParaRPr lang="ru-RU" sz="5200" dirty="0"/>
          </a:p>
        </p:txBody>
      </p:sp>
    </p:spTree>
    <p:extLst>
      <p:ext uri="{BB962C8B-B14F-4D97-AF65-F5344CB8AC3E}">
        <p14:creationId xmlns:p14="http://schemas.microsoft.com/office/powerpoint/2010/main" val="80405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Autofit/>
          </a:bodyPr>
          <a:lstStyle/>
          <a:p>
            <a:pPr algn="ctr"/>
            <a:r>
              <a:rPr lang="ru-RU" sz="6400" dirty="0" smtClean="0"/>
              <a:t>Дохристианский период</a:t>
            </a:r>
            <a:endParaRPr lang="ru-RU" sz="6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08176"/>
            <a:ext cx="9144000" cy="5373215"/>
          </a:xfrm>
        </p:spPr>
        <p:txBody>
          <a:bodyPr>
            <a:noAutofit/>
          </a:bodyPr>
          <a:lstStyle/>
          <a:p>
            <a:pPr algn="just"/>
            <a:r>
              <a:rPr lang="ru-RU" sz="6000" dirty="0" smtClean="0"/>
              <a:t>Максим (величайший) – эпитет бога Зевса;</a:t>
            </a:r>
          </a:p>
          <a:p>
            <a:pPr algn="just"/>
            <a:r>
              <a:rPr lang="ru-RU" sz="6000" dirty="0" smtClean="0"/>
              <a:t>Денис – посвященный богу Дионису;</a:t>
            </a:r>
          </a:p>
          <a:p>
            <a:pPr algn="just"/>
            <a:r>
              <a:rPr lang="ru-RU" sz="6000" dirty="0" smtClean="0"/>
              <a:t>Никита – посвященный богине Нике.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50101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Христианский период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5"/>
            <a:ext cx="9144000" cy="2088232"/>
          </a:xfrm>
        </p:spPr>
        <p:txBody>
          <a:bodyPr>
            <a:noAutofit/>
          </a:bodyPr>
          <a:lstStyle/>
          <a:p>
            <a:r>
              <a:rPr lang="ru-RU" sz="5800" dirty="0" err="1" smtClean="0"/>
              <a:t>Евупдий</a:t>
            </a:r>
            <a:endParaRPr lang="ru-RU" sz="5800" dirty="0" smtClean="0"/>
          </a:p>
          <a:p>
            <a:r>
              <a:rPr lang="ru-RU" sz="5800" dirty="0" err="1" smtClean="0"/>
              <a:t>Лпемподист</a:t>
            </a:r>
            <a:endParaRPr lang="ru-RU" sz="5800" dirty="0" smtClean="0"/>
          </a:p>
          <a:p>
            <a:pPr marL="118872" indent="0">
              <a:buNone/>
            </a:pPr>
            <a:endParaRPr lang="ru-RU" sz="5800" dirty="0"/>
          </a:p>
          <a:p>
            <a:pPr marL="118872" indent="0">
              <a:buNone/>
            </a:pPr>
            <a:endParaRPr lang="ru-RU" sz="5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3718679"/>
            <a:ext cx="9144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6600" dirty="0" smtClean="0"/>
              <a:t>Иван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6600" dirty="0" smtClean="0"/>
              <a:t>Анастасия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6600" dirty="0" smtClean="0"/>
              <a:t>Мария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079909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Новый период</a:t>
            </a: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7"/>
          </a:xfrm>
        </p:spPr>
        <p:txBody>
          <a:bodyPr>
            <a:noAutofit/>
          </a:bodyPr>
          <a:lstStyle/>
          <a:p>
            <a:r>
              <a:rPr lang="ru-RU" sz="6800" dirty="0" smtClean="0"/>
              <a:t>Владлен (Владимир Ленин)</a:t>
            </a:r>
          </a:p>
          <a:p>
            <a:r>
              <a:rPr lang="ru-RU" sz="6800" dirty="0" err="1" smtClean="0"/>
              <a:t>Пятьвчет</a:t>
            </a:r>
            <a:r>
              <a:rPr lang="ru-RU" sz="6800" dirty="0" smtClean="0"/>
              <a:t> (пятилетка в четыре года)</a:t>
            </a:r>
          </a:p>
          <a:p>
            <a:r>
              <a:rPr lang="ru-RU" sz="6800" dirty="0" smtClean="0"/>
              <a:t>Трактор</a:t>
            </a:r>
            <a:endParaRPr lang="ru-RU" sz="6800" dirty="0"/>
          </a:p>
        </p:txBody>
      </p:sp>
    </p:spTree>
    <p:extLst>
      <p:ext uri="{BB962C8B-B14F-4D97-AF65-F5344CB8AC3E}">
        <p14:creationId xmlns:p14="http://schemas.microsoft.com/office/powerpoint/2010/main" val="91517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293</TotalTime>
  <Words>600</Words>
  <Application>Microsoft Office PowerPoint</Application>
  <PresentationFormat>Экран (4:3)</PresentationFormat>
  <Paragraphs>148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Corbel</vt:lpstr>
      <vt:lpstr>Wingdings</vt:lpstr>
      <vt:lpstr>Wingdings 2</vt:lpstr>
      <vt:lpstr>Wingdings 3</vt:lpstr>
      <vt:lpstr>Модульная</vt:lpstr>
      <vt:lpstr>Работа учеников 3б класса МБОУ «СОШ п. Пробуждение» Акмуковой Камиллы, Ильиной Виолетты, Малахова Ивана, Пилевина Никиты, Тразановой Екатерины</vt:lpstr>
      <vt:lpstr>Основной вопрос проекта - </vt:lpstr>
      <vt:lpstr>Задачи проекта:</vt:lpstr>
      <vt:lpstr> Наши гипотезы: </vt:lpstr>
      <vt:lpstr>Имя </vt:lpstr>
      <vt:lpstr>Антропонимика</vt:lpstr>
      <vt:lpstr>Дохристианский период</vt:lpstr>
      <vt:lpstr>Христианский период</vt:lpstr>
      <vt:lpstr>Новый период</vt:lpstr>
      <vt:lpstr>Презентация PowerPoint</vt:lpstr>
      <vt:lpstr>Имя</vt:lpstr>
      <vt:lpstr>Презентация PowerPoint</vt:lpstr>
      <vt:lpstr>Презентация PowerPoint</vt:lpstr>
      <vt:lpstr>Женские имена</vt:lpstr>
      <vt:lpstr>Мужские имена</vt:lpstr>
      <vt:lpstr>Презентация PowerPoint</vt:lpstr>
      <vt:lpstr>Опрошено – 144 человека</vt:lpstr>
      <vt:lpstr>Самые редкие имена</vt:lpstr>
      <vt:lpstr>Презентация PowerPoint</vt:lpstr>
      <vt:lpstr>Причины выбора того или иного имени</vt:lpstr>
      <vt:lpstr>Презентация PowerPoint</vt:lpstr>
      <vt:lpstr>Выводы:</vt:lpstr>
      <vt:lpstr>Литература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означают наши имена?</dc:title>
  <dc:creator>Иван</dc:creator>
  <cp:lastModifiedBy>Вован</cp:lastModifiedBy>
  <cp:revision>24</cp:revision>
  <dcterms:created xsi:type="dcterms:W3CDTF">2017-05-15T19:42:47Z</dcterms:created>
  <dcterms:modified xsi:type="dcterms:W3CDTF">2017-05-21T10:23:53Z</dcterms:modified>
</cp:coreProperties>
</file>