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59" r:id="rId4"/>
    <p:sldId id="263" r:id="rId5"/>
    <p:sldId id="267" r:id="rId6"/>
    <p:sldId id="268" r:id="rId7"/>
    <p:sldId id="269" r:id="rId8"/>
    <p:sldId id="270" r:id="rId9"/>
    <p:sldId id="271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303" autoAdjust="0"/>
  </p:normalViewPr>
  <p:slideViewPr>
    <p:cSldViewPr>
      <p:cViewPr>
        <p:scale>
          <a:sx n="42" d="100"/>
          <a:sy n="42" d="100"/>
        </p:scale>
        <p:origin x="-1493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5DBD86D-7D06-4FCC-B892-376BAE602C1B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75D925B-3938-40FE-BE4E-00FDD3412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4580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2BD0A99-2DDC-44E2-BC1E-F3BEBECEAE0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10BA4ED-D85C-4EC5-B445-B28B7AD68DD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75FD977-7770-4696-9008-B8A7E7E9077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EB875A-491E-429A-B64C-88821E2B080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8689BB5-B27E-451D-A593-0430E82E5B0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6E2870B-FD3C-4670-95F6-88E563AC767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E2870B-FD3C-4670-95F6-88E563AC7672}" type="slidenum">
              <a:rPr lang="ru-RU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E2870B-FD3C-4670-95F6-88E563AC7672}" type="slidenum">
              <a:rPr lang="ru-RU">
                <a:solidFill>
                  <a:prstClr val="black"/>
                </a:solidFill>
              </a:rPr>
              <a:pPr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E2870B-FD3C-4670-95F6-88E563AC7672}" type="slidenum">
              <a:rPr lang="ru-RU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44EF5-FDC7-443C-AE7C-3E61366D9061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E6A491A-30C8-40BC-9A09-C91044FE50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BA8F5-A0E6-4A73-B6EF-2EB1ED82389F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88776-A03D-4D21-8239-1FC0A5BDB0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41440-8CED-415F-95F2-4E22863DA82C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CEB69-82BE-4E4C-8B7D-FD7A17A17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97BE6-2420-4BAB-8E45-7FE208FA539D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738B4-95DC-4DD3-ACC0-D6B57A3B9E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CE97D-6A83-4EFA-BBBC-688B392562B8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5FB67-3B75-4C05-AAD1-91A17FB095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03692-DF55-4D26-A54D-827D6ABE8359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97C86-A8C9-4278-862F-E079FE826E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C0E0E7-E5A0-42B8-B5D4-602966962BB5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27D3CD5-F79D-49A2-B280-7E06DA08DC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9DF625-F6CA-4511-9491-6F91FF591545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30E92-1811-4D0B-B898-755833B590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CDB6B-94E3-4CA6-8C7B-F759A16D741E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6D270-CDA8-4745-B390-B8C2E9C144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09761-94ED-4019-81BE-4945CB47B33F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53785-26BF-4276-B998-EA76C0D646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2136F-2E41-45A0-B6EB-5688F5950615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167C4-D4C8-41BF-9C4B-36E9679E0A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smtClean="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9C5CBBF7-1012-4EE9-B7C9-931648934EF8}" type="datetimeFigureOut">
              <a:rPr lang="ru-RU"/>
              <a:pPr>
                <a:defRPr/>
              </a:pPr>
              <a:t>04.09.2017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5128AB09-DC49-417D-9958-D405E7BF59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5" r:id="rId2"/>
    <p:sldLayoutId id="2147483676" r:id="rId3"/>
    <p:sldLayoutId id="2147483677" r:id="rId4"/>
    <p:sldLayoutId id="2147483684" r:id="rId5"/>
    <p:sldLayoutId id="2147483685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611188" y="404813"/>
            <a:ext cx="792162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sz="72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Проект: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Georgia" pitchFamily="18" charset="0"/>
              </a:rPr>
              <a:t>«</a:t>
            </a:r>
            <a:r>
              <a:rPr lang="ru-RU" sz="3200" b="1" dirty="0">
                <a:solidFill>
                  <a:schemeClr val="bg1"/>
                </a:solidFill>
                <a:latin typeface="Georgia" pitchFamily="18" charset="0"/>
              </a:rPr>
              <a:t>Правила дорожного движения – </a:t>
            </a:r>
          </a:p>
          <a:p>
            <a:pPr algn="ctr"/>
            <a:r>
              <a:rPr lang="ru-RU" sz="3200" b="1" dirty="0">
                <a:solidFill>
                  <a:schemeClr val="bg1"/>
                </a:solidFill>
                <a:latin typeface="Georgia" pitchFamily="18" charset="0"/>
              </a:rPr>
              <a:t>нужно знать всем, без исключения!»</a:t>
            </a:r>
          </a:p>
        </p:txBody>
      </p:sp>
      <p:pic>
        <p:nvPicPr>
          <p:cNvPr id="5123" name="Picture 2" descr="ПДД. Учебное пособие для автошкол. Вождение 2011, DOCX, PDF, MP3 TORRENTS.TJ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113" y="4005263"/>
            <a:ext cx="2282825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http://omsk.net/wp-content/uploads/2012/09/dafec5faedf89f476204e34880ef9931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4437063"/>
            <a:ext cx="26289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6156325" y="4365625"/>
            <a:ext cx="273685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Georgia" pitchFamily="18" charset="0"/>
              </a:rPr>
              <a:t>Проект  составлен</a:t>
            </a:r>
          </a:p>
          <a:p>
            <a:r>
              <a:rPr lang="ru-RU" dirty="0" smtClean="0">
                <a:latin typeface="Georgia" pitchFamily="18" charset="0"/>
              </a:rPr>
              <a:t>воспитателем</a:t>
            </a:r>
            <a:endParaRPr lang="ru-RU" dirty="0"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Плюшкиной Е.В.</a:t>
            </a:r>
            <a:endParaRPr lang="en-US" dirty="0">
              <a:latin typeface="Georgia" pitchFamily="18" charset="0"/>
            </a:endParaRPr>
          </a:p>
          <a:p>
            <a:endParaRPr lang="ru-RU" dirty="0" smtClean="0">
              <a:latin typeface="Georgia" pitchFamily="18" charset="0"/>
            </a:endParaRPr>
          </a:p>
          <a:p>
            <a:endParaRPr lang="ru-RU" dirty="0">
              <a:latin typeface="Georgia" pitchFamily="18" charset="0"/>
            </a:endParaRPr>
          </a:p>
          <a:p>
            <a:endParaRPr lang="en-US" dirty="0">
              <a:latin typeface="Georgia" pitchFamily="18" charset="0"/>
            </a:endParaRPr>
          </a:p>
          <a:p>
            <a:endParaRPr lang="en-US" dirty="0">
              <a:latin typeface="Georgia" pitchFamily="18" charset="0"/>
            </a:endParaRPr>
          </a:p>
          <a:p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 cstate="screen"/>
          <a:srcRect t="12764"/>
          <a:stretch/>
        </p:blipFill>
        <p:spPr bwMode="auto">
          <a:xfrm>
            <a:off x="0" y="116632"/>
            <a:ext cx="9163050" cy="6760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323528" y="1038044"/>
            <a:ext cx="856895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ru-RU" sz="1600" b="1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Тема. </a:t>
            </a:r>
            <a:r>
              <a:rPr lang="ru-RU" sz="1600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Правила дорожного движения – нужно знать всем, без исключения!</a:t>
            </a:r>
            <a:r>
              <a:rPr lang="ru-RU" sz="1600" b="1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600" dirty="0">
              <a:latin typeface="Arno Pro" pitchFamily="18" charset="0"/>
              <a:ea typeface="Calibri" pitchFamily="34" charset="0"/>
              <a:cs typeface="Arial" pitchFamily="34" charset="0"/>
            </a:endParaRPr>
          </a:p>
          <a:p>
            <a:pPr algn="just" eaLnBrk="0" hangingPunct="0"/>
            <a:r>
              <a:rPr lang="ru-RU" sz="1600" b="1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Вид проекта. </a:t>
            </a:r>
            <a:r>
              <a:rPr lang="ru-RU" sz="1600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Ознакомительно-ориентировочный (информационный)</a:t>
            </a:r>
            <a:endParaRPr lang="ru-RU" sz="1600" dirty="0">
              <a:latin typeface="Arno Pro" pitchFamily="18" charset="0"/>
              <a:ea typeface="Calibri" pitchFamily="34" charset="0"/>
              <a:cs typeface="Arial" pitchFamily="34" charset="0"/>
            </a:endParaRPr>
          </a:p>
          <a:p>
            <a:pPr algn="just" eaLnBrk="0" hangingPunct="0"/>
            <a:r>
              <a:rPr lang="ru-RU" sz="1600" b="1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Продолжительность проекта.</a:t>
            </a:r>
            <a:r>
              <a:rPr lang="ru-RU" sz="1600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 Краткосрочный </a:t>
            </a:r>
            <a:r>
              <a:rPr lang="ru-RU" sz="1600" dirty="0" smtClean="0">
                <a:latin typeface="Arno Pro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1600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1 неделя)</a:t>
            </a:r>
            <a:endParaRPr lang="ru-RU" sz="1600" dirty="0">
              <a:latin typeface="Arno Pro" pitchFamily="18" charset="0"/>
              <a:ea typeface="Calibri" pitchFamily="34" charset="0"/>
              <a:cs typeface="Arial" pitchFamily="34" charset="0"/>
            </a:endParaRPr>
          </a:p>
          <a:p>
            <a:pPr algn="just" eaLnBrk="0" hangingPunct="0"/>
            <a:r>
              <a:rPr lang="ru-RU" sz="1600" b="1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Место проведения.</a:t>
            </a:r>
            <a:r>
              <a:rPr lang="ru-RU" sz="1600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 МБДОУ  </a:t>
            </a:r>
            <a:r>
              <a:rPr lang="ru-RU" sz="1600" dirty="0" smtClean="0">
                <a:latin typeface="Arno Pro" pitchFamily="18" charset="0"/>
                <a:ea typeface="Calibri" pitchFamily="34" charset="0"/>
                <a:cs typeface="Times New Roman" pitchFamily="18" charset="0"/>
              </a:rPr>
              <a:t>№ 9</a:t>
            </a:r>
            <a:endParaRPr lang="ru-RU" sz="1600" dirty="0">
              <a:latin typeface="Arno Pro" pitchFamily="18" charset="0"/>
              <a:ea typeface="Calibri" pitchFamily="34" charset="0"/>
              <a:cs typeface="Arial" pitchFamily="34" charset="0"/>
            </a:endParaRPr>
          </a:p>
          <a:p>
            <a:pPr algn="just" eaLnBrk="0" hangingPunct="0"/>
            <a:r>
              <a:rPr lang="ru-RU" sz="1600" b="1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Участники проекта. </a:t>
            </a:r>
            <a:r>
              <a:rPr lang="ru-RU" sz="1600" dirty="0">
                <a:latin typeface="Arno Pro" pitchFamily="18" charset="0"/>
                <a:ea typeface="Calibri" pitchFamily="34" charset="0"/>
                <a:cs typeface="Times New Roman" pitchFamily="18" charset="0"/>
              </a:rPr>
              <a:t>Воспитатели группы, </a:t>
            </a:r>
            <a:r>
              <a:rPr lang="ru-RU" sz="1600" dirty="0" smtClean="0">
                <a:latin typeface="Arno Pro" pitchFamily="18" charset="0"/>
                <a:ea typeface="Calibri" pitchFamily="34" charset="0"/>
                <a:cs typeface="Times New Roman" pitchFamily="18" charset="0"/>
              </a:rPr>
              <a:t>дети средней группы, родители.</a:t>
            </a:r>
          </a:p>
          <a:p>
            <a:r>
              <a:rPr lang="ru-RU" sz="1600" b="1" dirty="0" smtClean="0">
                <a:latin typeface="Arno Pro" pitchFamily="18" charset="0"/>
              </a:rPr>
              <a:t> Цель проекта. </a:t>
            </a:r>
            <a:r>
              <a:rPr lang="ru-RU" sz="1600" dirty="0" smtClean="0">
                <a:latin typeface="Arno Pro" pitchFamily="18" charset="0"/>
              </a:rPr>
              <a:t>Формирование у детей навыков осознанного безопасного поведения на улице.</a:t>
            </a:r>
            <a:endParaRPr lang="ru-RU" sz="1600" b="1" dirty="0" smtClean="0">
              <a:latin typeface="Arno Pro" pitchFamily="18" charset="0"/>
            </a:endParaRPr>
          </a:p>
          <a:p>
            <a:r>
              <a:rPr lang="ru-RU" sz="1600" b="1" dirty="0" smtClean="0">
                <a:latin typeface="Arno Pro" pitchFamily="18" charset="0"/>
              </a:rPr>
              <a:t>Задачи проекта.</a:t>
            </a:r>
            <a:endParaRPr lang="ru-RU" sz="1600" dirty="0" smtClean="0">
              <a:latin typeface="Arno Pro" pitchFamily="18" charset="0"/>
            </a:endParaRPr>
          </a:p>
          <a:p>
            <a:r>
              <a:rPr lang="ru-RU" sz="1600" dirty="0" smtClean="0">
                <a:latin typeface="Arno Pro" pitchFamily="18" charset="0"/>
              </a:rPr>
              <a:t>1.Усвоение дошкольниками первоначальных знаний о  правилах безопасного поведения на улице.</a:t>
            </a:r>
          </a:p>
          <a:p>
            <a:r>
              <a:rPr lang="ru-RU" sz="1600" dirty="0" smtClean="0">
                <a:latin typeface="Arno Pro" pitchFamily="18" charset="0"/>
              </a:rPr>
              <a:t>2.Формирование у детей качественно новых двигательных навыков и бдительного восприятия окружающей обстановки. Ребенок должен не только правильно двигаться в соответствии с полученным сигналом или ориентируясь на взрослого, но и уметь координировать свои движения с движениями других людей и перемещением предметов;</a:t>
            </a:r>
          </a:p>
          <a:p>
            <a:r>
              <a:rPr lang="ru-RU" sz="1600" dirty="0" smtClean="0">
                <a:latin typeface="Arno Pro" pitchFamily="18" charset="0"/>
              </a:rPr>
              <a:t>3.Развитие у детей способности к предвидению возможной опасности в конкретно меняющейся  ситуации и построению адекватного безопасного поведения.</a:t>
            </a:r>
          </a:p>
          <a:p>
            <a:r>
              <a:rPr lang="ru-RU" sz="1600" dirty="0" smtClean="0">
                <a:latin typeface="Arno Pro" pitchFamily="18" charset="0"/>
              </a:rPr>
              <a:t>4. Сплочение детского коллектива через совместную деятельность.</a:t>
            </a:r>
            <a:endParaRPr lang="ru-RU" sz="1600" dirty="0" smtClean="0">
              <a:latin typeface="Arno Pro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Arno Pro" pitchFamily="18" charset="0"/>
                <a:cs typeface="Times New Roman" pitchFamily="18" charset="0"/>
              </a:rPr>
              <a:t>Задачи по работе с родителями.</a:t>
            </a:r>
            <a:endParaRPr lang="ru-RU" sz="1600" dirty="0" smtClean="0">
              <a:latin typeface="Arno Pro" pitchFamily="18" charset="0"/>
              <a:cs typeface="Arial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1600" dirty="0" smtClean="0">
                <a:latin typeface="Arno Pro" pitchFamily="18" charset="0"/>
                <a:cs typeface="Times New Roman" pitchFamily="18" charset="0"/>
              </a:rPr>
              <a:t>Повышение компетенции родителей в области безопасной жизнедеятельности.</a:t>
            </a:r>
            <a:endParaRPr lang="ru-RU" sz="1600" dirty="0" smtClean="0">
              <a:latin typeface="Arno Pro" pitchFamily="18" charset="0"/>
              <a:cs typeface="Arial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1600" dirty="0" smtClean="0">
                <a:latin typeface="Arno Pro" pitchFamily="18" charset="0"/>
                <a:cs typeface="Times New Roman" pitchFamily="18" charset="0"/>
              </a:rPr>
              <a:t>Привлечение семьи к участию в воспитательном процессе на основе педагогического сотрудничества.</a:t>
            </a:r>
            <a:endParaRPr lang="ru-RU" sz="1600" dirty="0" smtClean="0">
              <a:latin typeface="Arno Pro" pitchFamily="18" charset="0"/>
              <a:cs typeface="Arial" pitchFamily="34" charset="0"/>
            </a:endParaRPr>
          </a:p>
          <a:p>
            <a:pPr algn="just" eaLnBrk="0" hangingPunct="0"/>
            <a:endParaRPr lang="ru-RU" sz="3200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screen"/>
          <a:srcRect l="-1796" t="12167" r="-1"/>
          <a:stretch/>
        </p:blipFill>
        <p:spPr bwMode="auto">
          <a:xfrm>
            <a:off x="-164592" y="0"/>
            <a:ext cx="9327642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1"/>
          <p:cNvSpPr txBox="1">
            <a:spLocks noChangeArrowheads="1"/>
          </p:cNvSpPr>
          <p:nvPr/>
        </p:nvSpPr>
        <p:spPr bwMode="auto">
          <a:xfrm>
            <a:off x="395536" y="836712"/>
            <a:ext cx="8424614" cy="626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+mn-lt"/>
              </a:rPr>
              <a:t>Актуальность. </a:t>
            </a:r>
            <a:r>
              <a:rPr lang="ru-RU" sz="1600" dirty="0">
                <a:latin typeface="+mn-lt"/>
              </a:rPr>
              <a:t> </a:t>
            </a:r>
          </a:p>
          <a:p>
            <a:pPr algn="just"/>
            <a:r>
              <a:rPr lang="ru-RU" sz="1600" dirty="0">
                <a:latin typeface="+mn-lt"/>
              </a:rPr>
              <a:t>     Ежедневно в дорожно-транспортных происшествиях получают травмы и гибнет много людей. Дошкольники составляют четвертую часть от общего числа пострадавших в ДТП детей. </a:t>
            </a:r>
          </a:p>
          <a:p>
            <a:pPr algn="just"/>
            <a:r>
              <a:rPr lang="ru-RU" sz="1600" dirty="0">
                <a:latin typeface="+mn-lt"/>
              </a:rPr>
              <a:t>     Проблема ознакомление дошкольников с правилами безопасности на улице является одним из важных направлений работы педагогов дошкольников образовательных учреждений и родителей. У детей дошкольного возраста отсутствует та защитная психологическая реакция на дорожную обстановку, которая свойственна взрослым. Их жажда знаний, желание постоянно открывать, что-то новое, часто ставит ребенка перед реальными опасностями, в частности, на улицах.</a:t>
            </a:r>
          </a:p>
          <a:p>
            <a:r>
              <a:rPr lang="ru-RU" sz="1600" dirty="0">
                <a:latin typeface="+mn-lt"/>
              </a:rPr>
              <a:t>     От воспитателя требуется не только обучение дошкольников ПДД, но и формирование у них навыков безопасного поведения и развитие познавательных процессов, необходимых для правильной ориентации на улице. </a:t>
            </a:r>
            <a:endParaRPr lang="ru-RU" sz="1600" dirty="0" smtClean="0">
              <a:latin typeface="+mn-lt"/>
            </a:endParaRPr>
          </a:p>
          <a:p>
            <a:pPr algn="ctr"/>
            <a:r>
              <a:rPr lang="ru-RU" sz="1600" b="1" dirty="0" smtClean="0">
                <a:latin typeface="+mn-lt"/>
                <a:ea typeface="Calibri" pitchFamily="34" charset="0"/>
                <a:cs typeface="Times New Roman" pitchFamily="18" charset="0"/>
              </a:rPr>
              <a:t>Предполагаемый результат. </a:t>
            </a:r>
            <a:endParaRPr lang="ru-RU" sz="1600" dirty="0" smtClean="0">
              <a:latin typeface="+mn-lt"/>
              <a:ea typeface="Calibri" pitchFamily="34" charset="0"/>
              <a:cs typeface="Arial" pitchFamily="34" charset="0"/>
            </a:endParaRPr>
          </a:p>
          <a:p>
            <a:pPr algn="just" eaLnBrk="0" hangingPunct="0"/>
            <a:r>
              <a:rPr lang="ru-RU" sz="1600" dirty="0" smtClean="0">
                <a:latin typeface="+mn-lt"/>
                <a:ea typeface="Calibri" pitchFamily="34" charset="0"/>
                <a:cs typeface="Times New Roman" pitchFamily="18" charset="0"/>
              </a:rPr>
              <a:t>1.Создание оптимальных и необходимых условий для организации совместной деятельности с родителями по охране и безопасности жизни детей;</a:t>
            </a:r>
            <a:endParaRPr lang="ru-RU" sz="1600" dirty="0" smtClean="0">
              <a:latin typeface="+mn-lt"/>
              <a:ea typeface="Calibri" pitchFamily="34" charset="0"/>
              <a:cs typeface="Arial" pitchFamily="34" charset="0"/>
            </a:endParaRPr>
          </a:p>
          <a:p>
            <a:pPr algn="just" eaLnBrk="0" hangingPunct="0"/>
            <a:r>
              <a:rPr lang="ru-RU" sz="1600" dirty="0" smtClean="0">
                <a:latin typeface="+mn-lt"/>
                <a:ea typeface="Calibri" pitchFamily="34" charset="0"/>
                <a:cs typeface="Times New Roman" pitchFamily="18" charset="0"/>
              </a:rPr>
              <a:t>2.Формирование у детей самостоятельности и ответственности в действиях на дороге; </a:t>
            </a:r>
            <a:endParaRPr lang="ru-RU" sz="1600" dirty="0" smtClean="0">
              <a:latin typeface="+mn-lt"/>
              <a:ea typeface="Calibri" pitchFamily="34" charset="0"/>
              <a:cs typeface="Arial" pitchFamily="34" charset="0"/>
            </a:endParaRPr>
          </a:p>
          <a:p>
            <a:pPr algn="just" eaLnBrk="0" hangingPunct="0"/>
            <a:r>
              <a:rPr lang="ru-RU" sz="1600" dirty="0" smtClean="0">
                <a:latin typeface="+mn-lt"/>
                <a:ea typeface="Calibri" pitchFamily="34" charset="0"/>
                <a:cs typeface="Times New Roman" pitchFamily="18" charset="0"/>
              </a:rPr>
              <a:t>3.Гуманизация связи семьи с сотрудниками МДОУ;</a:t>
            </a:r>
            <a:endParaRPr lang="ru-RU" sz="1600" dirty="0" smtClean="0">
              <a:latin typeface="+mn-lt"/>
              <a:ea typeface="Calibri" pitchFamily="34" charset="0"/>
              <a:cs typeface="Arial" pitchFamily="34" charset="0"/>
            </a:endParaRPr>
          </a:p>
          <a:p>
            <a:pPr algn="just" eaLnBrk="0" hangingPunct="0"/>
            <a:r>
              <a:rPr lang="ru-RU" sz="1600" dirty="0" smtClean="0">
                <a:latin typeface="+mn-lt"/>
                <a:ea typeface="Calibri" pitchFamily="34" charset="0"/>
                <a:cs typeface="Times New Roman" pitchFamily="18" charset="0"/>
              </a:rPr>
              <a:t>4.Привитие устойчивых навыков безопасного поведения в любой дорожной ситуации; </a:t>
            </a:r>
            <a:endParaRPr lang="ru-RU" sz="1600" dirty="0" smtClean="0">
              <a:latin typeface="+mn-lt"/>
              <a:ea typeface="Calibri" pitchFamily="34" charset="0"/>
              <a:cs typeface="Arial" pitchFamily="34" charset="0"/>
            </a:endParaRPr>
          </a:p>
          <a:p>
            <a:pPr algn="just" eaLnBrk="0" hangingPunct="0"/>
            <a:r>
              <a:rPr lang="ru-RU" sz="1600" dirty="0" smtClean="0">
                <a:latin typeface="+mn-lt"/>
                <a:ea typeface="Calibri" pitchFamily="34" charset="0"/>
                <a:cs typeface="Times New Roman" pitchFamily="18" charset="0"/>
              </a:rPr>
              <a:t>5.Появление интереса у родителей к совместному обучению безопасному поведению на дорогах.</a:t>
            </a:r>
            <a:endParaRPr lang="ru-RU" sz="1600" dirty="0" smtClean="0">
              <a:latin typeface="+mn-lt"/>
              <a:ea typeface="Calibri" pitchFamily="34" charset="0"/>
              <a:cs typeface="Arial" pitchFamily="34" charset="0"/>
            </a:endParaRPr>
          </a:p>
          <a:p>
            <a:endParaRPr lang="ru-RU" sz="2000" dirty="0">
              <a:latin typeface="Georgia" pitchFamily="18" charset="0"/>
            </a:endParaRPr>
          </a:p>
          <a:p>
            <a:endParaRPr lang="ru-RU" sz="2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 noChangeArrowheads="1"/>
          </p:cNvPicPr>
          <p:nvPr/>
        </p:nvPicPr>
        <p:blipFill rotWithShape="1">
          <a:blip r:embed="rId3" cstate="screen"/>
          <a:srcRect t="13030"/>
          <a:stretch/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1"/>
          <p:cNvSpPr>
            <a:spLocks noChangeArrowheads="1"/>
          </p:cNvSpPr>
          <p:nvPr/>
        </p:nvSpPr>
        <p:spPr bwMode="auto">
          <a:xfrm>
            <a:off x="539750" y="1065634"/>
            <a:ext cx="813593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b="1" dirty="0">
                <a:latin typeface="+mn-lt"/>
                <a:cs typeface="Times New Roman" pitchFamily="18" charset="0"/>
              </a:rPr>
              <a:t>1 этап – подготовительный.</a:t>
            </a:r>
            <a:endParaRPr lang="en-US" b="1" dirty="0">
              <a:latin typeface="+mn-lt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ru-RU" dirty="0" smtClean="0">
                <a:latin typeface="+mn-lt"/>
                <a:cs typeface="Times New Roman" pitchFamily="18" charset="0"/>
              </a:rPr>
              <a:t>Проведение </a:t>
            </a:r>
            <a:r>
              <a:rPr lang="ru-RU" dirty="0">
                <a:latin typeface="+mn-lt"/>
                <a:cs typeface="Times New Roman" pitchFamily="18" charset="0"/>
              </a:rPr>
              <a:t>анализа методической литературы по проблеме разрабатываемого проекта и возможных условий его реализации в дошкольном образовательном учреждении.</a:t>
            </a:r>
            <a:endParaRPr lang="ru-RU" dirty="0">
              <a:latin typeface="+mn-lt"/>
              <a:cs typeface="Arial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dirty="0">
                <a:latin typeface="+mn-lt"/>
                <a:cs typeface="Times New Roman" pitchFamily="18" charset="0"/>
              </a:rPr>
              <a:t>Изготовление пособий и игр для обучения детей безопасному поведению (обогащение предметно – развивающей среды)</a:t>
            </a:r>
            <a:endParaRPr lang="ru-RU" dirty="0">
              <a:latin typeface="+mn-lt"/>
              <a:cs typeface="Arial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dirty="0">
                <a:latin typeface="+mn-lt"/>
                <a:cs typeface="Times New Roman" pitchFamily="18" charset="0"/>
              </a:rPr>
              <a:t>Профилактические беседы  с родителями  по предупреждению детского </a:t>
            </a:r>
            <a:r>
              <a:rPr lang="ru-RU" dirty="0" err="1">
                <a:latin typeface="+mn-lt"/>
                <a:cs typeface="Times New Roman" pitchFamily="18" charset="0"/>
              </a:rPr>
              <a:t>дорожно</a:t>
            </a:r>
            <a:r>
              <a:rPr lang="ru-RU" dirty="0">
                <a:latin typeface="+mn-lt"/>
                <a:cs typeface="Times New Roman" pitchFamily="18" charset="0"/>
              </a:rPr>
              <a:t> - транспортного травматизма.</a:t>
            </a:r>
            <a:endParaRPr lang="ru-RU" dirty="0">
              <a:latin typeface="+mn-lt"/>
              <a:cs typeface="Arial" pitchFamily="34" charset="0"/>
            </a:endParaRPr>
          </a:p>
        </p:txBody>
      </p:sp>
      <p:pic>
        <p:nvPicPr>
          <p:cNvPr id="2050" name="Picture 2" descr="C:\Users\Админ\Desktop\вторая младшая\Новая папка\WP_20160218_10_07_22_Pro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9" t="12217" r="4738" b="19415"/>
          <a:stretch/>
        </p:blipFill>
        <p:spPr bwMode="auto">
          <a:xfrm>
            <a:off x="1590759" y="3789040"/>
            <a:ext cx="6033920" cy="256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3" cstate="screen"/>
          <a:srcRect l="-1" t="13828" r="-1"/>
          <a:stretch/>
        </p:blipFill>
        <p:spPr bwMode="auto">
          <a:xfrm>
            <a:off x="-180528" y="0"/>
            <a:ext cx="9324528" cy="6806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107504" y="3696690"/>
            <a:ext cx="903649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>
                <a:latin typeface="+mn-lt"/>
                <a:cs typeface="Times New Roman" pitchFamily="18" charset="0"/>
              </a:rPr>
              <a:t>Содержание деятельности.</a:t>
            </a:r>
            <a:endParaRPr lang="ru-RU" sz="1400" dirty="0">
              <a:latin typeface="+mn-lt"/>
              <a:cs typeface="Arial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1600" dirty="0">
                <a:latin typeface="+mn-lt"/>
                <a:cs typeface="Times New Roman" pitchFamily="18" charset="0"/>
              </a:rPr>
              <a:t>Рассматривание плакатов по безопасности дорожного движения с детьми.</a:t>
            </a:r>
            <a:endParaRPr lang="ru-RU" sz="1400" dirty="0">
              <a:latin typeface="+mn-lt"/>
              <a:cs typeface="Arial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1600" dirty="0">
                <a:latin typeface="+mn-lt"/>
                <a:cs typeface="Times New Roman" pitchFamily="18" charset="0"/>
              </a:rPr>
              <a:t>Чтение произведений, рассматривание иллюстраций к ним: Дружинина М. «Наш друг светофор»; «Правила поведения на улице»; «Правила езды на велосипеде»; Иванов А. «Азбука безопасности»; Кривицкая А. «Тайны дорожных знаков», Серяков И. «Улица полна неожиданностей» и т.д.</a:t>
            </a:r>
            <a:endParaRPr lang="ru-RU" sz="1400" dirty="0">
              <a:latin typeface="+mn-lt"/>
              <a:cs typeface="Arial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1600" dirty="0">
                <a:latin typeface="+mn-lt"/>
                <a:cs typeface="Times New Roman" pitchFamily="18" charset="0"/>
              </a:rPr>
              <a:t>Коллективная работа «Улицы городка» (из песка).</a:t>
            </a:r>
            <a:endParaRPr lang="ru-RU" sz="1400" dirty="0">
              <a:latin typeface="+mn-lt"/>
              <a:cs typeface="Arial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1600" dirty="0">
                <a:latin typeface="+mn-lt"/>
                <a:cs typeface="Times New Roman" pitchFamily="18" charset="0"/>
              </a:rPr>
              <a:t>Проведение занятий по ПДД.</a:t>
            </a:r>
            <a:endParaRPr lang="ru-RU" sz="1400" dirty="0">
              <a:latin typeface="+mn-lt"/>
              <a:cs typeface="Arial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1600" dirty="0">
                <a:latin typeface="+mn-lt"/>
                <a:cs typeface="Times New Roman" pitchFamily="18" charset="0"/>
              </a:rPr>
              <a:t>Проведение подвижных и дидактических игр.</a:t>
            </a:r>
            <a:endParaRPr lang="ru-RU" sz="1400" dirty="0">
              <a:latin typeface="+mn-lt"/>
              <a:cs typeface="Arial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1600" dirty="0">
                <a:latin typeface="+mn-lt"/>
                <a:cs typeface="Times New Roman" pitchFamily="18" charset="0"/>
              </a:rPr>
              <a:t>Решение игровых и проблемных ситуаций,.</a:t>
            </a:r>
            <a:endParaRPr lang="ru-RU" sz="1400" dirty="0">
              <a:latin typeface="+mn-lt"/>
              <a:cs typeface="Arial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1600" dirty="0">
                <a:latin typeface="+mn-lt"/>
                <a:cs typeface="Times New Roman" pitchFamily="18" charset="0"/>
              </a:rPr>
              <a:t>Консультация для родителей на тему </a:t>
            </a:r>
            <a:r>
              <a:rPr lang="ru-RU" sz="1600" dirty="0">
                <a:latin typeface="+mn-lt"/>
                <a:ea typeface="Calibri" pitchFamily="34" charset="0"/>
                <a:cs typeface="Times New Roman" pitchFamily="18" charset="0"/>
              </a:rPr>
              <a:t>«Безопасность детей – забота взрослых</a:t>
            </a:r>
            <a:r>
              <a:rPr lang="ru-RU" sz="1600" dirty="0" smtClean="0">
                <a:latin typeface="+mn-lt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600" dirty="0" smtClean="0">
                <a:latin typeface="+mn-lt"/>
                <a:cs typeface="Times New Roman" pitchFamily="18" charset="0"/>
              </a:rPr>
              <a:t>.</a:t>
            </a:r>
            <a:endParaRPr lang="ru-RU" dirty="0">
              <a:latin typeface="+mn-lt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764704"/>
            <a:ext cx="85689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atin typeface="+mn-lt"/>
              </a:rPr>
              <a:t>2 </a:t>
            </a:r>
            <a:r>
              <a:rPr lang="ru-RU" sz="1600" b="1" dirty="0">
                <a:latin typeface="+mn-lt"/>
              </a:rPr>
              <a:t>этап – основной.</a:t>
            </a:r>
            <a:endParaRPr lang="ru-RU" sz="1600" dirty="0">
              <a:latin typeface="+mn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</a:rPr>
              <a:t>Цель.</a:t>
            </a:r>
            <a:endParaRPr lang="ru-RU" sz="1600" dirty="0">
              <a:latin typeface="+mn-lt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>
                <a:latin typeface="+mn-lt"/>
              </a:rPr>
              <a:t>Систематизация знаний детей </a:t>
            </a:r>
            <a:r>
              <a:rPr lang="ru-RU" sz="1600" dirty="0" smtClean="0">
                <a:latin typeface="+mn-lt"/>
              </a:rPr>
              <a:t> по </a:t>
            </a:r>
            <a:r>
              <a:rPr lang="ru-RU" sz="1600" dirty="0">
                <a:latin typeface="+mn-lt"/>
              </a:rPr>
              <a:t>ПДД,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>
                <a:latin typeface="+mn-lt"/>
              </a:rPr>
              <a:t>Закрепление с детьми </a:t>
            </a:r>
            <a:r>
              <a:rPr lang="ru-RU" sz="1600" dirty="0" smtClean="0">
                <a:latin typeface="+mn-lt"/>
              </a:rPr>
              <a:t> правил </a:t>
            </a:r>
            <a:r>
              <a:rPr lang="ru-RU" sz="1600" dirty="0">
                <a:latin typeface="+mn-lt"/>
              </a:rPr>
              <a:t>дорожного движения через художественное слово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>
                <a:latin typeface="+mn-lt"/>
              </a:rPr>
              <a:t>Закрепление детьми и родителями знаний ПДД,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>
                <a:latin typeface="+mn-lt"/>
              </a:rPr>
              <a:t>Воспитание у детей интереса к изучению правил дорожного движения, развитие творческих способностей, закрепление знаний ПДД.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3" cstate="screen"/>
          <a:srcRect t="11967"/>
          <a:stretch/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1"/>
          <p:cNvSpPr>
            <a:spLocks noChangeArrowheads="1"/>
          </p:cNvSpPr>
          <p:nvPr/>
        </p:nvSpPr>
        <p:spPr bwMode="auto">
          <a:xfrm>
            <a:off x="454841" y="-195498"/>
            <a:ext cx="8269479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lvl="0" algn="ctr"/>
            <a:endParaRPr lang="ru-RU" sz="1600" b="1" dirty="0" smtClean="0">
              <a:solidFill>
                <a:prstClr val="black"/>
              </a:solidFill>
              <a:latin typeface="Georgia"/>
              <a:cs typeface="Times New Roman" pitchFamily="18" charset="0"/>
            </a:endParaRPr>
          </a:p>
          <a:p>
            <a:pPr lvl="0" algn="ctr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sz="1600" b="1" dirty="0">
                <a:solidFill>
                  <a:prstClr val="black"/>
                </a:solidFill>
                <a:latin typeface="Georgia"/>
                <a:cs typeface="Times New Roman" pitchFamily="18" charset="0"/>
              </a:rPr>
              <a:t>.</a:t>
            </a:r>
            <a:endParaRPr lang="ru-RU" sz="1400" dirty="0">
              <a:solidFill>
                <a:prstClr val="black"/>
              </a:solidFill>
              <a:latin typeface="Georgia"/>
              <a:cs typeface="Arial" pitchFamily="34" charset="0"/>
            </a:endParaRPr>
          </a:p>
          <a:p>
            <a:pPr lvl="0" eaLnBrk="0" hangingPunct="0">
              <a:buFontTx/>
              <a:buChar char="•"/>
            </a:pPr>
            <a:r>
              <a:rPr lang="ru-RU" sz="1600" dirty="0">
                <a:solidFill>
                  <a:prstClr val="black"/>
                </a:solidFill>
                <a:latin typeface="Georgia"/>
                <a:cs typeface="Times New Roman" pitchFamily="18" charset="0"/>
              </a:rPr>
              <a:t>Рассматривание плакатов по безопасности дорожного движения с детьми.</a:t>
            </a:r>
            <a:endParaRPr lang="ru-RU" sz="1400" dirty="0">
              <a:solidFill>
                <a:prstClr val="black"/>
              </a:solidFill>
              <a:latin typeface="Georgia"/>
              <a:cs typeface="Arial" pitchFamily="34" charset="0"/>
            </a:endParaRPr>
          </a:p>
          <a:p>
            <a:pPr lvl="0" eaLnBrk="0" hangingPunct="0">
              <a:buFontTx/>
              <a:buChar char="•"/>
            </a:pPr>
            <a:r>
              <a:rPr lang="ru-RU" sz="1600" dirty="0">
                <a:solidFill>
                  <a:prstClr val="black"/>
                </a:solidFill>
                <a:latin typeface="Georgia"/>
                <a:cs typeface="Times New Roman" pitchFamily="18" charset="0"/>
              </a:rPr>
              <a:t>Чтение произведений, рассматривание иллюстраций к ним: Дружинина М. «Наш друг светофор»; «Правила поведения на улице»; «Правила езды на велосипеде»; Иванов А. «Азбука безопасности»; Кривицкая А. «Тайны дорожных знаков», Серяков И. «Улица полна неожиданностей» и т.д.</a:t>
            </a:r>
            <a:endParaRPr lang="ru-RU" sz="1400" dirty="0">
              <a:solidFill>
                <a:prstClr val="black"/>
              </a:solidFill>
              <a:latin typeface="Georgia"/>
              <a:cs typeface="Arial" pitchFamily="34" charset="0"/>
            </a:endParaRPr>
          </a:p>
          <a:p>
            <a:pPr lvl="0" eaLnBrk="0" hangingPunct="0">
              <a:buFontTx/>
              <a:buChar char="•"/>
            </a:pPr>
            <a:r>
              <a:rPr lang="ru-RU" sz="1600" dirty="0">
                <a:solidFill>
                  <a:prstClr val="black"/>
                </a:solidFill>
                <a:latin typeface="Georgia"/>
                <a:cs typeface="Times New Roman" pitchFamily="18" charset="0"/>
              </a:rPr>
              <a:t>Коллективная работа «Улицы городка» (из песка).</a:t>
            </a:r>
            <a:endParaRPr lang="ru-RU" sz="1400" dirty="0">
              <a:solidFill>
                <a:prstClr val="black"/>
              </a:solidFill>
              <a:latin typeface="Georgia"/>
              <a:cs typeface="Arial" pitchFamily="34" charset="0"/>
            </a:endParaRPr>
          </a:p>
          <a:p>
            <a:pPr lvl="0" eaLnBrk="0" hangingPunct="0">
              <a:buFontTx/>
              <a:buChar char="•"/>
            </a:pPr>
            <a:r>
              <a:rPr lang="ru-RU" sz="1600" dirty="0">
                <a:solidFill>
                  <a:prstClr val="black"/>
                </a:solidFill>
                <a:latin typeface="Georgia"/>
                <a:cs typeface="Times New Roman" pitchFamily="18" charset="0"/>
              </a:rPr>
              <a:t>Проведение занятий по ПДД.</a:t>
            </a:r>
            <a:endParaRPr lang="ru-RU" sz="1400" dirty="0">
              <a:solidFill>
                <a:prstClr val="black"/>
              </a:solidFill>
              <a:latin typeface="Georgia"/>
              <a:cs typeface="Arial" pitchFamily="34" charset="0"/>
            </a:endParaRPr>
          </a:p>
          <a:p>
            <a:pPr lvl="0" eaLnBrk="0" hangingPunct="0">
              <a:buFontTx/>
              <a:buChar char="•"/>
            </a:pPr>
            <a:r>
              <a:rPr lang="ru-RU" sz="1600" dirty="0">
                <a:solidFill>
                  <a:prstClr val="black"/>
                </a:solidFill>
                <a:latin typeface="Georgia"/>
                <a:cs typeface="Times New Roman" pitchFamily="18" charset="0"/>
              </a:rPr>
              <a:t>Проведение подвижных и дидактических игр.</a:t>
            </a:r>
            <a:endParaRPr lang="ru-RU" sz="1400" dirty="0">
              <a:solidFill>
                <a:prstClr val="black"/>
              </a:solidFill>
              <a:latin typeface="Georgia"/>
              <a:cs typeface="Arial" pitchFamily="34" charset="0"/>
            </a:endParaRPr>
          </a:p>
          <a:p>
            <a:pPr lvl="0" eaLnBrk="0" hangingPunct="0">
              <a:buFontTx/>
              <a:buChar char="•"/>
            </a:pPr>
            <a:r>
              <a:rPr lang="ru-RU" sz="1600" dirty="0">
                <a:solidFill>
                  <a:prstClr val="black"/>
                </a:solidFill>
                <a:latin typeface="Georgia"/>
                <a:cs typeface="Times New Roman" pitchFamily="18" charset="0"/>
              </a:rPr>
              <a:t>Решение игровых и проблемных ситуаций,.</a:t>
            </a:r>
            <a:endParaRPr lang="ru-RU" sz="1400" dirty="0">
              <a:solidFill>
                <a:prstClr val="black"/>
              </a:solidFill>
              <a:latin typeface="Georgia"/>
              <a:cs typeface="Arial" pitchFamily="34" charset="0"/>
            </a:endParaRPr>
          </a:p>
          <a:p>
            <a:pPr lvl="0" eaLnBrk="0" hangingPunct="0">
              <a:buFontTx/>
              <a:buChar char="•"/>
            </a:pPr>
            <a:r>
              <a:rPr lang="ru-RU" sz="1600" dirty="0">
                <a:solidFill>
                  <a:prstClr val="black"/>
                </a:solidFill>
                <a:latin typeface="Georgia"/>
                <a:cs typeface="Times New Roman" pitchFamily="18" charset="0"/>
              </a:rPr>
              <a:t>Консультация для родителей на тему </a:t>
            </a:r>
            <a:r>
              <a:rPr lang="ru-RU" sz="1600" dirty="0">
                <a:solidFill>
                  <a:prstClr val="black"/>
                </a:solidFill>
                <a:latin typeface="Georgia"/>
                <a:ea typeface="Calibri" pitchFamily="34" charset="0"/>
                <a:cs typeface="Times New Roman" pitchFamily="18" charset="0"/>
              </a:rPr>
              <a:t>«Безопасность детей – забота взрослых»</a:t>
            </a:r>
            <a:r>
              <a:rPr lang="ru-RU" sz="1600" dirty="0">
                <a:solidFill>
                  <a:prstClr val="black"/>
                </a:solidFill>
                <a:latin typeface="Georgia"/>
                <a:cs typeface="Times New Roman" pitchFamily="18" charset="0"/>
              </a:rPr>
              <a:t>.</a:t>
            </a:r>
            <a:endParaRPr lang="ru-RU" dirty="0">
              <a:solidFill>
                <a:prstClr val="black"/>
              </a:solidFill>
              <a:latin typeface="Georgia"/>
              <a:cs typeface="Arial" pitchFamily="34" charset="0"/>
            </a:endParaRPr>
          </a:p>
          <a:p>
            <a:pPr algn="ctr"/>
            <a:endParaRPr lang="ru-RU" b="1" dirty="0" smtClean="0">
              <a:latin typeface="+mn-lt"/>
              <a:cs typeface="Times New Roman" pitchFamily="18" charset="0"/>
            </a:endParaRPr>
          </a:p>
          <a:p>
            <a:pPr algn="ctr"/>
            <a:endParaRPr lang="ru-RU" b="1" dirty="0">
              <a:latin typeface="+mn-lt"/>
              <a:cs typeface="Times New Roman" pitchFamily="18" charset="0"/>
            </a:endParaRPr>
          </a:p>
          <a:p>
            <a:pPr algn="ctr"/>
            <a:endParaRPr lang="ru-RU" b="1" dirty="0" smtClean="0">
              <a:latin typeface="+mn-lt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+mn-lt"/>
                <a:cs typeface="Times New Roman" pitchFamily="18" charset="0"/>
              </a:rPr>
              <a:t>3 </a:t>
            </a:r>
            <a:r>
              <a:rPr lang="ru-RU" b="1" dirty="0">
                <a:latin typeface="+mn-lt"/>
                <a:cs typeface="Times New Roman" pitchFamily="18" charset="0"/>
              </a:rPr>
              <a:t>этап – заключительный.</a:t>
            </a:r>
            <a:endParaRPr lang="ru-RU" dirty="0">
              <a:latin typeface="+mn-lt"/>
              <a:cs typeface="Arial" pitchFamily="34" charset="0"/>
            </a:endParaRPr>
          </a:p>
          <a:p>
            <a:pPr algn="just" eaLnBrk="0" hangingPunct="0"/>
            <a:r>
              <a:rPr lang="ru-RU" b="1" dirty="0">
                <a:latin typeface="+mn-lt"/>
                <a:cs typeface="Times New Roman" pitchFamily="18" charset="0"/>
              </a:rPr>
              <a:t>Цель.</a:t>
            </a:r>
            <a:endParaRPr lang="ru-RU" dirty="0">
              <a:latin typeface="+mn-lt"/>
              <a:cs typeface="Arial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dirty="0">
                <a:latin typeface="+mn-lt"/>
                <a:cs typeface="Times New Roman" pitchFamily="18" charset="0"/>
              </a:rPr>
              <a:t>Проведение </a:t>
            </a:r>
            <a:r>
              <a:rPr lang="ru-RU" dirty="0" smtClean="0">
                <a:latin typeface="+mn-lt"/>
                <a:cs typeface="Times New Roman" pitchFamily="18" charset="0"/>
              </a:rPr>
              <a:t>развлечения по </a:t>
            </a:r>
            <a:r>
              <a:rPr lang="ru-RU" dirty="0">
                <a:latin typeface="+mn-lt"/>
                <a:cs typeface="Times New Roman" pitchFamily="18" charset="0"/>
              </a:rPr>
              <a:t>теме проекта «Безопасное поведение детей на дорогах». </a:t>
            </a:r>
            <a:endParaRPr lang="ru-RU" dirty="0">
              <a:latin typeface="+mn-lt"/>
              <a:cs typeface="Arial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ru-RU" dirty="0" smtClean="0">
                <a:latin typeface="+mn-lt"/>
                <a:cs typeface="Times New Roman" pitchFamily="18" charset="0"/>
              </a:rPr>
              <a:t>Создание картотек по ПДД.</a:t>
            </a: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39952" y="5013176"/>
            <a:ext cx="4176464" cy="1648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Админ\Desktop\вторая младшая\Новая папка\WP_20160218_10_22_41_Pro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0" r="15800" b="12437"/>
          <a:stretch/>
        </p:blipFill>
        <p:spPr bwMode="auto">
          <a:xfrm>
            <a:off x="176834" y="332657"/>
            <a:ext cx="3705990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\Desktop\вторая младшая\Новая папка\WP_20160218_10_33_32_Pr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16632"/>
            <a:ext cx="4520071" cy="273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дмин\Desktop\вторая младшая\Новая папка\WP_20160217_17_05_59_Pr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68" y="3438525"/>
            <a:ext cx="3981254" cy="2741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дмин\Desktop\вторая младшая\Новая папка\WP_20160217_17_05_40_Pro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9" r="17001" b="3536"/>
          <a:stretch/>
        </p:blipFill>
        <p:spPr bwMode="auto">
          <a:xfrm>
            <a:off x="4581524" y="3398321"/>
            <a:ext cx="4581525" cy="2983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657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90" y="260648"/>
            <a:ext cx="4214761" cy="2367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60648"/>
            <a:ext cx="4214762" cy="2367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25" y="2996952"/>
            <a:ext cx="7855199" cy="3682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623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3" cstate="screen"/>
          <a:srcRect t="11967"/>
          <a:stretch/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5013176"/>
            <a:ext cx="4176464" cy="1648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755576" y="836712"/>
            <a:ext cx="7704856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atin typeface="Monotype Corsiva" pitchFamily="66" charset="0"/>
                <a:ea typeface="+mj-ea"/>
                <a:cs typeface="+mj-cs"/>
              </a:rPr>
              <a:t>Результаты реализации проекта</a:t>
            </a:r>
            <a:r>
              <a:rPr lang="ru-RU" b="1" dirty="0" smtClean="0">
                <a:solidFill>
                  <a:prstClr val="black"/>
                </a:solidFill>
                <a:latin typeface="Georgia"/>
                <a:cs typeface="Times New Roman" pitchFamily="18" charset="0"/>
              </a:rPr>
              <a:t>.</a:t>
            </a:r>
            <a:endParaRPr lang="ru-RU" dirty="0">
              <a:solidFill>
                <a:prstClr val="black"/>
              </a:solidFill>
              <a:latin typeface="Georgia"/>
              <a:cs typeface="Arial" pitchFamily="34" charset="0"/>
            </a:endParaRPr>
          </a:p>
          <a:p>
            <a:pPr eaLnBrk="0" hangingPunct="0">
              <a:lnSpc>
                <a:spcPct val="150000"/>
              </a:lnSpc>
              <a:buFontTx/>
              <a:buChar char="•"/>
            </a:pPr>
            <a:r>
              <a:rPr lang="ru-RU" dirty="0" smtClean="0">
                <a:solidFill>
                  <a:prstClr val="black"/>
                </a:solidFill>
                <a:latin typeface="Georgia"/>
                <a:cs typeface="Times New Roman" pitchFamily="18" charset="0"/>
              </a:rPr>
              <a:t>Дети познакомились со значением слов автодорога,  проезжая часть, тротуар, обочина, пешеходная дорожка, пешеход, пассажир.</a:t>
            </a:r>
            <a:endParaRPr lang="ru-RU" dirty="0" smtClean="0">
              <a:solidFill>
                <a:prstClr val="black"/>
              </a:solidFill>
              <a:latin typeface="Georgia"/>
              <a:cs typeface="Arial" pitchFamily="34" charset="0"/>
            </a:endParaRPr>
          </a:p>
          <a:p>
            <a:pPr eaLnBrk="0" hangingPunct="0">
              <a:lnSpc>
                <a:spcPct val="150000"/>
              </a:lnSpc>
              <a:buFontTx/>
              <a:buChar char="•"/>
            </a:pPr>
            <a:r>
              <a:rPr lang="ru-RU" dirty="0" smtClean="0">
                <a:solidFill>
                  <a:prstClr val="black"/>
                </a:solidFill>
                <a:latin typeface="Georgia"/>
                <a:cs typeface="Times New Roman" pitchFamily="18" charset="0"/>
              </a:rPr>
              <a:t>Закрепили </a:t>
            </a:r>
            <a:r>
              <a:rPr lang="ru-RU" dirty="0">
                <a:solidFill>
                  <a:prstClr val="black"/>
                </a:solidFill>
                <a:latin typeface="Georgia"/>
                <a:cs typeface="Times New Roman" pitchFamily="18" charset="0"/>
              </a:rPr>
              <a:t>у детей названия различного вида транспорта, о дорожных знаках, о движении транспорта, о правилах безопасного дорожного движения в качестве пешехода.</a:t>
            </a:r>
            <a:endParaRPr lang="ru-RU" dirty="0">
              <a:solidFill>
                <a:prstClr val="black"/>
              </a:solidFill>
              <a:latin typeface="Georgia"/>
              <a:cs typeface="Arial" pitchFamily="34" charset="0"/>
            </a:endParaRPr>
          </a:p>
          <a:p>
            <a:pPr eaLnBrk="0" hangingPunct="0">
              <a:lnSpc>
                <a:spcPct val="150000"/>
              </a:lnSpc>
              <a:buFontTx/>
              <a:buChar char="•"/>
            </a:pPr>
            <a:r>
              <a:rPr lang="ru-RU" dirty="0" smtClean="0">
                <a:solidFill>
                  <a:prstClr val="black"/>
                </a:solidFill>
                <a:latin typeface="Georgia"/>
                <a:cs typeface="Times New Roman" pitchFamily="18" charset="0"/>
              </a:rPr>
              <a:t>Сформировали готовность родителей к сотрудничеству с педагогами по проблемам развития у детей навыков безопасного поведения.</a:t>
            </a:r>
          </a:p>
          <a:p>
            <a:pPr eaLnBrk="0" hangingPunct="0">
              <a:buFontTx/>
              <a:buChar char="•"/>
            </a:pPr>
            <a:endParaRPr lang="ru-RU" dirty="0">
              <a:solidFill>
                <a:prstClr val="black"/>
              </a:solidFill>
              <a:latin typeface="Georgia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endParaRPr lang="ru-RU" dirty="0" smtClean="0">
              <a:solidFill>
                <a:prstClr val="black"/>
              </a:solidFill>
              <a:latin typeface="Georgia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endParaRPr lang="ru-RU" dirty="0">
              <a:solidFill>
                <a:prstClr val="black"/>
              </a:solidFill>
              <a:latin typeface="Georgia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endParaRPr lang="ru-RU" dirty="0" smtClean="0">
              <a:solidFill>
                <a:prstClr val="black"/>
              </a:solidFill>
              <a:latin typeface="Georgia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endParaRPr lang="ru-RU" dirty="0">
              <a:solidFill>
                <a:prstClr val="black"/>
              </a:solidFill>
              <a:latin typeface="Georgia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29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343</TotalTime>
  <Words>676</Words>
  <Application>Microsoft Office PowerPoint</Application>
  <PresentationFormat>Экран (4:3)</PresentationFormat>
  <Paragraphs>84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Админ</cp:lastModifiedBy>
  <cp:revision>43</cp:revision>
  <dcterms:created xsi:type="dcterms:W3CDTF">2014-09-09T00:21:58Z</dcterms:created>
  <dcterms:modified xsi:type="dcterms:W3CDTF">2017-09-04T14:30:50Z</dcterms:modified>
</cp:coreProperties>
</file>