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8" r:id="rId2"/>
    <p:sldId id="257" r:id="rId3"/>
    <p:sldId id="263" r:id="rId4"/>
    <p:sldId id="260" r:id="rId5"/>
    <p:sldId id="259" r:id="rId6"/>
    <p:sldId id="261" r:id="rId7"/>
    <p:sldId id="264" r:id="rId8"/>
    <p:sldId id="266" r:id="rId9"/>
    <p:sldId id="267" r:id="rId10"/>
    <p:sldId id="271" r:id="rId11"/>
    <p:sldId id="268" r:id="rId12"/>
    <p:sldId id="272" r:id="rId13"/>
    <p:sldId id="262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798" y="-96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8027562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1792243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="" xmlns:p14="http://schemas.microsoft.com/office/powerpoint/2010/main" val="18269778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34220414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="" xmlns:p14="http://schemas.microsoft.com/office/powerpoint/2010/main" val="236909119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166883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17813800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8915402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4868356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0004558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977109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9/4/2017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0953742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9/4/2017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7286382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9/4/2017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0256617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8890283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5644270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9/4/2017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2211557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festival.1september.ru/articles/505461/" TargetMode="External"/><Relationship Id="rId2" Type="http://schemas.openxmlformats.org/officeDocument/2006/relationships/hyperlink" Target="http://nsportal.ru/shkola/biologiya/library/2012/01/21/prezentatsiya-k-uroku-gipotezy-o-vozniknovenii-zhizni-na-zemle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infourok.ru/prezentaciya_sovremennye_predstavleniya_o_vozniknovenii_zhizni_na_zemle.-107285.htm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752600" y="228600"/>
            <a:ext cx="9677400" cy="3581400"/>
          </a:xfrm>
        </p:spPr>
        <p:txBody>
          <a:bodyPr>
            <a:normAutofit/>
          </a:bodyPr>
          <a:lstStyle/>
          <a:p>
            <a:pPr algn="ctr"/>
            <a:r>
              <a:rPr lang="ru-RU" sz="1400" dirty="0" smtClean="0">
                <a:latin typeface="+mn-lt"/>
              </a:rPr>
              <a:t>Муниципальное бюджетное общеобразовательное учреждение</a:t>
            </a:r>
            <a:br>
              <a:rPr lang="ru-RU" sz="1400" dirty="0" smtClean="0">
                <a:latin typeface="+mn-lt"/>
              </a:rPr>
            </a:br>
            <a:r>
              <a:rPr lang="ru-RU" sz="1400" dirty="0" smtClean="0">
                <a:latin typeface="+mn-lt"/>
              </a:rPr>
              <a:t>Ванзетурская средняя общеобразовательная школа.</a:t>
            </a:r>
            <a:br>
              <a:rPr lang="ru-RU" sz="1400" dirty="0" smtClean="0">
                <a:latin typeface="+mn-lt"/>
              </a:rPr>
            </a:br>
            <a:r>
              <a:rPr lang="ru-RU" sz="1400" dirty="0" smtClean="0">
                <a:latin typeface="+mn-lt"/>
              </a:rPr>
              <a:t/>
            </a:r>
            <a:br>
              <a:rPr lang="ru-RU" sz="1400" dirty="0" smtClean="0">
                <a:latin typeface="+mn-lt"/>
              </a:rPr>
            </a:br>
            <a:r>
              <a:rPr lang="ru-RU" sz="1600" dirty="0" smtClean="0">
                <a:latin typeface="+mn-lt"/>
              </a:rPr>
              <a:t/>
            </a:r>
            <a:br>
              <a:rPr lang="ru-RU" sz="1600" dirty="0" smtClean="0">
                <a:latin typeface="+mn-lt"/>
              </a:rPr>
            </a:br>
            <a:r>
              <a:rPr lang="ru-RU" sz="1600" dirty="0" smtClean="0">
                <a:latin typeface="+mn-lt"/>
              </a:rPr>
              <a:t/>
            </a:r>
            <a:br>
              <a:rPr lang="ru-RU" sz="1600" dirty="0" smtClean="0">
                <a:latin typeface="+mn-lt"/>
              </a:rPr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4000" dirty="0" smtClean="0"/>
              <a:t>«Современные представления о происхождение жизни».</a:t>
            </a:r>
            <a:endParaRPr lang="ru-RU" sz="4000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8991600" y="4648200"/>
            <a:ext cx="3046412" cy="1354883"/>
          </a:xfrm>
        </p:spPr>
        <p:txBody>
          <a:bodyPr>
            <a:noAutofit/>
          </a:bodyPr>
          <a:lstStyle/>
          <a:p>
            <a:r>
              <a:rPr lang="ru-RU" sz="1400" dirty="0" smtClean="0"/>
              <a:t>Выполнила:</a:t>
            </a:r>
          </a:p>
          <a:p>
            <a:r>
              <a:rPr lang="ru-RU" sz="1400" dirty="0" smtClean="0"/>
              <a:t>Ученица 11 класса</a:t>
            </a:r>
          </a:p>
          <a:p>
            <a:r>
              <a:rPr lang="ru-RU" sz="1400" dirty="0" smtClean="0"/>
              <a:t>Енина Наталья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943600" y="6324600"/>
            <a:ext cx="1295400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2016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0800" y="381000"/>
            <a:ext cx="8911687" cy="128089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Гипотеза панспермии: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362200" y="1295400"/>
            <a:ext cx="4313864" cy="4800600"/>
          </a:xfrm>
        </p:spPr>
        <p:txBody>
          <a:bodyPr>
            <a:normAutofit/>
          </a:bodyPr>
          <a:lstStyle/>
          <a:p>
            <a:r>
              <a:rPr lang="ru-RU" dirty="0" smtClean="0"/>
              <a:t>Предполагают, что жизнь на Землю занесена извне с метеоритами, кометами или даже НЛО </a:t>
            </a:r>
          </a:p>
          <a:p>
            <a:r>
              <a:rPr lang="ru-RU" dirty="0" smtClean="0"/>
              <a:t>Шведский ученый С. Аррениус - автор гипотезы панспермии о переносе зародышей жизни с одной планеты на другую с метеоритами или под действием давления света. </a:t>
            </a:r>
            <a:endParaRPr lang="ru-RU" dirty="0"/>
          </a:p>
        </p:txBody>
      </p:sp>
      <p:pic>
        <p:nvPicPr>
          <p:cNvPr id="15362" name="Picture 2" descr="Картинки по запросу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924800" y="1600200"/>
            <a:ext cx="2819400" cy="32766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7924800" y="5029200"/>
            <a:ext cx="2819400" cy="762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/>
              <a:t>Сванте</a:t>
            </a:r>
            <a:r>
              <a:rPr lang="ru-RU" dirty="0" smtClean="0"/>
              <a:t> Август Аррениус </a:t>
            </a:r>
          </a:p>
          <a:p>
            <a:pPr algn="ctr"/>
            <a:r>
              <a:rPr lang="ru-RU" dirty="0" smtClean="0"/>
              <a:t>1859 г. –1927 г.</a:t>
            </a:r>
            <a:endParaRPr lang="ru-RU" dirty="0"/>
          </a:p>
        </p:txBody>
      </p:sp>
      <p:pic>
        <p:nvPicPr>
          <p:cNvPr id="15364" name="Picture 4" descr="Картинки по запросу Гипотеза панспермии: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19400" y="4572000"/>
            <a:ext cx="3041528" cy="1905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81200" y="228600"/>
            <a:ext cx="9523411" cy="128089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Биохимическая гипотеза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/>
              <a:t>(теория А.И. Опарина)</a:t>
            </a:r>
            <a:r>
              <a:rPr lang="ru-RU" dirty="0" smtClean="0">
                <a:solidFill>
                  <a:schemeClr val="tx1"/>
                </a:solidFill>
              </a:rPr>
              <a:t>:</a:t>
            </a:r>
            <a:br>
              <a:rPr lang="ru-RU" dirty="0" smtClean="0">
                <a:solidFill>
                  <a:schemeClr val="tx1"/>
                </a:solidFill>
              </a:rPr>
            </a:b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2209800" y="1600200"/>
            <a:ext cx="4419600" cy="5029200"/>
          </a:xfrm>
        </p:spPr>
        <p:txBody>
          <a:bodyPr>
            <a:normAutofit fontScale="92500" lnSpcReduction="10000"/>
          </a:bodyPr>
          <a:lstStyle/>
          <a:p>
            <a:r>
              <a:rPr lang="ru-RU" sz="1700" dirty="0" smtClean="0"/>
              <a:t>Из всех теорий происхождения жизни наиболее распространенной и признанной в научном мире является теория биохимической эволюции, предложенная в 1924 г. советским биохимиком академиком А.И. Опариным</a:t>
            </a:r>
          </a:p>
          <a:p>
            <a:r>
              <a:rPr lang="ru-RU" sz="1700" dirty="0" smtClean="0"/>
              <a:t>Сущность этой теории состоит в том, что биологической </a:t>
            </a:r>
            <a:r>
              <a:rPr lang="ru-RU" sz="1600" dirty="0" smtClean="0"/>
              <a:t>эволюции</a:t>
            </a:r>
            <a:r>
              <a:rPr lang="ru-RU" sz="1700" dirty="0" smtClean="0"/>
              <a:t> — т.е. появлению, развитию и усложнению различных форм живых организмов, предшествовала химическая эволюция — длительный период в истории Земли, связанный с появлением, усложнением и совершенствованием взаимодействия между элементарными единицами, «кирпичиками», из которых состоит все живое — органическими молекулами.</a:t>
            </a:r>
          </a:p>
          <a:p>
            <a:pPr>
              <a:buNone/>
            </a:pPr>
            <a:endParaRPr lang="ru-RU" dirty="0" smtClean="0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4"/>
          </p:nvPr>
        </p:nvSpPr>
        <p:spPr>
          <a:xfrm>
            <a:off x="7086600" y="1676400"/>
            <a:ext cx="4338674" cy="3354060"/>
          </a:xfrm>
        </p:spPr>
        <p:txBody>
          <a:bodyPr>
            <a:normAutofit/>
          </a:bodyPr>
          <a:lstStyle/>
          <a:p>
            <a:r>
              <a:rPr lang="ru-RU" sz="1400" dirty="0" smtClean="0"/>
              <a:t>1. Возникновение органических веществ.</a:t>
            </a:r>
          </a:p>
          <a:p>
            <a:r>
              <a:rPr lang="ru-RU" sz="1400" dirty="0" smtClean="0"/>
              <a:t>2. Образование из более простых органических веществ биополимеров (белков, нуклеиновых кислот, полисахаридов, липидов и др.).</a:t>
            </a:r>
          </a:p>
          <a:p>
            <a:r>
              <a:rPr lang="ru-RU" sz="1400" dirty="0" smtClean="0"/>
              <a:t>3. Возникновение примитивных самовоспроизводящихся организмов.</a:t>
            </a:r>
          </a:p>
          <a:p>
            <a:endParaRPr lang="ru-RU" sz="1400" dirty="0"/>
          </a:p>
        </p:txBody>
      </p:sp>
      <p:pic>
        <p:nvPicPr>
          <p:cNvPr id="14342" name="Picture 6" descr="Картинки по запросу Биохимическая гипотеза(теория А.И. Опарин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91400" y="3657600"/>
            <a:ext cx="3810000" cy="2857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Вывод: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Многие из теорий, которые прозвучали сегодня используют почти одни и те же данные, но делают упор на разные аспекты. Научные теории могут быть </a:t>
            </a:r>
            <a:r>
              <a:rPr lang="ru-RU" dirty="0" err="1" smtClean="0"/>
              <a:t>сверхфантастическими</a:t>
            </a:r>
            <a:r>
              <a:rPr lang="ru-RU" dirty="0" smtClean="0"/>
              <a:t>, с одной стороны, </a:t>
            </a:r>
            <a:r>
              <a:rPr lang="ru-RU" dirty="0" err="1" smtClean="0"/>
              <a:t>сверхскептическими</a:t>
            </a:r>
            <a:r>
              <a:rPr lang="ru-RU" dirty="0" smtClean="0"/>
              <a:t> с другой. Каждая из гипотез имеет свои сильные и слабые стороны, но ни одна не дает точного ответа на вопрос о происхождении жизни.</a:t>
            </a:r>
            <a:endParaRPr lang="ru-RU" dirty="0"/>
          </a:p>
        </p:txBody>
      </p:sp>
      <p:pic>
        <p:nvPicPr>
          <p:cNvPr id="43010" name="Picture 2" descr="Картинки по запросу земля фото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19800" y="3810000"/>
            <a:ext cx="4562606" cy="256207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Интернет- источники: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hlinkClick r:id="rId2"/>
              </a:rPr>
              <a:t>http://nsportal.ru/shkola/biologiya/library/2012/01/21/prezentatsiya-k-uroku-gipotezy-o-vozniknovenii-zhizni-na-zemle</a:t>
            </a:r>
            <a:endParaRPr lang="ru-RU" dirty="0" smtClean="0"/>
          </a:p>
          <a:p>
            <a:r>
              <a:rPr lang="en-US" dirty="0" smtClean="0">
                <a:hlinkClick r:id="rId3"/>
              </a:rPr>
              <a:t>https://festival.1september.ru/articles/505461/</a:t>
            </a:r>
            <a:endParaRPr lang="ru-RU" dirty="0" smtClean="0"/>
          </a:p>
          <a:p>
            <a:r>
              <a:rPr lang="en-US" dirty="0" smtClean="0">
                <a:hlinkClick r:id="rId4"/>
              </a:rPr>
              <a:t>https://infourok.ru/prezentaciya_sovremennye_predstavleniya_o_vozniknovenii_zhizni_na_zemle.-107285.htm</a:t>
            </a:r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381000"/>
            <a:ext cx="9597487" cy="13716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Основные теории современного происхождения жизни: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b="1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2590800" y="2209800"/>
            <a:ext cx="8915400" cy="4234822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tx1"/>
                </a:solidFill>
              </a:rPr>
              <a:t>Креационизм.</a:t>
            </a:r>
          </a:p>
          <a:p>
            <a:r>
              <a:rPr lang="ru-RU" sz="2000" dirty="0" smtClean="0">
                <a:solidFill>
                  <a:schemeClr val="tx1"/>
                </a:solidFill>
              </a:rPr>
              <a:t>Гипотезы самопроизвольного зарождения.</a:t>
            </a:r>
          </a:p>
          <a:p>
            <a:pPr lvl="1">
              <a:buFont typeface="Wingdings" pitchFamily="2" charset="2"/>
              <a:buChar char="ü"/>
            </a:pPr>
            <a:r>
              <a:rPr lang="ru-RU" sz="2000" dirty="0" smtClean="0">
                <a:solidFill>
                  <a:schemeClr val="tx1"/>
                </a:solidFill>
              </a:rPr>
              <a:t>Концепция абиогенеза</a:t>
            </a:r>
          </a:p>
          <a:p>
            <a:pPr lvl="1">
              <a:buFont typeface="Wingdings" pitchFamily="2" charset="2"/>
              <a:buChar char="ü"/>
            </a:pPr>
            <a:r>
              <a:rPr lang="ru-RU" sz="2000" dirty="0" smtClean="0">
                <a:solidFill>
                  <a:schemeClr val="tx1"/>
                </a:solidFill>
              </a:rPr>
              <a:t>Концепция биогенеза</a:t>
            </a:r>
          </a:p>
          <a:p>
            <a:r>
              <a:rPr lang="ru-RU" sz="2000" dirty="0" smtClean="0">
                <a:solidFill>
                  <a:schemeClr val="tx1"/>
                </a:solidFill>
              </a:rPr>
              <a:t>Гипотеза стационарного состояния.</a:t>
            </a:r>
          </a:p>
          <a:p>
            <a:r>
              <a:rPr lang="ru-RU" sz="2000" dirty="0" smtClean="0">
                <a:solidFill>
                  <a:schemeClr val="tx1"/>
                </a:solidFill>
              </a:rPr>
              <a:t>Гипотеза панспермии.</a:t>
            </a:r>
          </a:p>
          <a:p>
            <a:r>
              <a:rPr lang="ru-RU" sz="2000" dirty="0" smtClean="0">
                <a:solidFill>
                  <a:schemeClr val="tx1"/>
                </a:solidFill>
              </a:rPr>
              <a:t>Биохимические гипотезы.</a:t>
            </a:r>
            <a:endParaRPr lang="ru-RU" sz="2000" dirty="0">
              <a:solidFill>
                <a:schemeClr val="tx1"/>
              </a:solidFill>
            </a:endParaRPr>
          </a:p>
        </p:txBody>
      </p:sp>
      <p:pic>
        <p:nvPicPr>
          <p:cNvPr id="1026" name="Picture 2" descr="C:\Users\Наталья\Desktop\Без названия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0" y="3657600"/>
            <a:ext cx="3581400" cy="286797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3473823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Креационизм:</a:t>
            </a:r>
            <a:br>
              <a:rPr lang="ru-RU" dirty="0" smtClean="0">
                <a:solidFill>
                  <a:schemeClr val="tx1"/>
                </a:solidFill>
              </a:rPr>
            </a:b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b="1" dirty="0" smtClean="0"/>
              <a:t>Креационизм (создание)</a:t>
            </a:r>
            <a:r>
              <a:rPr lang="ru-RU" dirty="0" smtClean="0"/>
              <a:t> – религиозно-философская концепция, в рамках которой все живые существа и сама планета в целом созданы Богом. Гипотеза креационизма находится вне поля научных изысканий, так как она неопровержима: невозможно научно доказать, как то что Бог не создавал жизнь, так и то, что Бог её сотворил.</a:t>
            </a:r>
            <a:endParaRPr lang="ru-RU" dirty="0"/>
          </a:p>
        </p:txBody>
      </p:sp>
      <p:pic>
        <p:nvPicPr>
          <p:cNvPr id="23554" name="Picture 2" descr="Картинки по запросу картинки творец земля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96200" y="1828800"/>
            <a:ext cx="3429000" cy="419521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Гипотезы самопроизвольного зарождения: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09800" y="2133600"/>
            <a:ext cx="9525000" cy="1752600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sz="2000" dirty="0" smtClean="0"/>
              <a:t>С древности существуют две противоположные теории возникновения жизни на земле </a:t>
            </a:r>
          </a:p>
          <a:p>
            <a:pPr algn="ctr">
              <a:buNone/>
            </a:pPr>
            <a:endParaRPr lang="ru-RU" sz="2000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		  </a:t>
            </a:r>
            <a:endParaRPr lang="ru-RU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3200400" y="3429000"/>
            <a:ext cx="2667000" cy="2438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u="sng" dirty="0" smtClean="0"/>
              <a:t>Теория абиогенеза</a:t>
            </a:r>
          </a:p>
          <a:p>
            <a:pPr algn="ctr"/>
            <a:endParaRPr lang="ru-RU" dirty="0" smtClean="0"/>
          </a:p>
          <a:p>
            <a:pPr algn="ctr"/>
            <a:r>
              <a:rPr lang="ru-RU" dirty="0" smtClean="0"/>
              <a:t>Происхождение живого из неживого</a:t>
            </a:r>
            <a:endParaRPr lang="ru-RU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8305800" y="3429000"/>
            <a:ext cx="2667000" cy="2438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u="sng" dirty="0" smtClean="0"/>
              <a:t>Теория биогенеза</a:t>
            </a:r>
          </a:p>
          <a:p>
            <a:pPr algn="ctr"/>
            <a:endParaRPr lang="ru-RU" dirty="0" smtClean="0"/>
          </a:p>
          <a:p>
            <a:pPr algn="ctr"/>
            <a:r>
              <a:rPr lang="ru-RU" dirty="0" smtClean="0"/>
              <a:t>Происхождение живого из живого 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590800" y="381000"/>
            <a:ext cx="8911687" cy="1280890"/>
          </a:xfrm>
        </p:spPr>
        <p:txBody>
          <a:bodyPr/>
          <a:lstStyle/>
          <a:p>
            <a:pPr algn="ctr"/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xfrm>
            <a:off x="7239000" y="2209800"/>
            <a:ext cx="4313864" cy="4419600"/>
          </a:xfrm>
        </p:spPr>
        <p:txBody>
          <a:bodyPr>
            <a:normAutofit/>
          </a:bodyPr>
          <a:lstStyle/>
          <a:p>
            <a:r>
              <a:rPr lang="ru-RU" dirty="0" smtClean="0"/>
              <a:t>Самозарождение жизни на протяжении тысячелетий люди верили в самопроизвольное зарождение жизни, считая его обычным способом появления живых существ из неживой материи. 384-322 гг. до н.э. </a:t>
            </a:r>
          </a:p>
          <a:p>
            <a:r>
              <a:rPr lang="ru-RU" dirty="0" smtClean="0"/>
              <a:t>Аристотель приписывал вшам происхождение из мяса, дождевым червям – из ила прудов.</a:t>
            </a:r>
            <a:endParaRPr lang="ru-RU" dirty="0"/>
          </a:p>
        </p:txBody>
      </p:sp>
      <p:pic>
        <p:nvPicPr>
          <p:cNvPr id="21506" name="Picture 2" descr="Aristotle Altemps Inv857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00400" y="1524000"/>
            <a:ext cx="3200400" cy="4175067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3200400" y="5791200"/>
            <a:ext cx="3200400" cy="533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Аристотель </a:t>
            </a:r>
          </a:p>
          <a:p>
            <a:pPr algn="ctr"/>
            <a:r>
              <a:rPr lang="ru-RU" dirty="0" smtClean="0"/>
              <a:t>384-322 гг. до н.э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2590800" y="533400"/>
            <a:ext cx="8911687" cy="128089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10" name="Содержимое 9"/>
          <p:cNvSpPr>
            <a:spLocks noGrp="1"/>
          </p:cNvSpPr>
          <p:nvPr>
            <p:ph sz="half" idx="2"/>
          </p:nvPr>
        </p:nvSpPr>
        <p:spPr>
          <a:xfrm>
            <a:off x="6553200" y="1371600"/>
            <a:ext cx="4342893" cy="3354060"/>
          </a:xfrm>
        </p:spPr>
        <p:txBody>
          <a:bodyPr/>
          <a:lstStyle/>
          <a:p>
            <a:r>
              <a:rPr lang="ru-RU" dirty="0" smtClean="0"/>
              <a:t>Описал, как за три недели, он создал мышей. Для этого всего-то нужно: грязная рубашка, темный шкаф и горсть пшеницы, а чтобы процесс начался – человеческий пот.</a:t>
            </a:r>
            <a:endParaRPr lang="ru-RU" dirty="0"/>
          </a:p>
        </p:txBody>
      </p:sp>
      <p:pic>
        <p:nvPicPr>
          <p:cNvPr id="20482" name="Picture 2" descr="Картинки по запросу ван гельмонт опыт с мышам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43200" y="1447800"/>
            <a:ext cx="2895600" cy="3452419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17" name="Прямоугольник 16"/>
          <p:cNvSpPr/>
          <p:nvPr/>
        </p:nvSpPr>
        <p:spPr>
          <a:xfrm>
            <a:off x="2743200" y="5029200"/>
            <a:ext cx="2971800" cy="762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/>
              <a:t>Ван Гельмонт 1577-1644</a:t>
            </a:r>
            <a:endParaRPr lang="ru-RU" dirty="0"/>
          </a:p>
        </p:txBody>
      </p:sp>
      <p:pic>
        <p:nvPicPr>
          <p:cNvPr id="20486" name="Picture 6" descr="Картинки по запросу картинка эксперимент Ван Гельмонт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24600" y="3657600"/>
            <a:ext cx="4991100" cy="21621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2362200" y="533400"/>
            <a:ext cx="4495800" cy="4387222"/>
          </a:xfrm>
        </p:spPr>
        <p:txBody>
          <a:bodyPr>
            <a:normAutofit/>
          </a:bodyPr>
          <a:lstStyle/>
          <a:p>
            <a:r>
              <a:rPr lang="ru-RU" dirty="0" smtClean="0"/>
              <a:t>Итальянский естествоиспытатель и врач. Он провел опыт с сосудами, в которые положил мясо, часть сосудов оставил открытыми, другие закрыл тканью. В открытых сосудах мухи отложили яички и там появились личинки мух, в закрытых сосудах личинок не было. Таким образом была окончательно доказана невозможность самозарождения живых организмов </a:t>
            </a:r>
            <a:endParaRPr lang="ru-RU" dirty="0"/>
          </a:p>
        </p:txBody>
      </p:sp>
      <p:pic>
        <p:nvPicPr>
          <p:cNvPr id="19458" name="Picture 2" descr="Картинки по запросу франческо ред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29600" y="457200"/>
            <a:ext cx="2819400" cy="3661559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8382000" y="4343400"/>
            <a:ext cx="2667000" cy="609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/>
              <a:t>Франческо</a:t>
            </a:r>
            <a:r>
              <a:rPr lang="ru-RU" dirty="0" smtClean="0"/>
              <a:t> </a:t>
            </a:r>
            <a:r>
              <a:rPr lang="ru-RU" dirty="0" err="1" smtClean="0"/>
              <a:t>Реди</a:t>
            </a:r>
            <a:r>
              <a:rPr lang="ru-RU" dirty="0" smtClean="0"/>
              <a:t> 1626 -1698</a:t>
            </a:r>
            <a:endParaRPr lang="ru-RU" dirty="0"/>
          </a:p>
        </p:txBody>
      </p:sp>
      <p:pic>
        <p:nvPicPr>
          <p:cNvPr id="19460" name="Picture 4" descr="Картинки по запросу опыт реди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19400" y="4495800"/>
            <a:ext cx="4267200" cy="18690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6324600" y="838200"/>
            <a:ext cx="5029200" cy="5410200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Пастер поручил своим помощникам приготовить весьма необычные колбы — их горлышки были вытянуты и загнуты книзу наподобие лебединых шей (S-образно) </a:t>
            </a:r>
          </a:p>
          <a:p>
            <a:r>
              <a:rPr lang="ru-RU" dirty="0" err="1" smtClean="0"/>
              <a:t>Балар</a:t>
            </a:r>
            <a:r>
              <a:rPr lang="ru-RU" dirty="0" smtClean="0"/>
              <a:t> подсказал эту идею и выдул на огне первый экземпляр. В эти колбы он наливал отвар, кипятил его, не закупоривая сосуд, и оставлял в таком виде на несколько дней. По прошествии этого времени в отваре не оказывалось ни одного живого микроорганизма, несмотря на то, что </a:t>
            </a:r>
            <a:r>
              <a:rPr lang="ru-RU" dirty="0" err="1" smtClean="0"/>
              <a:t>ненагретый</a:t>
            </a:r>
            <a:r>
              <a:rPr lang="ru-RU" dirty="0" smtClean="0"/>
              <a:t> воздух свободно проникал в открытое горлышко колбы. </a:t>
            </a:r>
          </a:p>
          <a:p>
            <a:r>
              <a:rPr lang="ru-RU" dirty="0" smtClean="0"/>
              <a:t>Пастер объяснял это тем, что все микробы, содержащиеся в воздухе, просто-напросто оседают на стенках узкого горлышка и не добираются до питательной среды. Свои слова он подтвердил, хорошенько встряхнув колбу, так, чтобы бульон ополоснул стенки изогнутого горлышка, и обнаружил на этот раз в капле отвара микроскопических животных.</a:t>
            </a:r>
            <a:endParaRPr lang="ru-RU" dirty="0"/>
          </a:p>
        </p:txBody>
      </p:sp>
      <p:pic>
        <p:nvPicPr>
          <p:cNvPr id="17410" name="Picture 2" descr="Картинки по запросу луи пастер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67000" y="1066800"/>
            <a:ext cx="2763937" cy="3623139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2667000" y="4800600"/>
            <a:ext cx="2743200" cy="762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Луи Пастер</a:t>
            </a:r>
          </a:p>
          <a:p>
            <a:pPr algn="ctr"/>
            <a:r>
              <a:rPr lang="ru-RU" dirty="0" smtClean="0"/>
              <a:t>1822 г. –1895 г.</a:t>
            </a:r>
            <a:endParaRPr lang="ru-RU" dirty="0"/>
          </a:p>
        </p:txBody>
      </p:sp>
      <p:pic>
        <p:nvPicPr>
          <p:cNvPr id="17412" name="Picture 4" descr="Картинки по запросу колба луи пастера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067800" y="5486400"/>
            <a:ext cx="1778907" cy="11954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4600" y="304800"/>
            <a:ext cx="8911687" cy="128089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Гипотеза стационарного состояния: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2286000" y="1828800"/>
            <a:ext cx="4267200" cy="4648200"/>
          </a:xfrm>
        </p:spPr>
        <p:txBody>
          <a:bodyPr>
            <a:normAutofit/>
          </a:bodyPr>
          <a:lstStyle/>
          <a:p>
            <a:r>
              <a:rPr lang="ru-RU" sz="1600" dirty="0" smtClean="0"/>
              <a:t>Согласно этой гипотезе Земля никогда не возникала, а существовала вечно</a:t>
            </a:r>
          </a:p>
          <a:p>
            <a:r>
              <a:rPr lang="ru-RU" sz="1600" dirty="0" smtClean="0"/>
              <a:t>Она всегда была способна поддерживать жизнь, а если и изменялась, то очень мало;</a:t>
            </a:r>
          </a:p>
          <a:p>
            <a:r>
              <a:rPr lang="ru-RU" sz="1600" dirty="0" smtClean="0"/>
              <a:t>Виды также существовали всегда. Эту гипотезу называют иногда гипотезой </a:t>
            </a:r>
            <a:r>
              <a:rPr lang="ru-RU" sz="1600" i="1" dirty="0" err="1" smtClean="0"/>
              <a:t>этернизма</a:t>
            </a:r>
            <a:r>
              <a:rPr lang="ru-RU" sz="1600" i="1" dirty="0" smtClean="0"/>
              <a:t> </a:t>
            </a:r>
            <a:r>
              <a:rPr lang="ru-RU" sz="1600" dirty="0" smtClean="0"/>
              <a:t>(от лат. </a:t>
            </a:r>
            <a:r>
              <a:rPr lang="ru-RU" sz="1600" i="1" dirty="0" err="1" smtClean="0"/>
              <a:t>eternus</a:t>
            </a:r>
            <a:r>
              <a:rPr lang="ru-RU" sz="1600" dirty="0" smtClean="0"/>
              <a:t> — вечный).</a:t>
            </a:r>
          </a:p>
          <a:p>
            <a:r>
              <a:rPr lang="ru-RU" sz="1600" dirty="0" smtClean="0"/>
              <a:t>Гипотеза </a:t>
            </a:r>
            <a:r>
              <a:rPr lang="ru-RU" sz="1600" dirty="0" err="1" smtClean="0"/>
              <a:t>этернизма</a:t>
            </a:r>
            <a:r>
              <a:rPr lang="ru-RU" sz="1600" dirty="0" smtClean="0"/>
              <a:t> была выдвинута немецким ученым В. </a:t>
            </a:r>
            <a:r>
              <a:rPr lang="ru-RU" sz="1600" dirty="0" err="1" smtClean="0"/>
              <a:t>Прейером</a:t>
            </a:r>
            <a:r>
              <a:rPr lang="ru-RU" sz="1600" dirty="0" smtClean="0"/>
              <a:t> в 1880 г. </a:t>
            </a:r>
            <a:endParaRPr lang="ru-RU" sz="1600" dirty="0"/>
          </a:p>
        </p:txBody>
      </p:sp>
      <p:pic>
        <p:nvPicPr>
          <p:cNvPr id="16386" name="Picture 2" descr="Картинки по запросу немецким ученым В. Прейером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43800" y="1587107"/>
            <a:ext cx="2895599" cy="3849953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7543800" y="5638800"/>
            <a:ext cx="2895600" cy="685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r>
              <a:rPr lang="ru-RU" dirty="0" smtClean="0"/>
              <a:t>Тьерри Вильям </a:t>
            </a:r>
            <a:r>
              <a:rPr lang="ru-RU" dirty="0" err="1" smtClean="0"/>
              <a:t>Прейер</a:t>
            </a:r>
            <a:endParaRPr lang="ru-RU" dirty="0" smtClean="0"/>
          </a:p>
          <a:p>
            <a:pPr algn="ctr"/>
            <a:r>
              <a:rPr lang="ru-RU" dirty="0" smtClean="0"/>
              <a:t> 1841-1897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Wisp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318</TotalTime>
  <Words>579</Words>
  <Application>Microsoft Office PowerPoint</Application>
  <PresentationFormat>Произвольный</PresentationFormat>
  <Paragraphs>70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Легкий дым</vt:lpstr>
      <vt:lpstr>Муниципальное бюджетное общеобразовательное учреждение Ванзетурская средняя общеобразовательная школа.     «Современные представления о происхождение жизни».</vt:lpstr>
      <vt:lpstr>Основные теории современного происхождения жизни: </vt:lpstr>
      <vt:lpstr>Креационизм: </vt:lpstr>
      <vt:lpstr>Гипотезы самопроизвольного зарождения:</vt:lpstr>
      <vt:lpstr>Слайд 5</vt:lpstr>
      <vt:lpstr>  </vt:lpstr>
      <vt:lpstr>Слайд 7</vt:lpstr>
      <vt:lpstr>Слайд 8</vt:lpstr>
      <vt:lpstr>Гипотеза стационарного состояния:</vt:lpstr>
      <vt:lpstr>Гипотеза панспермии:</vt:lpstr>
      <vt:lpstr>Биохимическая гипотеза (теория А.И. Опарина): </vt:lpstr>
      <vt:lpstr>Вывод:</vt:lpstr>
      <vt:lpstr>Интернет- источники: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Наталья</dc:creator>
  <cp:lastModifiedBy>Наталия</cp:lastModifiedBy>
  <cp:revision>52</cp:revision>
  <dcterms:modified xsi:type="dcterms:W3CDTF">2017-09-04T15:23:58Z</dcterms:modified>
</cp:coreProperties>
</file>