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98E7"/>
    <a:srgbClr val="FFF915"/>
    <a:srgbClr val="FFFA3F"/>
    <a:srgbClr val="F4EE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25000">
              <a:schemeClr val="tx2">
                <a:lumMod val="40000"/>
                <a:lumOff val="60000"/>
              </a:schemeClr>
            </a:gs>
            <a:gs pos="75000">
              <a:srgbClr val="0087E6"/>
            </a:gs>
            <a:gs pos="100000">
              <a:srgbClr val="005CB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D9245-7E36-4A84-8042-21E651537177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80775-A756-44EB-A797-F8340C96C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water.org/downloads/UNW_brochure_RU_webversion.pdf" TargetMode="External"/><Relationship Id="rId2" Type="http://schemas.openxmlformats.org/officeDocument/2006/relationships/hyperlink" Target="http://www.unwater.org/worldwaterday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nwater.org/worldwaterday/downloads/WWD2012_VW_LIST1.pdf" TargetMode="External"/><Relationship Id="rId5" Type="http://schemas.openxmlformats.org/officeDocument/2006/relationships/hyperlink" Target="http://www.unwater.org/worldwaterday/downloads/WWD2012_LOGO_RU.zip" TargetMode="External"/><Relationship Id="rId4" Type="http://schemas.openxmlformats.org/officeDocument/2006/relationships/hyperlink" Target="http://ru.wikipedia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142976" y="500042"/>
            <a:ext cx="66526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Вода – источник жизни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КВИ.C5953A9FC93142F\Рабочий стол\День воды\b92b16a3f54b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38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43504" y="0"/>
            <a:ext cx="400049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привлечь внимание к проблеме сохранения и улучшения качества и количества пресной воды для будущих поколений, ежегодно с 1993 года по инициативе ООН 22 марта отмечается Всемирный День водных ресурсов (День воды).</a:t>
            </a:r>
            <a:endParaRPr lang="ru-RU" sz="28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России этот день впервые отмечался в 1995 году. 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4381500" cy="32861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509986"/>
            <a:ext cx="2895600" cy="32766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Прямоугольник 9"/>
          <p:cNvSpPr>
            <a:spLocks noChangeArrowheads="1"/>
          </p:cNvSpPr>
          <p:nvPr/>
        </p:nvSpPr>
        <p:spPr bwMode="auto">
          <a:xfrm>
            <a:off x="4929190" y="71414"/>
            <a:ext cx="4800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слыхали о воде?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Говорят, она везде!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луже, в море, в океане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в водопроводном кране.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сосулька, замерзает,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лес туманом заползает,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Ледником в горах зовется,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Лентой серебристой вьется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Средь высоких, стройных елей,</a:t>
            </a:r>
            <a:endParaRPr lang="ru-RU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57158" y="3500438"/>
            <a:ext cx="435771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Рушится потоком селей,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плите у вас кипит,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Паром чайника шипит,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Растворяет сахар в чае.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ее не замечаем,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привыкли, что вода -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Наша спутница всегда!</a:t>
            </a: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воды необходимо для производства вашей еды? </a:t>
            </a:r>
            <a:endParaRPr lang="ru-RU" sz="40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1357298"/>
          <a:ext cx="6705600" cy="535304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352800"/>
                <a:gridCol w="3352800"/>
              </a:tblGrid>
              <a:tr h="668650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Хлебный злак(40 грамм)=130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Молоко(1 стакан)=200 л</a:t>
                      </a:r>
                      <a:endParaRPr lang="ru-RU" dirty="0"/>
                    </a:p>
                  </a:txBody>
                  <a:tcPr/>
                </a:tc>
              </a:tr>
              <a:tr h="668650">
                <a:tc>
                  <a:txBody>
                    <a:bodyPr/>
                    <a:lstStyle/>
                    <a:p>
                      <a:r>
                        <a:rPr lang="ru-RU" dirty="0" smtClean="0"/>
                        <a:t>Апельсиновый сок(1 стакан)=170 л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Чай(1 чашка)=35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</a:tr>
              <a:tr h="478157">
                <a:tc>
                  <a:txBody>
                    <a:bodyPr/>
                    <a:lstStyle/>
                    <a:p>
                      <a:r>
                        <a:rPr lang="ru-RU" dirty="0" smtClean="0"/>
                        <a:t>Кофе (1 чашка)=140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Сахар(чайная</a:t>
                      </a:r>
                      <a:r>
                        <a:rPr lang="ru-RU" baseline="0" dirty="0" smtClean="0"/>
                        <a:t> ложка)=10.5 Л</a:t>
                      </a:r>
                      <a:endParaRPr lang="ru-RU" dirty="0"/>
                    </a:p>
                  </a:txBody>
                  <a:tcPr/>
                </a:tc>
              </a:tr>
              <a:tr h="668650">
                <a:tc>
                  <a:txBody>
                    <a:bodyPr/>
                    <a:lstStyle/>
                    <a:p>
                      <a:r>
                        <a:rPr lang="ru-RU" dirty="0" smtClean="0"/>
                        <a:t>Сахарный тростник(1</a:t>
                      </a:r>
                      <a:r>
                        <a:rPr lang="ru-RU" baseline="0" dirty="0" smtClean="0"/>
                        <a:t> кг)=1500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Салат(1</a:t>
                      </a:r>
                      <a:r>
                        <a:rPr lang="ru-RU" baseline="0" dirty="0" smtClean="0"/>
                        <a:t> кг)=130 л</a:t>
                      </a:r>
                      <a:endParaRPr lang="ru-RU" dirty="0"/>
                    </a:p>
                  </a:txBody>
                  <a:tcPr/>
                </a:tc>
              </a:tr>
              <a:tr h="478157">
                <a:tc>
                  <a:txBody>
                    <a:bodyPr/>
                    <a:lstStyle/>
                    <a:p>
                      <a:r>
                        <a:rPr lang="ru-RU" dirty="0" smtClean="0"/>
                        <a:t>Сыр(1 порция)=250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Яблоко(1 штука)=70 л</a:t>
                      </a:r>
                      <a:endParaRPr lang="ru-RU" dirty="0"/>
                    </a:p>
                  </a:txBody>
                  <a:tcPr/>
                </a:tc>
              </a:tr>
              <a:tr h="478157">
                <a:tc>
                  <a:txBody>
                    <a:bodyPr/>
                    <a:lstStyle/>
                    <a:p>
                      <a:r>
                        <a:rPr lang="ru-RU" dirty="0" smtClean="0"/>
                        <a:t>Апельсин(1 штука)=50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Мясо свинины(150 г)=690 л</a:t>
                      </a:r>
                      <a:endParaRPr lang="ru-RU" dirty="0"/>
                    </a:p>
                  </a:txBody>
                  <a:tcPr/>
                </a:tc>
              </a:tr>
              <a:tr h="478157">
                <a:tc>
                  <a:txBody>
                    <a:bodyPr/>
                    <a:lstStyle/>
                    <a:p>
                      <a:r>
                        <a:rPr lang="ru-RU" dirty="0" smtClean="0"/>
                        <a:t>Козье</a:t>
                      </a:r>
                      <a:r>
                        <a:rPr lang="ru-RU" baseline="0" dirty="0" smtClean="0"/>
                        <a:t> мясо(150 г)=1702.5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Томат(1 штука)=13 л</a:t>
                      </a:r>
                      <a:endParaRPr lang="ru-RU" dirty="0"/>
                    </a:p>
                  </a:txBody>
                  <a:tcPr/>
                </a:tc>
              </a:tr>
              <a:tr h="478157">
                <a:tc>
                  <a:txBody>
                    <a:bodyPr/>
                    <a:lstStyle/>
                    <a:p>
                      <a:r>
                        <a:rPr lang="ru-RU" dirty="0" smtClean="0"/>
                        <a:t>Сыр(1 кг)=5000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Яблочный сок(1 стакан)=190 л</a:t>
                      </a:r>
                      <a:endParaRPr lang="ru-RU" dirty="0"/>
                    </a:p>
                  </a:txBody>
                  <a:tcPr/>
                </a:tc>
              </a:tr>
              <a:tr h="478157">
                <a:tc>
                  <a:txBody>
                    <a:bodyPr/>
                    <a:lstStyle/>
                    <a:p>
                      <a:r>
                        <a:rPr lang="ru-RU" dirty="0" smtClean="0"/>
                        <a:t>Рис(100 г)=140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Яйцо</a:t>
                      </a:r>
                      <a:r>
                        <a:rPr lang="ru-RU" baseline="0" dirty="0" smtClean="0"/>
                        <a:t> куриное(1штука)=135 л</a:t>
                      </a:r>
                      <a:endParaRPr lang="ru-RU" dirty="0"/>
                    </a:p>
                  </a:txBody>
                  <a:tcPr/>
                </a:tc>
              </a:tr>
              <a:tr h="478157">
                <a:tc>
                  <a:txBody>
                    <a:bodyPr/>
                    <a:lstStyle/>
                    <a:p>
                      <a:r>
                        <a:rPr lang="ru-RU" dirty="0" smtClean="0"/>
                        <a:t>Мясо цыплёнка(150</a:t>
                      </a:r>
                      <a:r>
                        <a:rPr lang="ru-RU" baseline="0" dirty="0" smtClean="0"/>
                        <a:t> г)=615 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Банан(1 штука)=70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85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85852" y="142852"/>
            <a:ext cx="68382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Интересные факты о воде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072348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организме человека содержится более 50% воды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Если бы на Земле не было впадин и выпуклостей, вода покрыла бы всю Землю, и ее толщина была бы 3 км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Если бы все ледники растаяли, то уровень воды на Земле поднялся бы на 64 метра и около 1/8 поверхности суши было бы затоплено водой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При средней глубине в 3,6 км Мировой океан покрывает около 71% поверхности планеты и содержит 97,6% известных мировых запасов свободной воды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среднем человек выпивает 2 – 4 литра воды в день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Новая папка11\анимашки\Природа\1f9057cd73b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498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57752" y="285728"/>
            <a:ext cx="428624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Почти четверть мировых запасов питьевой воды сосредоточено в границах нашего государства. Реки России несут десятую часть ежегодного мирового речного стока. При этом население России не достигает и 3% общей численности населения земного шара.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Водное изобилие накладывает на нашу страну и особую ответственность перед человечеством за сохранение этого важнейшего природного ресурса. 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761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Человек, запомни навсегда:</a:t>
            </a:r>
            <a:br>
              <a:rPr lang="ru-RU" sz="2400" b="1" cap="all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Символ жизни на Земле – Вода!</a:t>
            </a:r>
            <a:br>
              <a:rPr lang="ru-RU" sz="2400" b="1" cap="all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Экономь её и береги – </a:t>
            </a:r>
            <a:br>
              <a:rPr lang="ru-RU" sz="2400" b="1" cap="all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 Мы ведь на планете не одни!</a:t>
            </a:r>
            <a:endParaRPr lang="ru-RU" sz="2400" b="1" cap="all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435769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Период 2005 – 2015 г объявлен  Международным  десятилетием  действий   « Вода для жизни». Это должно напомнить всем жителям Земли об огромной важности воды  для поддержания жизни на нашей планете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Материал: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en-US" u="sng" dirty="0" smtClean="0">
                <a:solidFill>
                  <a:schemeClr val="bg1"/>
                </a:solidFill>
                <a:hlinkClick r:id="rId2"/>
              </a:rPr>
              <a:t>http://www.unwater.org/worldwaterday/index.html</a:t>
            </a:r>
            <a:endParaRPr lang="ru-RU" u="sng" dirty="0" smtClean="0">
              <a:solidFill>
                <a:schemeClr val="bg1"/>
              </a:solidFill>
              <a:hlinkClick r:id="rId3"/>
            </a:endParaRPr>
          </a:p>
          <a:p>
            <a:endParaRPr lang="ru-RU" u="sng" dirty="0" smtClean="0">
              <a:solidFill>
                <a:schemeClr val="bg1"/>
              </a:solidFill>
              <a:hlinkClick r:id="rId3"/>
            </a:endParaRPr>
          </a:p>
          <a:p>
            <a:r>
              <a:rPr lang="en-US" u="sng" dirty="0" smtClean="0">
                <a:solidFill>
                  <a:schemeClr val="bg1"/>
                </a:solidFill>
                <a:hlinkClick r:id="rId3"/>
              </a:rPr>
              <a:t>http://www.unwater.org/downloads/UNW_brochure_RU_webversion.pdf</a:t>
            </a:r>
            <a:endParaRPr lang="ru-RU" dirty="0" smtClean="0">
              <a:solidFill>
                <a:schemeClr val="bg1"/>
              </a:solidFill>
              <a:hlinkClick r:id="rId4"/>
            </a:endParaRPr>
          </a:p>
          <a:p>
            <a:endParaRPr lang="ru-RU" dirty="0" smtClean="0">
              <a:solidFill>
                <a:schemeClr val="bg1"/>
              </a:solidFill>
              <a:hlinkClick r:id="rId4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ru.</a:t>
            </a:r>
            <a:r>
              <a:rPr lang="en-US" b="1" dirty="0" smtClean="0">
                <a:solidFill>
                  <a:schemeClr val="bg1"/>
                </a:solidFill>
                <a:hlinkClick r:id="rId4"/>
              </a:rPr>
              <a:t>wikipedia</a:t>
            </a:r>
            <a:r>
              <a:rPr lang="en-US" dirty="0" smtClean="0">
                <a:solidFill>
                  <a:schemeClr val="bg1"/>
                </a:solidFill>
                <a:hlinkClick r:id="rId4"/>
              </a:rPr>
              <a:t>.org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u="sng" dirty="0" smtClean="0">
              <a:solidFill>
                <a:schemeClr val="bg1"/>
              </a:solidFill>
              <a:hlinkClick r:id="rId5"/>
            </a:endParaRPr>
          </a:p>
          <a:p>
            <a:r>
              <a:rPr lang="en-US" u="sng" dirty="0" smtClean="0">
                <a:solidFill>
                  <a:schemeClr val="bg1"/>
                </a:solidFill>
                <a:hlinkClick r:id="rId5"/>
              </a:rPr>
              <a:t>http://www.unwater.org/worldwaterday/downloads/WWD2012_LOGO_RU.zip</a:t>
            </a:r>
            <a:endParaRPr lang="ru-RU" u="sng" dirty="0" smtClean="0">
              <a:solidFill>
                <a:schemeClr val="bg1"/>
              </a:solidFill>
            </a:endParaRPr>
          </a:p>
          <a:p>
            <a:endParaRPr lang="ru-RU" u="sng" dirty="0" smtClean="0">
              <a:solidFill>
                <a:schemeClr val="bg1"/>
              </a:solidFill>
            </a:endParaRPr>
          </a:p>
          <a:p>
            <a:r>
              <a:rPr lang="en-US" u="sng" dirty="0" smtClean="0">
                <a:solidFill>
                  <a:schemeClr val="bg1"/>
                </a:solidFill>
                <a:hlinkClick r:id="rId6"/>
              </a:rPr>
              <a:t>http://www.unwater.org/worldwaterday/downloads/WWD2012_VW_LIST1.pdf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439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Братковская Школа</cp:lastModifiedBy>
  <cp:revision>7</cp:revision>
  <dcterms:created xsi:type="dcterms:W3CDTF">2012-11-01T16:10:05Z</dcterms:created>
  <dcterms:modified xsi:type="dcterms:W3CDTF">2016-02-09T09:44:08Z</dcterms:modified>
</cp:coreProperties>
</file>