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8" r:id="rId3"/>
    <p:sldId id="269" r:id="rId4"/>
    <p:sldId id="257" r:id="rId5"/>
    <p:sldId id="258" r:id="rId6"/>
    <p:sldId id="261" r:id="rId7"/>
    <p:sldId id="259" r:id="rId8"/>
    <p:sldId id="262" r:id="rId9"/>
    <p:sldId id="263" r:id="rId10"/>
    <p:sldId id="264" r:id="rId11"/>
    <p:sldId id="266" r:id="rId12"/>
    <p:sldId id="267" r:id="rId13"/>
    <p:sldId id="26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0BEDB-FA8C-4655-BEC8-AD3F353A75D9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C80DD-8553-45C2-9A3D-16A1CFF935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24AAF8-683D-4394-B3D4-88AEEB4B71D6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Аллелизм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Наследственные задатки (гены) Мендель предложил обозначать большими буквами латинского алфавита, например, доминантный — большой — А, рецессивный — маленькой — </a:t>
            </a:r>
            <a:r>
              <a:rPr lang="ru-RU" sz="800" i="1" smtClean="0"/>
              <a:t>а</a:t>
            </a:r>
            <a:r>
              <a:rPr lang="ru-RU" sz="800" smtClean="0"/>
              <a:t>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Каждый организм один задаток (ген) получает от материнского организма, а другой — от отцовского, следовательно, они являются парами. Явление парности генов называют </a:t>
            </a:r>
            <a:r>
              <a:rPr lang="ru-RU" sz="800" i="1" smtClean="0"/>
              <a:t>аллелизмом</a:t>
            </a:r>
            <a:r>
              <a:rPr lang="ru-RU" sz="800" smtClean="0"/>
              <a:t>, парные гены — </a:t>
            </a:r>
            <a:r>
              <a:rPr lang="ru-RU" sz="800" i="1" smtClean="0"/>
              <a:t>аллельными</a:t>
            </a:r>
            <a:r>
              <a:rPr lang="ru-RU" sz="800" smtClean="0"/>
              <a:t>, а каждый ген пары — </a:t>
            </a:r>
            <a:r>
              <a:rPr lang="ru-RU" sz="800" i="1" smtClean="0"/>
              <a:t>аллелью</a:t>
            </a:r>
            <a:r>
              <a:rPr lang="ru-RU" sz="800" smtClean="0"/>
              <a:t>. Например, желтая и зеленая окраска семян гороха являются двумя аллелями (соответственно, доминантный аллель и рецессивный аллель) одного гена.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Множественный аллелизм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Рис. 324. Расхождение хромосом при мейозе.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Предположим, что соматические клетки несут всего одну пару гомологичных хромосом, содержащих гены, определяющие окраску семян у гороха. Обозначим ген, определяющий желтую окраску, буквой </a:t>
            </a:r>
            <a:r>
              <a:rPr lang="ru-RU" sz="800" b="1" smtClean="0"/>
              <a:t>А</a:t>
            </a:r>
            <a:r>
              <a:rPr lang="ru-RU" sz="800" smtClean="0"/>
              <a:t>, а зеленую — </a:t>
            </a:r>
            <a:r>
              <a:rPr lang="ru-RU" sz="800" b="1" smtClean="0"/>
              <a:t>а</a:t>
            </a:r>
            <a:r>
              <a:rPr lang="ru-RU" sz="800" smtClean="0"/>
              <a:t>. Поскольку Мендель работал с чистыми линиями, оба организма — гомозиготны, то есть несут два одинаковых аллеля гена окраски семян (соответственно, </a:t>
            </a:r>
            <a:r>
              <a:rPr lang="ru-RU" sz="800" b="1" smtClean="0"/>
              <a:t>АА</a:t>
            </a:r>
            <a:r>
              <a:rPr lang="ru-RU" sz="800" smtClean="0"/>
              <a:t> и </a:t>
            </a:r>
            <a:r>
              <a:rPr lang="ru-RU" sz="800" b="1" smtClean="0"/>
              <a:t>аа</a:t>
            </a:r>
            <a:r>
              <a:rPr lang="ru-RU" sz="800" smtClean="0"/>
              <a:t>). Во время мейоза число хромосом уменьшается в два раза и в каждую гамету попадает только одна хромосома. Но так как обе хромосомы несут одинаковые аллели, все гаметы одного организмы будут содержать одну хромосому с геном </a:t>
            </a:r>
            <a:r>
              <a:rPr lang="ru-RU" sz="800" b="1" smtClean="0"/>
              <a:t>А</a:t>
            </a:r>
            <a:r>
              <a:rPr lang="ru-RU" sz="800" smtClean="0"/>
              <a:t>, а другого — с геном </a:t>
            </a:r>
            <a:r>
              <a:rPr lang="ru-RU" sz="800" b="1" smtClean="0"/>
              <a:t>а</a:t>
            </a:r>
            <a:r>
              <a:rPr lang="ru-RU" sz="800" smtClean="0"/>
              <a:t>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Генетическая запись осуществляется следующим образом: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Дано:				Решение: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			</a:t>
            </a:r>
            <a:r>
              <a:rPr lang="ru-RU" sz="800" i="1" smtClean="0"/>
              <a:t>Р</a:t>
            </a:r>
            <a:r>
              <a:rPr lang="ru-RU" sz="800" smtClean="0"/>
              <a:t>	        </a:t>
            </a:r>
            <a:r>
              <a:rPr lang="ru-RU" sz="800" i="1" smtClean="0"/>
              <a:t>АА х аа</a:t>
            </a:r>
            <a:endParaRPr lang="ru-RU" sz="8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Ген      Признак				       Желт.  Зелен.Аа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 — желтые семена;		Гам.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 — зеленые семена;		</a:t>
            </a:r>
            <a:endParaRPr lang="ru-RU" sz="800" i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Р АА х аа		</a:t>
            </a:r>
            <a:r>
              <a:rPr lang="ru-RU" sz="800" smtClean="0"/>
              <a:t>	</a:t>
            </a:r>
            <a:r>
              <a:rPr lang="en-US" sz="800" i="1" smtClean="0"/>
              <a:t>F</a:t>
            </a:r>
            <a:r>
              <a:rPr lang="ru-RU" sz="800" i="1" smtClean="0"/>
              <a:t>1	           Аа   х  Аа</a:t>
            </a:r>
            <a:endParaRPr lang="ru-RU" sz="8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     Желт.  Зелен.				       Желт.	     Желт.	ааАА</a:t>
            </a:r>
            <a:endParaRPr lang="en-US" sz="800" i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i="1" smtClean="0"/>
              <a:t>F</a:t>
            </a:r>
            <a:r>
              <a:rPr lang="ru-RU" sz="800" i="1" smtClean="0"/>
              <a:t>1 = ?				</a:t>
            </a:r>
            <a:r>
              <a:rPr lang="ru-RU" sz="800" smtClean="0"/>
              <a:t>Гам.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				</a:t>
            </a:r>
            <a:r>
              <a:rPr lang="en-US" sz="800" i="1" smtClean="0"/>
              <a:t>F</a:t>
            </a:r>
            <a:r>
              <a:rPr lang="ru-RU" sz="800" i="1" smtClean="0"/>
              <a:t>2	        АА + 2Аа + аа</a:t>
            </a:r>
            <a:endParaRPr lang="ru-RU" sz="8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					     Желт.     Желт.      Зелен.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При оплодотворении гаметы сливаются, и их хромосомы объединяются в одной зиготе. Получившийся от скрещивания гибрид становится гетерозиготным, так как его клетки будут иметь генотип </a:t>
            </a:r>
            <a:r>
              <a:rPr lang="ru-RU" sz="800" b="1" smtClean="0"/>
              <a:t>Аа, </a:t>
            </a:r>
            <a:r>
              <a:rPr lang="ru-RU" sz="800" smtClean="0"/>
              <a:t>то есть оба аллеля одного и того же гена. У гибридного организма во время мейоза хромосомы расходятся в разные клетки и образуется два типа гамет — 50% гамет будет нести ген </a:t>
            </a:r>
            <a:r>
              <a:rPr lang="ru-RU" sz="800" b="1" smtClean="0"/>
              <a:t>А</a:t>
            </a:r>
            <a:r>
              <a:rPr lang="ru-RU" sz="800" smtClean="0"/>
              <a:t>, 50% — ген </a:t>
            </a:r>
            <a:r>
              <a:rPr lang="ru-RU" sz="800" b="1" smtClean="0"/>
              <a:t>а</a:t>
            </a:r>
            <a:r>
              <a:rPr lang="ru-RU" sz="800" smtClean="0"/>
              <a:t>. Оплодотворение — процесс случайный и равновероятный, то есть любой сперматозоид может оплодотворить любую клетку. А поскольку образовалось два типа сперматозоидов и два типа яйцеклеток, возможно возникновение четырех типов зигот.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Из приведенной схемы видно, что образуется три типа зигот. Половина из них — гетерозиготы (несут гены </a:t>
            </a:r>
            <a:r>
              <a:rPr lang="ru-RU" sz="800" b="1" smtClean="0"/>
              <a:t>А </a:t>
            </a:r>
            <a:r>
              <a:rPr lang="ru-RU" sz="800" smtClean="0"/>
              <a:t>и </a:t>
            </a:r>
            <a:r>
              <a:rPr lang="ru-RU" sz="800" b="1" smtClean="0"/>
              <a:t>а</a:t>
            </a:r>
            <a:r>
              <a:rPr lang="ru-RU" sz="800" smtClean="0"/>
              <a:t>), 1/4 — гомозиготы по доминантному признаку (несут два гена </a:t>
            </a:r>
            <a:r>
              <a:rPr lang="ru-RU" sz="800" b="1" smtClean="0"/>
              <a:t>А</a:t>
            </a:r>
            <a:r>
              <a:rPr lang="ru-RU" sz="800" smtClean="0"/>
              <a:t>) и 1/4 — гомозиготы по рецессивному признаку (несут два гена </a:t>
            </a:r>
            <a:r>
              <a:rPr lang="ru-RU" sz="800" b="1" smtClean="0"/>
              <a:t>а</a:t>
            </a:r>
            <a:r>
              <a:rPr lang="ru-RU" sz="800" smtClean="0"/>
              <a:t>). Причем желтосеменные растения одинаковы по фенотипу, но различны по генотипу: 1/3 являются гомозиготными по доминантному признаку и 2/3 — гетерозиготны.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Таким образом, учитывая цитологические основы, второй закон Менделя можно сформулировать следующим образом: </a:t>
            </a:r>
            <a:r>
              <a:rPr lang="ru-RU" sz="800" i="1" smtClean="0"/>
              <a:t>при скрещивании гибридов первого поколения между собой (двух гетерозиготных особей) во втором поколении наблюдается расщепление в определенном числовом соотношении: по фенотипу 3:1, по генотипу 1:2:1.</a:t>
            </a:r>
            <a:endParaRPr lang="ru-RU" sz="8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Неполное доминирование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Явление доминирования не абсолютно. Сам Мендель столкнулся с тем, что при скрещивании крупнолистного сорта гороха с мелколистным гибриды первого поколения не повторяли признак ни одного из родительских растений. Все они имели листья средней величины, то есть выражение признака у гибридов носит промежуточный характер с большим или меньшим уклонением в сторону одного из родительских признаков.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Рис. 326. Наследование окраски плода у земляники при явлении неполного доминирования.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Позже выяснилось, что неполное доминирование (или промежуточное проявление признака) характерно для многих признаков растений и животных. Именно такой характер имеет наследование окраски цветка у львиного зева, окраски оперения у кур, шерсти у крупного рогатого скота и овец и т.д.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В качестве примера рассмотрим наследование окраски плода у земляники (рис. 326). При скрещивании гомозиготных красноплодных и белоплодных сортов земляники, все первое поколение гибридов получается розовоплодным. При скрещивании    гибридов    получаем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расщепление в соотношении соотношении 1 красноплодная: 2 розовоплодные: 1 белоплодная. Характерно то, что при неполном доминировании расщепление по генотипу соответствует расщеплению по фенотипу, так как гетерозиготы фенотипически отличаются от гомозигот.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Анализирующее скрещивание. Генотип гороха с зелеными семенами может быть только аа. Горох с желтыми семенами может иметь генотип АА или Аа. Для того, чтобы определить генотип особи, обладающей доминантными признаками, проводят анализирующее скрещивание — скрещивают с особью, гомозиготной по рецессивным признакам.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Если исследуемая особь гомозиготна (АА), то потомство от такого скрещивания будет иметь желтые семена и генотип Аа:</a:t>
            </a:r>
            <a:endParaRPr lang="ru-RU" sz="800" i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АА х аа</a:t>
            </a:r>
            <a:r>
              <a:rPr lang="ru-RU" sz="800" smtClean="0"/>
              <a:t>; </a:t>
            </a:r>
            <a:r>
              <a:rPr lang="en-US" sz="800" smtClean="0"/>
              <a:t>F</a:t>
            </a:r>
            <a:r>
              <a:rPr lang="ru-RU" sz="800" smtClean="0"/>
              <a:t>1 — 100% Аа.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Если исследуемая особь гетерозиготна (Аа), то она образует два типа гамет и 50% потомства будет иметь желтые семена и генотип Аа, а 50% — зеленые семена и генотип аа: Аа х аа; </a:t>
            </a:r>
            <a:r>
              <a:rPr lang="en-US" sz="800" smtClean="0"/>
              <a:t>F</a:t>
            </a:r>
            <a:r>
              <a:rPr lang="ru-RU" sz="800" smtClean="0"/>
              <a:t>1 — 50% Аа, 50% аа.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Дигибридное скрещивание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Организмы отличаются друг от друга по многим признакам. Поэтому, установив закономерности наследования одной пары признаков, Г.Мендель перешел к изучению наследования двух (и более) пар альтернативных признаков.</a:t>
            </a:r>
            <a:endParaRPr lang="ru-RU" sz="800" i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Дигибридным</a:t>
            </a:r>
            <a:r>
              <a:rPr lang="ru-RU" sz="800" smtClean="0"/>
              <a:t> называют скрещивание двух организмов, отличающихся друг от друга по двум парам альтернативных признаков.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Третий закон Менделя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Для дигибридного скрещивания Мендель брал гомозиготные растения гороха, отличающиеся по окраске семян (желтые и зеленые) и форме семян (гладкие и морщинистые). Желтая окраска (</a:t>
            </a:r>
            <a:r>
              <a:rPr lang="ru-RU" sz="800" b="1" smtClean="0"/>
              <a:t>А</a:t>
            </a:r>
            <a:r>
              <a:rPr lang="ru-RU" sz="800" smtClean="0"/>
              <a:t>) и гладкая форма (</a:t>
            </a:r>
            <a:r>
              <a:rPr lang="ru-RU" sz="800" b="1" smtClean="0"/>
              <a:t>В</a:t>
            </a:r>
            <a:r>
              <a:rPr lang="ru-RU" sz="800" smtClean="0"/>
              <a:t>) семян — доминантные признаки, зеленая окраска (</a:t>
            </a:r>
            <a:r>
              <a:rPr lang="ru-RU" sz="800" b="1" smtClean="0"/>
              <a:t>а</a:t>
            </a:r>
            <a:r>
              <a:rPr lang="ru-RU" sz="800" smtClean="0"/>
              <a:t>) и морщинистая форма (</a:t>
            </a:r>
            <a:r>
              <a:rPr lang="ru-RU" sz="800" b="1" smtClean="0"/>
              <a:t>в</a:t>
            </a:r>
            <a:r>
              <a:rPr lang="ru-RU" sz="800" smtClean="0"/>
              <a:t>) — рецессивные признаки.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Скрещивая растение с желтыми и гладкими семенами с растением с зелеными и морщинистыми семенами, Мендель получил единообразное гибридное поколение </a:t>
            </a:r>
            <a:r>
              <a:rPr lang="en-US" sz="800" smtClean="0"/>
              <a:t>F</a:t>
            </a:r>
            <a:r>
              <a:rPr lang="ru-RU" sz="800" smtClean="0"/>
              <a:t>1 с желтыми и гладкими семенами (рис. 325). От самоопыления 15 гибридов </a:t>
            </a:r>
            <a:r>
              <a:rPr lang="en-US" sz="800" smtClean="0"/>
              <a:t>F</a:t>
            </a:r>
            <a:r>
              <a:rPr lang="ru-RU" sz="800" smtClean="0"/>
              <a:t>1 было получено 556 семян, из них 315 желтых гладких, 101 желтое морщинистое, 108 зеленых гладких и 32 зеленых морщинистых.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Анализируя полученное потомство, Мендель, прежде всего, обратил внимание на то, что, наряду с сочетаниями признаков исходных сортов (желтые гладкие и зеленые морщинистые семена), при дигибридном скрещивании появляются и новые сочетания признаков (желтые морщинистые и зеленые гладкие семена). </a:t>
            </a:r>
            <a:r>
              <a:rPr lang="ru-RU" sz="800" i="1" smtClean="0"/>
              <a:t>Он обратил внимание на то, что расщепление по каждому отдельно взятому признаку соответствует расщеплению при моногибридном скрещивании</a:t>
            </a:r>
            <a:r>
              <a:rPr lang="ru-RU" sz="800" smtClean="0"/>
              <a:t>. Из 556 семян 423 были гладкими и 133 морщинистыми (соотношение 3:1), 416 семян имели желтую окраску, а 140 — зеленую (соотношение 3:1). Однако Менделя интересовал вопрос: зависит ли расщепление одной пары признаков (гладкие и морщинистые семена) от расщепления другой пары (желая окраска семян и зеленая) или эти пары тесно связаны между собой.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Рис. 325. Дигибридное скрещивание растений гороха с желтыми гладкими и зелеными морщинистыми семенами.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Анализ количественных соотношений групп гибридов </a:t>
            </a:r>
            <a:r>
              <a:rPr lang="en-US" sz="800" smtClean="0"/>
              <a:t>F</a:t>
            </a:r>
            <a:r>
              <a:rPr lang="ru-RU" sz="800" smtClean="0"/>
              <a:t>2, имеющих определенное сочетание признаков, привело к такому заключению: расщепление по фенотипу при скрещивании дигетерозигот происходит в соотношении 9:3:3:1.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9/16 растений </a:t>
            </a:r>
            <a:r>
              <a:rPr lang="en-US" sz="800" smtClean="0"/>
              <a:t>F</a:t>
            </a:r>
            <a:r>
              <a:rPr lang="ru-RU" sz="800" smtClean="0"/>
              <a:t>2 обладали обоими доминантными признаками (гладкие желтые семена);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3/16 были желтыми (доминантный) и морщинистыми (рецессивный);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3/16 были зелеными (рецессивный) и гладкими (доминантный);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1/16 растений </a:t>
            </a:r>
            <a:r>
              <a:rPr lang="en-US" sz="800" smtClean="0"/>
              <a:t>F</a:t>
            </a:r>
            <a:r>
              <a:rPr lang="ru-RU" sz="800" smtClean="0"/>
              <a:t>2 обладали обоими рецессивными признаками (морщинистые семена зеленого цвета).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Если при моногибридном скрещивании родительские  организмы  отличаются по одной паре признаков (21) (желтые и зеленые семена) и дают во втором поколении  два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фенотипа в соотношении 3+1, то при дигибридном они отличаются по двум парам признаков (22) и дают во втором поколении четыре фенотипа в соотношении (3+1)2. Легко посчитать, сколько фенотипов и в каком соотношении будет образовываться во втором поколении при тригибридном скрещивании: (23). — восемь фенотипов в соотношении (3+1)3.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Четыре фенотипа скрывают девять разных генотипов: 1 — ААBB; 2 — AABb; 1 — AAbb; 2 — AaBB; 4 — AaBb; 2 — Aabb; 1 — aaBB; 2 — aaBb; 1 — aabb. Если расщепление по генотипу в F2 при моногибридном поколении было 1:2:1, то есть было три разных генотипа (31), то при при дигибридном образуется 9 разных генотипов — 32, при тригибридном скрещивании образуется 33 — 27 разных генотипов.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Мендель пришел к выводу, что расщепление по одной паре признаков не связано с расщеплением по другой паре. Для семян гибридов характерны не только сочетания признаков родительских растений (желтое гладкое семя и зеленое морщиностое семя), но и возникновение новых комбинаций признаков (желтое морщинистое семя и зеленое гладкое семя).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Проведенное исследование позволило сформулировать закон независимого комбинирования генов (третий закон Менделя): при скрещивании двух гетерозиготных особей, отличающихся друг от друга по двум (и более) парам альтернативных признаков, гены и соответствующие им признаки наследуются независимо друг от друга в соотношении 3:1 и комбинируются во всех возможных сочетаниях.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Третий закон Менделя справедлив только для тех случаев, когда анализируемые гены находятся в разных парах гомологичных хромосом.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Цитологические основы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третьего закона Менделя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Пусть </a:t>
            </a:r>
            <a:r>
              <a:rPr lang="ru-RU" sz="800" b="1" smtClean="0"/>
              <a:t>А</a:t>
            </a:r>
            <a:r>
              <a:rPr lang="ru-RU" sz="800" smtClean="0"/>
              <a:t> — ген, обусловливающий развитие желтой окраски семян, </a:t>
            </a:r>
            <a:r>
              <a:rPr lang="ru-RU" sz="800" b="1" smtClean="0"/>
              <a:t>а</a:t>
            </a:r>
            <a:r>
              <a:rPr lang="ru-RU" sz="800" smtClean="0"/>
              <a:t> — зеленой окраски, </a:t>
            </a:r>
            <a:r>
              <a:rPr lang="ru-RU" sz="800" b="1" smtClean="0"/>
              <a:t>В</a:t>
            </a:r>
            <a:r>
              <a:rPr lang="ru-RU" sz="800" smtClean="0"/>
              <a:t> — гладкая форма семени, </a:t>
            </a:r>
            <a:r>
              <a:rPr lang="ru-RU" sz="800" b="1" smtClean="0"/>
              <a:t>в</a:t>
            </a:r>
            <a:r>
              <a:rPr lang="ru-RU" sz="800" smtClean="0"/>
              <a:t> — морщинистая. Скрещиваются гибриды первого поколения, имеющие генотип </a:t>
            </a:r>
            <a:r>
              <a:rPr lang="ru-RU" sz="800" b="1" smtClean="0"/>
              <a:t>АаВв</a:t>
            </a:r>
            <a:r>
              <a:rPr lang="ru-RU" sz="800" smtClean="0"/>
              <a:t>. При образовании гамет, из каждой пары аллельных генов в гамету попадает только один, при этом в результате случайности расхождения хромосом в первом делении мейоза ген </a:t>
            </a:r>
            <a:r>
              <a:rPr lang="ru-RU" sz="800" b="1" smtClean="0"/>
              <a:t>А </a:t>
            </a:r>
            <a:r>
              <a:rPr lang="ru-RU" sz="800" smtClean="0"/>
              <a:t>может попасть в одну гамету с геном </a:t>
            </a:r>
            <a:r>
              <a:rPr lang="ru-RU" sz="800" b="1" smtClean="0"/>
              <a:t>В</a:t>
            </a:r>
            <a:r>
              <a:rPr lang="ru-RU" sz="800" smtClean="0"/>
              <a:t> или с геном </a:t>
            </a:r>
            <a:r>
              <a:rPr lang="ru-RU" sz="800" b="1" smtClean="0"/>
              <a:t>в</a:t>
            </a:r>
            <a:r>
              <a:rPr lang="ru-RU" sz="800" i="1" smtClean="0"/>
              <a:t>,</a:t>
            </a:r>
            <a:r>
              <a:rPr lang="ru-RU" sz="800" smtClean="0"/>
              <a:t> а ген </a:t>
            </a:r>
            <a:r>
              <a:rPr lang="ru-RU" sz="800" b="1" smtClean="0"/>
              <a:t>а </a:t>
            </a:r>
            <a:r>
              <a:rPr lang="ru-RU" sz="800" smtClean="0"/>
              <a:t>может объединиться с геном </a:t>
            </a:r>
            <a:r>
              <a:rPr lang="ru-RU" sz="800" b="1" smtClean="0"/>
              <a:t>В</a:t>
            </a:r>
            <a:r>
              <a:rPr lang="ru-RU" sz="800" smtClean="0"/>
              <a:t> или с геном </a:t>
            </a:r>
            <a:r>
              <a:rPr lang="ru-RU" sz="800" b="1" smtClean="0"/>
              <a:t>в</a:t>
            </a:r>
            <a:r>
              <a:rPr lang="ru-RU" sz="800" i="1" smtClean="0"/>
              <a:t>.</a:t>
            </a:r>
            <a:r>
              <a:rPr lang="ru-RU" sz="800" smtClean="0"/>
              <a:t> Таким образом, каждый организм образует четыре сорта гамет в одинаковом количестве (по 25 %): </a:t>
            </a:r>
            <a:r>
              <a:rPr lang="ru-RU" sz="800" b="1" smtClean="0"/>
              <a:t>АВ, </a:t>
            </a:r>
            <a:r>
              <a:rPr lang="en-US" sz="800" b="1" smtClean="0"/>
              <a:t>A</a:t>
            </a:r>
            <a:r>
              <a:rPr lang="ru-RU" sz="800" b="1" smtClean="0"/>
              <a:t>в, </a:t>
            </a:r>
            <a:r>
              <a:rPr lang="en-US" sz="800" b="1" smtClean="0"/>
              <a:t>aB</a:t>
            </a:r>
            <a:r>
              <a:rPr lang="ru-RU" sz="800" b="1" smtClean="0"/>
              <a:t>, </a:t>
            </a:r>
            <a:r>
              <a:rPr lang="en-US" sz="800" b="1" smtClean="0"/>
              <a:t>a</a:t>
            </a:r>
            <a:r>
              <a:rPr lang="ru-RU" sz="800" b="1" smtClean="0"/>
              <a:t>в</a:t>
            </a:r>
            <a:r>
              <a:rPr lang="ru-RU" sz="800" i="1" smtClean="0"/>
              <a:t>. </a:t>
            </a:r>
            <a:r>
              <a:rPr lang="ru-RU" sz="800" smtClean="0"/>
              <a:t>Во время оплодотворения каждый из четырех типов сперматозоидов может оплодотворить любую из четырех типов яйцеклеток. Все возможные сочетания мужских и женских гамет легко установить с помощью решетки Пеннета. При анализе результатов видно, что по фенотипу потомство делится на четыре группы: 9 желтых гладких: 3 желтых морщинистых: 3 зеленых гладких: 1 желтая морщинистая. Если проанализировать результаты расщепления по каждой паре признаков в отдельности, то получится, что отношение числа желтых семян к числу зеленых — 3:1, отношение числа гладких к числу морщинистых — 3:1. Таким образом, при дигибридном скрещивании каждая пара признаков при расщеплении в потомстве ведет себя так же, как при моногибридном скрещивании, т.е. независимо от другой пары признаков.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C60DA4-9EFA-4CAF-857C-52BE15CBBAA8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Из приведенной схемы видно, что образуется три типа зигот. Неполное доминирование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Явление доминирования не абсолютно. Сам Мендель столкнулся с тем, что при скрещивании крупнолистного сорта гороха с мелколистным гибриды первого поколения не повторяли признак ни одного из родительских растений. Все они имели листья средней величины, то есть выражение признака у гибридов носит промежуточный характер с большим или меньшим уклонением в сторону одного из родительских признаков.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Рис. 326. Наследование окраски плода у земляники при явлении неполного доминирования.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Позже выяснилось, что неполное доминирование (или промежуточное проявление признака) характерно для многих признаков растений и животных. Именно такой характер имеет наследование окраски цветка у львиного зева, окраски оперения у кур, шерсти у крупного рогатого скота и овец и т.д.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В качестве примера рассмотрим наследование окраски плода у земляники (рис. 326). При скрещивании гомозиготных красноплодных и белоплодных сортов земляники, все первое поколение гибридов получается розовоплодным. При скрещивании    гибридов    получаем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расщепление в соотношении соотношении 1 красноплодная: 2 розовоплодные: 1 белоплодная. Характерно то, что при неполном доминировании расщепление по генотипу соответствует расщеплению по фенотипу, так как гетерозиготы фенотипически отличаются от гомозигот.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Анализирующее скрещивание. Генотип гороха с зелеными семенами может быть только аа. Горох с желтыми семенами может иметь генотип АА или Аа. Для того, чтобы определить генотип особи, обладающей доминантными признаками, проводят анализирующее скрещивание — скрещивают с особью, гомозиготной по рецессивным признакам.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Если исследуемая особь гомозиготна (АА), то потомство от такого скрещивания будет иметь желтые семена и генотип Аа:</a:t>
            </a:r>
            <a:endParaRPr lang="ru-RU" sz="800" i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АА х аа</a:t>
            </a:r>
            <a:r>
              <a:rPr lang="ru-RU" sz="800" smtClean="0"/>
              <a:t>; </a:t>
            </a:r>
            <a:r>
              <a:rPr lang="en-US" sz="800" smtClean="0"/>
              <a:t>F</a:t>
            </a:r>
            <a:r>
              <a:rPr lang="ru-RU" sz="800" smtClean="0"/>
              <a:t>1 — 100% Аа.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Если исследуемая особь гетерозиготна (Аа), то она образует два типа гамет и 50% потомства будет иметь желтые семена и генотип Аа, а 50% — зеленые семена и генотип аа: Аа х аа; </a:t>
            </a:r>
            <a:r>
              <a:rPr lang="en-US" sz="800" smtClean="0"/>
              <a:t>F</a:t>
            </a:r>
            <a:r>
              <a:rPr lang="ru-RU" sz="800" smtClean="0"/>
              <a:t>1 — 50% Аа, 50% аа.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Дигибридное скрещивание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Организмы отличаются друг от друга по многим признакам. Поэтому, установив закономерности наследования одной пары признаков, Г.Мендель перешел к изучению наследования двух (и более) пар альтернативных признаков.</a:t>
            </a:r>
            <a:endParaRPr lang="ru-RU" sz="800" i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Дигибридным</a:t>
            </a:r>
            <a:r>
              <a:rPr lang="ru-RU" sz="800" smtClean="0"/>
              <a:t> называют скрещивание двух организмов, отличающихся друг от друга по двум парам альтернативных признаков.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Третий закон Менделя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Для дигибридного скрещивания Мендель брал гомозиготные растения гороха, отличающиеся по окраске семян (желтые и зеленые) и форме семян (гладкие и морщинистые). Желтая окраска (</a:t>
            </a:r>
            <a:r>
              <a:rPr lang="ru-RU" sz="800" b="1" smtClean="0"/>
              <a:t>А</a:t>
            </a:r>
            <a:r>
              <a:rPr lang="ru-RU" sz="800" smtClean="0"/>
              <a:t>) и гладкая форма (</a:t>
            </a:r>
            <a:r>
              <a:rPr lang="ru-RU" sz="800" b="1" smtClean="0"/>
              <a:t>В</a:t>
            </a:r>
            <a:r>
              <a:rPr lang="ru-RU" sz="800" smtClean="0"/>
              <a:t>) семян — доминантные признаки, зеленая окраска (</a:t>
            </a:r>
            <a:r>
              <a:rPr lang="ru-RU" sz="800" b="1" smtClean="0"/>
              <a:t>а</a:t>
            </a:r>
            <a:r>
              <a:rPr lang="ru-RU" sz="800" smtClean="0"/>
              <a:t>) и морщинистая форма (</a:t>
            </a:r>
            <a:r>
              <a:rPr lang="ru-RU" sz="800" b="1" smtClean="0"/>
              <a:t>в</a:t>
            </a:r>
            <a:r>
              <a:rPr lang="ru-RU" sz="800" smtClean="0"/>
              <a:t>) — рецессивные признаки.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Скрещивая растение с желтыми и гладкими семенами с растением с зелеными и морщинистыми семенами, Мендель получил единообразное гибридное поколение </a:t>
            </a:r>
            <a:r>
              <a:rPr lang="en-US" sz="800" smtClean="0"/>
              <a:t>F</a:t>
            </a:r>
            <a:r>
              <a:rPr lang="ru-RU" sz="800" smtClean="0"/>
              <a:t>1 с желтыми и гладкими семенами (рис. 325). От самоопыления 15 гибридов </a:t>
            </a:r>
            <a:r>
              <a:rPr lang="en-US" sz="800" smtClean="0"/>
              <a:t>F</a:t>
            </a:r>
            <a:r>
              <a:rPr lang="ru-RU" sz="800" smtClean="0"/>
              <a:t>1 было получено 556 семян, из них 315 желтых гладких, 101 желтое морщинистое, 108 зеленых гладких и 32 зеленых морщинистых.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Анализируя полученное потомство, Мендель, прежде всего, обратил внимание на то, что, наряду с сочетаниями признаков исходных сортов (желтые гладкие и зеленые морщинистые семена), при дигибридном скрещивании появляются и новые сочетания признаков (желтые морщинистые и зеленые гладкие семена). </a:t>
            </a:r>
            <a:r>
              <a:rPr lang="ru-RU" sz="800" i="1" smtClean="0"/>
              <a:t>Он обратил внимание на то, что расщепление по каждому отдельно взятому признаку соответствует расщеплению при моногибридном скрещивании</a:t>
            </a:r>
            <a:r>
              <a:rPr lang="ru-RU" sz="800" smtClean="0"/>
              <a:t>. Из 556 семян 423 были гладкими и 133 морщинистыми (соотношение 3:1), 416 семян имели желтую окраску, а 140 — зеленую (соотношение 3:1). Однако Менделя интересовал вопрос: зависит ли расщепление одной пары признаков (гладкие и морщинистые семена) от расщепления другой пары (желая окраска семян и зеленая) или эти пары тесно связаны между собой.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Рис. 325. Дигибридное скрещивание растений гороха с желтыми гладкими и зелеными морщинистыми семенами.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Анализ количественных соотношений групп гибридов </a:t>
            </a:r>
            <a:r>
              <a:rPr lang="en-US" sz="800" smtClean="0"/>
              <a:t>F</a:t>
            </a:r>
            <a:r>
              <a:rPr lang="ru-RU" sz="800" smtClean="0"/>
              <a:t>2, имеющих определенное сочетание признаков, привело к такому заключению: расщепление по фенотипу при скрещивании дигетерозигот происходит в соотношении 9:3:3:1.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9/16 растений </a:t>
            </a:r>
            <a:r>
              <a:rPr lang="en-US" sz="800" smtClean="0"/>
              <a:t>F</a:t>
            </a:r>
            <a:r>
              <a:rPr lang="ru-RU" sz="800" smtClean="0"/>
              <a:t>2 обладали обоими доминантными признаками (гладкие желтые семена);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3/16 были желтыми (доминантный) и морщинистыми (рецессивный);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3/16 были зелеными (рецессивный) и гладкими (доминантный);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1/16 растений </a:t>
            </a:r>
            <a:r>
              <a:rPr lang="en-US" sz="800" smtClean="0"/>
              <a:t>F</a:t>
            </a:r>
            <a:r>
              <a:rPr lang="ru-RU" sz="800" smtClean="0"/>
              <a:t>2 обладали обоими рецессивными признаками (морщинистые семена зеленого цвета).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Если при моногибридном скрещивании родительские  организмы  отличаются по одной паре признаков (21) (желтые и зеленые семена) и дают во втором поколении  два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фенотипа в соотношении 3+1, то при дигибридном они отличаются по двум парам признаков (22) и дают во втором поколении четыре фенотипа в соотношении (3+1)2. Легко посчитать, сколько фенотипов и в каком соотношении будет образовываться во втором поколении при тригибридном скрещивании: (23). — восемь фенотипов в соотношении (3+1)3.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Четыре фенотипа скрывают девять разных генотипов: 1 — ААBB; 2 — AABb; 1 — AAbb; 2 — AaBB; 4 — AaBb; 2 — Aabb; 1 — aaBB; 2 — aaBb; 1 — aabb. Если расщепление по генотипу в F2 при моногибридном поколении было 1:2:1, то есть было три разных генотипа (31), то при при дигибридном образуется 9 разных генотипов — 32, при тригибридном скрещивании образуется 33 — 27 разных генотипов.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Мендель пришел к выводу, что расщепление по одной паре признаков не связано с расщеплением по другой паре. Для семян гибридов характерны не только сочетания признаков родительских растений (желтое гладкое семя и зеленое морщиностое семя), но и возникновение новых комбинаций признаков (желтое морщинистое семя и зеленое гладкое семя).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Проведенное исследование позволило сформулировать закон независимого комбинирования генов (третий закон Менделя): при скрещивании двух гетерозиготных особей, отличающихся друг от друга по двум (и более) парам альтернативных признаков, гены и соответствующие им признаки наследуются независимо друг от друга в соотношении 3:1 и комбинируются во всех возможных сочетаниях.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Третий закон Менделя справедлив только для тех случаев, когда анализируемые гены находятся в разных парах гомологичных хромосом.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Цитологические основы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третьего закона Менделя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Пусть </a:t>
            </a:r>
            <a:r>
              <a:rPr lang="ru-RU" sz="800" b="1" smtClean="0"/>
              <a:t>А</a:t>
            </a:r>
            <a:r>
              <a:rPr lang="ru-RU" sz="800" smtClean="0"/>
              <a:t> — ген, обусловливающий развитие желтой окраски семян, </a:t>
            </a:r>
            <a:r>
              <a:rPr lang="ru-RU" sz="800" b="1" smtClean="0"/>
              <a:t>а</a:t>
            </a:r>
            <a:r>
              <a:rPr lang="ru-RU" sz="800" smtClean="0"/>
              <a:t> — зеленой окраски, </a:t>
            </a:r>
            <a:r>
              <a:rPr lang="ru-RU" sz="800" b="1" smtClean="0"/>
              <a:t>В</a:t>
            </a:r>
            <a:r>
              <a:rPr lang="ru-RU" sz="800" smtClean="0"/>
              <a:t> — гладкая форма семени, </a:t>
            </a:r>
            <a:r>
              <a:rPr lang="ru-RU" sz="800" b="1" smtClean="0"/>
              <a:t>в</a:t>
            </a:r>
            <a:r>
              <a:rPr lang="ru-RU" sz="800" smtClean="0"/>
              <a:t> — морщинистая. Скрещиваются гибриды первого поколения, имеющие генотип </a:t>
            </a:r>
            <a:r>
              <a:rPr lang="ru-RU" sz="800" b="1" smtClean="0"/>
              <a:t>АаВв</a:t>
            </a:r>
            <a:r>
              <a:rPr lang="ru-RU" sz="800" smtClean="0"/>
              <a:t>. При образовании гамет, из каждой пары аллельных генов в гамету попадает только один, при этом в результате случайности расхождения хромосом в первом делении мейоза ген </a:t>
            </a:r>
            <a:r>
              <a:rPr lang="ru-RU" sz="800" b="1" smtClean="0"/>
              <a:t>А </a:t>
            </a:r>
            <a:r>
              <a:rPr lang="ru-RU" sz="800" smtClean="0"/>
              <a:t>может попасть в одну гамету с геном </a:t>
            </a:r>
            <a:r>
              <a:rPr lang="ru-RU" sz="800" b="1" smtClean="0"/>
              <a:t>В</a:t>
            </a:r>
            <a:r>
              <a:rPr lang="ru-RU" sz="800" smtClean="0"/>
              <a:t> или с геном </a:t>
            </a:r>
            <a:r>
              <a:rPr lang="ru-RU" sz="800" b="1" smtClean="0"/>
              <a:t>в</a:t>
            </a:r>
            <a:r>
              <a:rPr lang="ru-RU" sz="800" i="1" smtClean="0"/>
              <a:t>,</a:t>
            </a:r>
            <a:r>
              <a:rPr lang="ru-RU" sz="800" smtClean="0"/>
              <a:t> а ген </a:t>
            </a:r>
            <a:r>
              <a:rPr lang="ru-RU" sz="800" b="1" smtClean="0"/>
              <a:t>а </a:t>
            </a:r>
            <a:r>
              <a:rPr lang="ru-RU" sz="800" smtClean="0"/>
              <a:t>может объединиться с геном </a:t>
            </a:r>
            <a:r>
              <a:rPr lang="ru-RU" sz="800" b="1" smtClean="0"/>
              <a:t>В</a:t>
            </a:r>
            <a:r>
              <a:rPr lang="ru-RU" sz="800" smtClean="0"/>
              <a:t> или с геном </a:t>
            </a:r>
            <a:r>
              <a:rPr lang="ru-RU" sz="800" b="1" smtClean="0"/>
              <a:t>в</a:t>
            </a:r>
            <a:r>
              <a:rPr lang="ru-RU" sz="800" i="1" smtClean="0"/>
              <a:t>.</a:t>
            </a:r>
            <a:r>
              <a:rPr lang="ru-RU" sz="800" smtClean="0"/>
              <a:t> Таким образом, каждый организм образует четыре сорта гамет в одинаковом количестве (по 25 %): </a:t>
            </a:r>
            <a:r>
              <a:rPr lang="ru-RU" sz="800" b="1" smtClean="0"/>
              <a:t>АВ, </a:t>
            </a:r>
            <a:r>
              <a:rPr lang="en-US" sz="800" b="1" smtClean="0"/>
              <a:t>A</a:t>
            </a:r>
            <a:r>
              <a:rPr lang="ru-RU" sz="800" b="1" smtClean="0"/>
              <a:t>в, </a:t>
            </a:r>
            <a:r>
              <a:rPr lang="en-US" sz="800" b="1" smtClean="0"/>
              <a:t>aB</a:t>
            </a:r>
            <a:r>
              <a:rPr lang="ru-RU" sz="800" b="1" smtClean="0"/>
              <a:t>, </a:t>
            </a:r>
            <a:r>
              <a:rPr lang="en-US" sz="800" b="1" smtClean="0"/>
              <a:t>a</a:t>
            </a:r>
            <a:r>
              <a:rPr lang="ru-RU" sz="800" b="1" smtClean="0"/>
              <a:t>в</a:t>
            </a:r>
            <a:r>
              <a:rPr lang="ru-RU" sz="800" i="1" smtClean="0"/>
              <a:t>. </a:t>
            </a:r>
            <a:r>
              <a:rPr lang="ru-RU" sz="800" smtClean="0"/>
              <a:t>Во время оплодотворения каждый из четырех типов сперматозоидов может оплодотворить любую из четырех типов яйцеклеток. Все возможные сочетания мужских и женских гамет легко установить с помощью решетки Пеннета. При анализе результатов видно, что по фенотипу потомство делится на четыре группы: 9 желтых гладких: 3 желтых морщинистых: 3 зеленых гладких: 1 желтая морщинистая. Если проанализировать результаты расщепления по каждой паре признаков в отдельности, то получится, что отношение числа желтых семян к числу зеленых — 3:1, отношение числа гладких к числу морщинистых — 3:1. Таким образом, при дигибридном скрещивании каждая пара признаков при расщеплении в потомстве ведет себя так же, как при моногибридном скрещивании, т.е. независимо от другой пары признаков.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Закономерности наследования признаков, установленные </a:t>
            </a:r>
            <a:br>
              <a:rPr lang="ru-RU" i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i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 Менделем</a:t>
            </a:r>
          </a:p>
        </p:txBody>
      </p:sp>
      <p:pic>
        <p:nvPicPr>
          <p:cNvPr id="4" name="Рисунок 3" descr="big_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5630" y="2996952"/>
            <a:ext cx="3409941" cy="25612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31840" y="63093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Тула – 2016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/>
          </a:bodyPr>
          <a:lstStyle/>
          <a:p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закон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расщепления гибридов второго поколения) при дальнейшем скрещивании гибридов первого поколения между собой у гибридов  второго поколения появляются особи с рецессивными признаками в соотношении 1:3 или 1:2:1 при скрещивании гибридов первого поколения между собой у гибридов  второго поколения идет расщепление по фенотипу 1:3 и по генотипу 1:2:1.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260648"/>
            <a:ext cx="8001056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Моногибридное скрещивание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7410" name="Picture 2" descr="http://lib2.podelise.ru/tw_files2/urls_162/51/d-50596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509628"/>
            <a:ext cx="4464496" cy="3348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4067175" y="714375"/>
            <a:ext cx="47529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Соматические клетки диплоидны, в паре гомологичных хромосом находятся пара аллелей генов, контролирующие окраску горошин.</a:t>
            </a:r>
          </a:p>
          <a:p>
            <a:endParaRPr lang="ru-RU" dirty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У одного из родителей это аллели </a:t>
            </a:r>
            <a:r>
              <a:rPr lang="ru-RU" i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, у другого – </a:t>
            </a:r>
            <a:r>
              <a:rPr lang="ru-RU" i="1" dirty="0" err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При образовании гамет происходит мейоз, в гаметы попадает только один ген из пары. Все гаметы одного родителя содержат аллель </a:t>
            </a:r>
            <a:r>
              <a:rPr lang="ru-RU" i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, другого – </a:t>
            </a:r>
            <a:r>
              <a:rPr lang="ru-RU" i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525" y="692150"/>
            <a:ext cx="3935413" cy="5905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214813" y="2071688"/>
            <a:ext cx="4500562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Аллель </a:t>
            </a: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allelon</a:t>
            </a:r>
            <a:r>
              <a:rPr lang="ru-RU" dirty="0">
                <a:solidFill>
                  <a:srgbClr val="FF0000"/>
                </a:solidFill>
              </a:rPr>
              <a:t>, греч. - другой</a:t>
            </a:r>
            <a:r>
              <a:rPr lang="ru-RU" dirty="0"/>
              <a:t>) – одна из двух альтернативных форм гена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3" y="5143500"/>
            <a:ext cx="4500562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Гипотеза чистоты гамет: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>
                <a:solidFill>
                  <a:schemeClr val="bg1"/>
                </a:solidFill>
              </a:rPr>
              <a:t>гаметы "чисты", содержат только один наследственный признак из пары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17DE64-FB11-43A8-8D29-2755D6663306}" type="slidenum">
              <a:rPr lang="ru-RU" sz="3200">
                <a:solidFill>
                  <a:schemeClr val="accent4">
                    <a:lumMod val="10000"/>
                  </a:schemeClr>
                </a:solidFill>
              </a:rPr>
              <a:pPr>
                <a:defRPr/>
              </a:pPr>
              <a:t>11</a:t>
            </a:fld>
            <a:endParaRPr lang="ru-RU" sz="32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79712" y="0"/>
            <a:ext cx="5005064" cy="6726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kern="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Цитологические основы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211960" y="1628800"/>
            <a:ext cx="4681289" cy="2862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Гибриды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–единообразны и по фенотипу и по генотипу.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Гибриды 1 поколения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гетерозиготны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образуют два типа гамет – 50% гамет 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аллелем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50% - 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аллелем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 гибридов второго поколения 1/4 зигот содержит аллели </a:t>
            </a:r>
            <a:r>
              <a:rPr lang="ru-RU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1/2 - </a:t>
            </a:r>
            <a:r>
              <a:rPr lang="ru-RU" i="1" dirty="0" err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1/4 – </a:t>
            </a:r>
            <a:r>
              <a:rPr lang="ru-RU" i="1" dirty="0" err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 гибридов второго поколения наблюдается расщепление: по фенотипу 3:1, по генотипу 1:2:1.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525" y="692150"/>
            <a:ext cx="3935413" cy="5905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979712" y="0"/>
            <a:ext cx="5005064" cy="6726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kern="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Цитологические основы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F39E9-4663-4A57-A308-5B930FCD3BBB}" type="slidenum">
              <a:rPr lang="ru-RU" sz="3200">
                <a:solidFill>
                  <a:schemeClr val="accent4">
                    <a:lumMod val="10000"/>
                  </a:schemeClr>
                </a:solidFill>
              </a:rPr>
              <a:pPr>
                <a:defRPr/>
              </a:pPr>
              <a:t>12</a:t>
            </a:fld>
            <a:endParaRPr lang="ru-RU" sz="32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неполндоми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3573016"/>
            <a:ext cx="5976664" cy="3095663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27584" y="260648"/>
            <a:ext cx="8001056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Моногибридное скрещивание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484784"/>
            <a:ext cx="8280920" cy="20313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Неполное доминирование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когда доминантный ген не до конца подавляет рецессивный ген из аллельной пары.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скрещивании гомозиготных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красноплодных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белоплодных сортов земляники все первое поколение гибридов имеет розовые плоды. При скрещивании этих гибридов друг с другом получаем: по фенотипу — 1/4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красноплодных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2/4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розовоплодных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1/4 белоплодных растений, по генотипу — 1/4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1/2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1/4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(и по фенотипу, и по генотипу соотношение 1:2:1).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39552" y="1124744"/>
            <a:ext cx="8229600" cy="86409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рисунку определите доминантный и рецессивный признаки. Составьте условие задачи и решите ее.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828800"/>
            <a:ext cx="6629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3352800" y="32766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Aa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5791200" y="32004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Aa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981200" y="56388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aa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7391400" y="52578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AA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7391400" y="61722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Aa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7391400" y="57150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Aa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27584" y="260648"/>
            <a:ext cx="8001056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Закрепление</a:t>
            </a:r>
            <a:r>
              <a:rPr kumimoji="0" lang="ru-RU" sz="2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материала: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i="1" baseline="0" dirty="0" smtClean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Задача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build="p"/>
      <p:bldP spid="35849" grpId="0"/>
      <p:bldP spid="35850" grpId="0"/>
      <p:bldP spid="35851" grpId="0"/>
      <p:bldP spid="35852" grpId="0"/>
      <p:bldP spid="35853" grpId="0"/>
      <p:bldP spid="358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228600" y="1143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Генотип </a:t>
            </a:r>
            <a:r>
              <a:rPr lang="ru-RU" b="1" i="1" dirty="0">
                <a:latin typeface="Times New Roman" pitchFamily="18" charset="0"/>
              </a:rPr>
              <a:t>–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1524000" y="11430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latin typeface="Times New Roman" pitchFamily="18" charset="0"/>
              </a:rPr>
              <a:t>совокупность всех генов  организма.</a:t>
            </a: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228600" y="1600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Фенотип </a:t>
            </a:r>
            <a:r>
              <a:rPr lang="ru-RU" b="1" i="1" dirty="0">
                <a:latin typeface="Times New Roman" pitchFamily="18" charset="0"/>
              </a:rPr>
              <a:t>–</a:t>
            </a:r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1524000" y="1600200"/>
            <a:ext cx="579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latin typeface="Times New Roman" pitchFamily="18" charset="0"/>
              </a:rPr>
              <a:t>совокупность признаков и свойств организма 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228600" y="19812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Доминантный</a:t>
            </a:r>
            <a:r>
              <a:rPr lang="ru-RU" b="1" i="1" dirty="0">
                <a:latin typeface="Times New Roman" pitchFamily="18" charset="0"/>
              </a:rPr>
              <a:t> признак –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3124200" y="19812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признак, проявляющийся у гибридов первого поколения.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228600" y="26670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Рецессивный при</a:t>
            </a:r>
            <a:r>
              <a:rPr lang="ru-RU" b="1" i="1" dirty="0">
                <a:latin typeface="Times New Roman" pitchFamily="18" charset="0"/>
              </a:rPr>
              <a:t>знак –</a:t>
            </a:r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2971800" y="26670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подавляемый признак.</a:t>
            </a:r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304800" y="31242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Аллельные гены </a:t>
            </a:r>
            <a:r>
              <a:rPr lang="ru-RU" b="1" i="1" dirty="0">
                <a:latin typeface="Times New Roman" pitchFamily="18" charset="0"/>
              </a:rPr>
              <a:t>–</a:t>
            </a:r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2514600" y="3124200"/>
            <a:ext cx="6477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гены, расположенные в одних и тех же локусах гомологичных хромосом, ответственные за развитие одного признака.</a:t>
            </a:r>
          </a:p>
        </p:txBody>
      </p:sp>
      <p:sp>
        <p:nvSpPr>
          <p:cNvPr id="30747" name="Text Box 27"/>
          <p:cNvSpPr txBox="1">
            <a:spLocks noChangeArrowheads="1"/>
          </p:cNvSpPr>
          <p:nvPr/>
        </p:nvSpPr>
        <p:spPr bwMode="auto">
          <a:xfrm>
            <a:off x="304800" y="41148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Гомозиготный орг</a:t>
            </a:r>
            <a:r>
              <a:rPr lang="ru-RU" b="1" i="1" dirty="0">
                <a:latin typeface="Times New Roman" pitchFamily="18" charset="0"/>
              </a:rPr>
              <a:t>анизм –</a:t>
            </a:r>
          </a:p>
        </p:txBody>
      </p:sp>
      <p:sp>
        <p:nvSpPr>
          <p:cNvPr id="30749" name="Text Box 29"/>
          <p:cNvSpPr txBox="1">
            <a:spLocks noChangeArrowheads="1"/>
          </p:cNvSpPr>
          <p:nvPr/>
        </p:nvSpPr>
        <p:spPr bwMode="auto">
          <a:xfrm>
            <a:off x="3505200" y="4114800"/>
            <a:ext cx="548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организм, в генотипе которого одинаковые аллельные гены.</a:t>
            </a:r>
          </a:p>
        </p:txBody>
      </p:sp>
      <p:sp>
        <p:nvSpPr>
          <p:cNvPr id="30750" name="Text Box 30"/>
          <p:cNvSpPr txBox="1">
            <a:spLocks noChangeArrowheads="1"/>
          </p:cNvSpPr>
          <p:nvPr/>
        </p:nvSpPr>
        <p:spPr bwMode="auto">
          <a:xfrm>
            <a:off x="457200" y="50292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Гетерозигота</a:t>
            </a:r>
            <a:r>
              <a:rPr lang="ru-RU" b="1" i="1" dirty="0">
                <a:latin typeface="Times New Roman" pitchFamily="18" charset="0"/>
              </a:rPr>
              <a:t> –</a:t>
            </a:r>
          </a:p>
        </p:txBody>
      </p:sp>
      <p:sp>
        <p:nvSpPr>
          <p:cNvPr id="30752" name="Text Box 32"/>
          <p:cNvSpPr txBox="1">
            <a:spLocks noChangeArrowheads="1"/>
          </p:cNvSpPr>
          <p:nvPr/>
        </p:nvSpPr>
        <p:spPr bwMode="auto">
          <a:xfrm>
            <a:off x="2438400" y="5029200"/>
            <a:ext cx="548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организм, в генотипе которого разные аллельные гены.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11560" y="260648"/>
            <a:ext cx="8001056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Основные понятия генетики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/>
      <p:bldP spid="30732" grpId="0"/>
      <p:bldP spid="30734" grpId="0"/>
      <p:bldP spid="30736" grpId="0"/>
      <p:bldP spid="30737" grpId="0"/>
      <p:bldP spid="30738" grpId="0"/>
      <p:bldP spid="30742" grpId="0"/>
      <p:bldP spid="30743" grpId="0"/>
      <p:bldP spid="30745" grpId="0"/>
      <p:bldP spid="30746" grpId="0"/>
      <p:bldP spid="30747" grpId="0"/>
      <p:bldP spid="30749" grpId="0"/>
      <p:bldP spid="30750" grpId="0"/>
      <p:bldP spid="307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idx="1"/>
          </p:nvPr>
        </p:nvSpPr>
        <p:spPr>
          <a:xfrm>
            <a:off x="827584" y="2204864"/>
            <a:ext cx="7894711" cy="32685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buClr>
                <a:schemeClr val="accent4">
                  <a:lumMod val="10000"/>
                </a:schemeClr>
              </a:buClr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— родители;</a:t>
            </a:r>
            <a:endParaRPr lang="en-US" sz="24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4">
                  <a:lumMod val="10000"/>
                </a:schemeClr>
              </a:buClr>
              <a:defRPr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— потомство, 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aseline="-250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— гибриды первого поколения,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aseline="-250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— гибриды второго поколения);</a:t>
            </a:r>
          </a:p>
          <a:p>
            <a:pPr eaLnBrk="1" hangingPunct="1">
              <a:buClr>
                <a:schemeClr val="accent4">
                  <a:lumMod val="10000"/>
                </a:schemeClr>
              </a:buClr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— значок скрещивания;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♂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— мужская особь;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♀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— женская особь</a:t>
            </a:r>
            <a:endParaRPr lang="en-US" sz="24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4">
                  <a:lumMod val="10000"/>
                </a:schemeClr>
              </a:buClr>
              <a:defRPr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— буквами латинского алфавита обозначаются отдельно взятые наследственные признаки.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9E17F5-F29D-4C40-B450-8B065868AD6B}" type="slidenum">
              <a:rPr lang="ru-RU" sz="3200">
                <a:solidFill>
                  <a:schemeClr val="accent4">
                    <a:lumMod val="10000"/>
                  </a:schemeClr>
                </a:solidFill>
              </a:rPr>
              <a:pPr>
                <a:defRPr/>
              </a:pPr>
              <a:t>3</a:t>
            </a:fld>
            <a:endParaRPr lang="ru-RU" sz="32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548680"/>
            <a:ext cx="8001056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Генетическая символика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564904"/>
            <a:ext cx="3222104" cy="34163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Австрийский биолог, основоположник генетики. </a:t>
            </a:r>
          </a:p>
          <a:p>
            <a:pPr>
              <a:lnSpc>
                <a:spcPct val="80000"/>
              </a:lnSpc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Первый открыл закономерности, по которым признаки передаются из поколения в поколение. В течении многих лет проводил опыты над горохом в монастырском саду. В 1865 г. опубликовал работу «Опыты над растительными гибридами»,  в которой и изложил основные закономерности наследственности.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34563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i="1" dirty="0" err="1" smtClean="0">
                <a:latin typeface="Times New Roman" pitchFamily="18" charset="0"/>
              </a:rPr>
              <a:t>Грегор</a:t>
            </a:r>
            <a:r>
              <a:rPr lang="ru-RU" sz="2000" b="1" i="1" dirty="0" smtClean="0">
                <a:latin typeface="Times New Roman" pitchFamily="18" charset="0"/>
              </a:rPr>
              <a:t> Иоганн Мендель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000" b="1" i="1" dirty="0" smtClean="0">
                <a:latin typeface="Times New Roman" pitchFamily="18" charset="0"/>
              </a:rPr>
              <a:t>        1822 – 1884гг.</a:t>
            </a:r>
            <a:endParaRPr lang="ru-RU" sz="2000" b="1" i="1" dirty="0" smtClean="0">
              <a:latin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44824"/>
            <a:ext cx="3378882" cy="42148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5" name="Group 15"/>
          <p:cNvGrpSpPr>
            <a:grpSpLocks/>
          </p:cNvGrpSpPr>
          <p:nvPr/>
        </p:nvGrpSpPr>
        <p:grpSpPr bwMode="auto">
          <a:xfrm rot="21111034">
            <a:off x="3969182" y="1548119"/>
            <a:ext cx="4453832" cy="5019548"/>
            <a:chOff x="2496" y="480"/>
            <a:chExt cx="3264" cy="3840"/>
          </a:xfrm>
        </p:grpSpPr>
        <p:sp>
          <p:nvSpPr>
            <p:cNvPr id="6" name="AutoShape 14"/>
            <p:cNvSpPr>
              <a:spLocks noChangeArrowheads="1"/>
            </p:cNvSpPr>
            <p:nvPr/>
          </p:nvSpPr>
          <p:spPr bwMode="auto">
            <a:xfrm>
              <a:off x="2496" y="480"/>
              <a:ext cx="3264" cy="3840"/>
            </a:xfrm>
            <a:prstGeom prst="verticalScroll">
              <a:avLst>
                <a:gd name="adj" fmla="val 12500"/>
              </a:avLst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100000" t="100000"/>
              </a:path>
            </a:gra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8" y="1008"/>
              <a:ext cx="2400" cy="2928"/>
            </a:xfrm>
            <a:prstGeom prst="rect">
              <a:avLst/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827584" y="476672"/>
            <a:ext cx="604867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Обратимся к истории…</a:t>
            </a:r>
            <a:endParaRPr lang="ru-RU" sz="3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827584" y="260648"/>
            <a:ext cx="8001056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Моногибридное скрещивание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484784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463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Моногибридное скрещивание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скрещивание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организмов, анализируемых по одной паре альтернативных признаков</a:t>
            </a:r>
            <a:r>
              <a:rPr lang="ru-RU" sz="2400" dirty="0" smtClean="0"/>
              <a:t>.</a:t>
            </a:r>
          </a:p>
          <a:p>
            <a:pPr indent="17463"/>
            <a:endParaRPr lang="ru-RU" sz="2400" dirty="0" smtClean="0"/>
          </a:p>
        </p:txBody>
      </p:sp>
      <p:pic>
        <p:nvPicPr>
          <p:cNvPr id="5" name="Рисунок 4" descr="моногиб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429000"/>
            <a:ext cx="6120680" cy="2881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15816" y="2780928"/>
            <a:ext cx="51845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Схема наследования признаков  при моногибридном скрещивании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2" name="Group 5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4183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143000"/>
                <a:gridCol w="7086600"/>
              </a:tblGrid>
              <a:tr h="15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301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12315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835150"/>
            <a:ext cx="1295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6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774825"/>
            <a:ext cx="1371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0" name="Text Box 37"/>
          <p:cNvSpPr txBox="1">
            <a:spLocks noChangeArrowheads="1"/>
          </p:cNvSpPr>
          <p:nvPr/>
        </p:nvSpPr>
        <p:spPr bwMode="auto">
          <a:xfrm>
            <a:off x="12033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281" name="Text Box 38"/>
          <p:cNvSpPr txBox="1">
            <a:spLocks noChangeArrowheads="1"/>
          </p:cNvSpPr>
          <p:nvPr/>
        </p:nvSpPr>
        <p:spPr bwMode="auto">
          <a:xfrm>
            <a:off x="593725" y="1636713"/>
            <a:ext cx="930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517525" y="1687513"/>
            <a:ext cx="1085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Р</a:t>
            </a:r>
          </a:p>
          <a:p>
            <a:r>
              <a:rPr lang="ru-RU" sz="1400"/>
              <a:t>Поколение</a:t>
            </a:r>
          </a:p>
          <a:p>
            <a:r>
              <a:rPr lang="ru-RU" sz="1400"/>
              <a:t>родителей</a:t>
            </a:r>
          </a:p>
        </p:txBody>
      </p:sp>
      <p:pic>
        <p:nvPicPr>
          <p:cNvPr id="12329" name="Picture 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1524000"/>
            <a:ext cx="36576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30" name="Picture 4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5486400"/>
            <a:ext cx="13144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31" name="Picture 4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1905000"/>
            <a:ext cx="2381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33" name="Text Box 45"/>
          <p:cNvSpPr txBox="1">
            <a:spLocks noChangeArrowheads="1"/>
          </p:cNvSpPr>
          <p:nvPr/>
        </p:nvSpPr>
        <p:spPr bwMode="auto">
          <a:xfrm>
            <a:off x="533400" y="3124200"/>
            <a:ext cx="10525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F</a:t>
            </a:r>
            <a:r>
              <a:rPr lang="en-US" sz="2000" b="1" baseline="-25000"/>
              <a:t>1 </a:t>
            </a:r>
            <a:endParaRPr lang="ru-RU" sz="2000" b="1" baseline="-25000"/>
          </a:p>
          <a:p>
            <a:r>
              <a:rPr lang="ru-RU" sz="1400"/>
              <a:t>Гибриды</a:t>
            </a:r>
          </a:p>
          <a:p>
            <a:r>
              <a:rPr lang="ru-RU" sz="1400"/>
              <a:t>первого</a:t>
            </a:r>
          </a:p>
          <a:p>
            <a:r>
              <a:rPr lang="ru-RU" sz="1400"/>
              <a:t>поколения</a:t>
            </a:r>
          </a:p>
        </p:txBody>
      </p:sp>
      <p:pic>
        <p:nvPicPr>
          <p:cNvPr id="12337" name="Picture 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343275"/>
            <a:ext cx="14478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683568" y="188640"/>
            <a:ext cx="8001056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Моногибридное скрещивание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2544E-6 L -0.225 0.3489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20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20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2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2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7" grpId="0" autoUpdateAnimBg="0"/>
      <p:bldP spid="1233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916832"/>
            <a:ext cx="59584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закон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(правило единообразия гибридов первого поколения F1): у гибридов первого поколения F1 проявляется один из пары признаков  преобладающий признак –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доминантный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угнетенный признак –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рецессивный.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27584" y="260648"/>
            <a:ext cx="8001056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Моногибридное скрещивание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789040"/>
            <a:ext cx="235743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95" name="Group 35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229600" cy="60198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71600"/>
                <a:gridCol w="3276600"/>
                <a:gridCol w="3581400"/>
              </a:tblGrid>
              <a:tr h="200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20066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2006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2307" name="Text Box 26"/>
          <p:cNvSpPr txBox="1">
            <a:spLocks noChangeArrowheads="1"/>
          </p:cNvSpPr>
          <p:nvPr/>
        </p:nvSpPr>
        <p:spPr bwMode="auto">
          <a:xfrm>
            <a:off x="-92075" y="112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517525" y="468313"/>
            <a:ext cx="11287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F</a:t>
            </a:r>
            <a:r>
              <a:rPr lang="en-US" sz="2000" b="1" baseline="-25000"/>
              <a:t>1 </a:t>
            </a:r>
            <a:endParaRPr lang="ru-RU" sz="2000" b="1" baseline="-25000"/>
          </a:p>
          <a:p>
            <a:r>
              <a:rPr lang="ru-RU" sz="1400" b="1"/>
              <a:t>Гибриды</a:t>
            </a:r>
          </a:p>
          <a:p>
            <a:r>
              <a:rPr lang="ru-RU" sz="1400" b="1"/>
              <a:t>первого</a:t>
            </a:r>
          </a:p>
          <a:p>
            <a:r>
              <a:rPr lang="ru-RU" sz="1400" b="1"/>
              <a:t>поколения</a:t>
            </a:r>
          </a:p>
        </p:txBody>
      </p:sp>
      <p:pic>
        <p:nvPicPr>
          <p:cNvPr id="15396" name="Picture 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685800"/>
            <a:ext cx="14478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7" name="Picture 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219200"/>
            <a:ext cx="36576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9" name="Picture 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2895600"/>
            <a:ext cx="609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0" name="Picture 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609600"/>
            <a:ext cx="14478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1" name="Picture 4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066800"/>
            <a:ext cx="2381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03" name="Text Box 43"/>
          <p:cNvSpPr txBox="1">
            <a:spLocks noChangeArrowheads="1"/>
          </p:cNvSpPr>
          <p:nvPr/>
        </p:nvSpPr>
        <p:spPr bwMode="auto">
          <a:xfrm>
            <a:off x="517525" y="2449513"/>
            <a:ext cx="11287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F</a:t>
            </a:r>
            <a:r>
              <a:rPr lang="ru-RU" sz="2000" b="1" baseline="-25000"/>
              <a:t>2</a:t>
            </a:r>
            <a:r>
              <a:rPr lang="en-US" sz="2000" b="1" baseline="-25000"/>
              <a:t> </a:t>
            </a:r>
            <a:endParaRPr lang="ru-RU" sz="2000" b="1" baseline="-25000"/>
          </a:p>
          <a:p>
            <a:r>
              <a:rPr lang="ru-RU" sz="1400" b="1"/>
              <a:t>Гибриды</a:t>
            </a:r>
          </a:p>
          <a:p>
            <a:r>
              <a:rPr lang="ru-RU" sz="1400" b="1"/>
              <a:t>второго</a:t>
            </a:r>
          </a:p>
          <a:p>
            <a:r>
              <a:rPr lang="ru-RU" sz="1400" b="1"/>
              <a:t>поколения</a:t>
            </a: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2590800" y="2886075"/>
            <a:ext cx="5029200" cy="3143250"/>
            <a:chOff x="1632" y="1818"/>
            <a:chExt cx="3168" cy="1980"/>
          </a:xfrm>
        </p:grpSpPr>
        <p:pic>
          <p:nvPicPr>
            <p:cNvPr id="12379" name="Picture 4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40" y="3120"/>
              <a:ext cx="960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80" name="Picture 4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2" y="3141"/>
              <a:ext cx="912" cy="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81" name="Picture 46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88" y="1818"/>
              <a:ext cx="912" cy="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82" name="Picture 4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32" y="1818"/>
              <a:ext cx="912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77"/>
          <p:cNvGrpSpPr>
            <a:grpSpLocks/>
          </p:cNvGrpSpPr>
          <p:nvPr/>
        </p:nvGrpSpPr>
        <p:grpSpPr bwMode="auto">
          <a:xfrm>
            <a:off x="2590800" y="2667000"/>
            <a:ext cx="5181600" cy="3657600"/>
            <a:chOff x="1632" y="1680"/>
            <a:chExt cx="3264" cy="2304"/>
          </a:xfrm>
        </p:grpSpPr>
        <p:sp>
          <p:nvSpPr>
            <p:cNvPr id="12348" name="Oval 178"/>
            <p:cNvSpPr>
              <a:spLocks noChangeArrowheads="1"/>
            </p:cNvSpPr>
            <p:nvPr/>
          </p:nvSpPr>
          <p:spPr bwMode="auto">
            <a:xfrm>
              <a:off x="2352" y="2880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49" name="Oval 179"/>
            <p:cNvSpPr>
              <a:spLocks noChangeArrowheads="1"/>
            </p:cNvSpPr>
            <p:nvPr/>
          </p:nvSpPr>
          <p:spPr bwMode="auto">
            <a:xfrm>
              <a:off x="1680" y="1776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0" name="Oval 180"/>
            <p:cNvSpPr>
              <a:spLocks noChangeArrowheads="1"/>
            </p:cNvSpPr>
            <p:nvPr/>
          </p:nvSpPr>
          <p:spPr bwMode="auto">
            <a:xfrm>
              <a:off x="1968" y="2928"/>
              <a:ext cx="144" cy="14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1" name="Oval 181"/>
            <p:cNvSpPr>
              <a:spLocks noChangeArrowheads="1"/>
            </p:cNvSpPr>
            <p:nvPr/>
          </p:nvSpPr>
          <p:spPr bwMode="auto">
            <a:xfrm>
              <a:off x="1632" y="2064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2" name="Oval 182"/>
            <p:cNvSpPr>
              <a:spLocks noChangeArrowheads="1"/>
            </p:cNvSpPr>
            <p:nvPr/>
          </p:nvSpPr>
          <p:spPr bwMode="auto">
            <a:xfrm>
              <a:off x="1632" y="3120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3" name="Oval 183"/>
            <p:cNvSpPr>
              <a:spLocks noChangeArrowheads="1"/>
            </p:cNvSpPr>
            <p:nvPr/>
          </p:nvSpPr>
          <p:spPr bwMode="auto">
            <a:xfrm>
              <a:off x="1968" y="2352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4" name="Oval 184"/>
            <p:cNvSpPr>
              <a:spLocks noChangeArrowheads="1"/>
            </p:cNvSpPr>
            <p:nvPr/>
          </p:nvSpPr>
          <p:spPr bwMode="auto">
            <a:xfrm>
              <a:off x="1920" y="2016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5" name="Oval 185"/>
            <p:cNvSpPr>
              <a:spLocks noChangeArrowheads="1"/>
            </p:cNvSpPr>
            <p:nvPr/>
          </p:nvSpPr>
          <p:spPr bwMode="auto">
            <a:xfrm>
              <a:off x="2208" y="2256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6" name="Oval 186"/>
            <p:cNvSpPr>
              <a:spLocks noChangeArrowheads="1"/>
            </p:cNvSpPr>
            <p:nvPr/>
          </p:nvSpPr>
          <p:spPr bwMode="auto">
            <a:xfrm>
              <a:off x="2160" y="1920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7" name="Oval 187"/>
            <p:cNvSpPr>
              <a:spLocks noChangeArrowheads="1"/>
            </p:cNvSpPr>
            <p:nvPr/>
          </p:nvSpPr>
          <p:spPr bwMode="auto">
            <a:xfrm>
              <a:off x="2448" y="2160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8" name="Oval 188"/>
            <p:cNvSpPr>
              <a:spLocks noChangeArrowheads="1"/>
            </p:cNvSpPr>
            <p:nvPr/>
          </p:nvSpPr>
          <p:spPr bwMode="auto">
            <a:xfrm>
              <a:off x="2448" y="3216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9" name="Oval 189"/>
            <p:cNvSpPr>
              <a:spLocks noChangeArrowheads="1"/>
            </p:cNvSpPr>
            <p:nvPr/>
          </p:nvSpPr>
          <p:spPr bwMode="auto">
            <a:xfrm>
              <a:off x="1920" y="1680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0" name="Oval 190"/>
            <p:cNvSpPr>
              <a:spLocks noChangeArrowheads="1"/>
            </p:cNvSpPr>
            <p:nvPr/>
          </p:nvSpPr>
          <p:spPr bwMode="auto">
            <a:xfrm>
              <a:off x="2016" y="3264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1" name="Oval 191"/>
            <p:cNvSpPr>
              <a:spLocks noChangeArrowheads="1"/>
            </p:cNvSpPr>
            <p:nvPr/>
          </p:nvSpPr>
          <p:spPr bwMode="auto">
            <a:xfrm>
              <a:off x="2304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2" name="Oval 192"/>
            <p:cNvSpPr>
              <a:spLocks noChangeArrowheads="1"/>
            </p:cNvSpPr>
            <p:nvPr/>
          </p:nvSpPr>
          <p:spPr bwMode="auto">
            <a:xfrm>
              <a:off x="1632" y="3504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3" name="Oval 193"/>
            <p:cNvSpPr>
              <a:spLocks noChangeArrowheads="1"/>
            </p:cNvSpPr>
            <p:nvPr/>
          </p:nvSpPr>
          <p:spPr bwMode="auto">
            <a:xfrm>
              <a:off x="1920" y="3696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4" name="Oval 194"/>
            <p:cNvSpPr>
              <a:spLocks noChangeArrowheads="1"/>
            </p:cNvSpPr>
            <p:nvPr/>
          </p:nvSpPr>
          <p:spPr bwMode="auto">
            <a:xfrm>
              <a:off x="3744" y="3072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5" name="Oval 195"/>
            <p:cNvSpPr>
              <a:spLocks noChangeArrowheads="1"/>
            </p:cNvSpPr>
            <p:nvPr/>
          </p:nvSpPr>
          <p:spPr bwMode="auto">
            <a:xfrm>
              <a:off x="4656" y="3552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6" name="Oval 196"/>
            <p:cNvSpPr>
              <a:spLocks noChangeArrowheads="1"/>
            </p:cNvSpPr>
            <p:nvPr/>
          </p:nvSpPr>
          <p:spPr bwMode="auto">
            <a:xfrm>
              <a:off x="4608" y="3840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7" name="Oval 197"/>
            <p:cNvSpPr>
              <a:spLocks noChangeArrowheads="1"/>
            </p:cNvSpPr>
            <p:nvPr/>
          </p:nvSpPr>
          <p:spPr bwMode="auto">
            <a:xfrm>
              <a:off x="3696" y="2256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8" name="Oval 198"/>
            <p:cNvSpPr>
              <a:spLocks noChangeArrowheads="1"/>
            </p:cNvSpPr>
            <p:nvPr/>
          </p:nvSpPr>
          <p:spPr bwMode="auto">
            <a:xfrm>
              <a:off x="4368" y="2352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9" name="Oval 199"/>
            <p:cNvSpPr>
              <a:spLocks noChangeArrowheads="1"/>
            </p:cNvSpPr>
            <p:nvPr/>
          </p:nvSpPr>
          <p:spPr bwMode="auto">
            <a:xfrm>
              <a:off x="4752" y="2112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0" name="Oval 200"/>
            <p:cNvSpPr>
              <a:spLocks noChangeArrowheads="1"/>
            </p:cNvSpPr>
            <p:nvPr/>
          </p:nvSpPr>
          <p:spPr bwMode="auto">
            <a:xfrm>
              <a:off x="4608" y="1776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1" name="Oval 201"/>
            <p:cNvSpPr>
              <a:spLocks noChangeArrowheads="1"/>
            </p:cNvSpPr>
            <p:nvPr/>
          </p:nvSpPr>
          <p:spPr bwMode="auto">
            <a:xfrm>
              <a:off x="4032" y="2400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2" name="Oval 202"/>
            <p:cNvSpPr>
              <a:spLocks noChangeArrowheads="1"/>
            </p:cNvSpPr>
            <p:nvPr/>
          </p:nvSpPr>
          <p:spPr bwMode="auto">
            <a:xfrm>
              <a:off x="4368" y="2064"/>
              <a:ext cx="144" cy="14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3" name="Oval 203"/>
            <p:cNvSpPr>
              <a:spLocks noChangeArrowheads="1"/>
            </p:cNvSpPr>
            <p:nvPr/>
          </p:nvSpPr>
          <p:spPr bwMode="auto">
            <a:xfrm>
              <a:off x="3840" y="3408"/>
              <a:ext cx="144" cy="14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4" name="Oval 204"/>
            <p:cNvSpPr>
              <a:spLocks noChangeArrowheads="1"/>
            </p:cNvSpPr>
            <p:nvPr/>
          </p:nvSpPr>
          <p:spPr bwMode="auto">
            <a:xfrm>
              <a:off x="4032" y="3168"/>
              <a:ext cx="144" cy="14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5" name="Oval 205"/>
            <p:cNvSpPr>
              <a:spLocks noChangeArrowheads="1"/>
            </p:cNvSpPr>
            <p:nvPr/>
          </p:nvSpPr>
          <p:spPr bwMode="auto">
            <a:xfrm>
              <a:off x="4176" y="3696"/>
              <a:ext cx="144" cy="14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6" name="Oval 206"/>
            <p:cNvSpPr>
              <a:spLocks noChangeArrowheads="1"/>
            </p:cNvSpPr>
            <p:nvPr/>
          </p:nvSpPr>
          <p:spPr bwMode="auto">
            <a:xfrm>
              <a:off x="4368" y="3456"/>
              <a:ext cx="144" cy="14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7" name="Oval 207"/>
            <p:cNvSpPr>
              <a:spLocks noChangeArrowheads="1"/>
            </p:cNvSpPr>
            <p:nvPr/>
          </p:nvSpPr>
          <p:spPr bwMode="auto">
            <a:xfrm>
              <a:off x="4416" y="3072"/>
              <a:ext cx="144" cy="14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78" name="Oval 208"/>
            <p:cNvSpPr>
              <a:spLocks noChangeArrowheads="1"/>
            </p:cNvSpPr>
            <p:nvPr/>
          </p:nvSpPr>
          <p:spPr bwMode="auto">
            <a:xfrm>
              <a:off x="3888" y="1872"/>
              <a:ext cx="144" cy="14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569" name="Oval 209"/>
          <p:cNvSpPr>
            <a:spLocks noChangeArrowheads="1"/>
          </p:cNvSpPr>
          <p:nvPr/>
        </p:nvSpPr>
        <p:spPr bwMode="auto">
          <a:xfrm>
            <a:off x="3733800" y="4572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0" name="Oval 210"/>
          <p:cNvSpPr>
            <a:spLocks noChangeArrowheads="1"/>
          </p:cNvSpPr>
          <p:nvPr/>
        </p:nvSpPr>
        <p:spPr bwMode="auto">
          <a:xfrm>
            <a:off x="2667000" y="2819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1" name="Oval 211"/>
          <p:cNvSpPr>
            <a:spLocks noChangeArrowheads="1"/>
          </p:cNvSpPr>
          <p:nvPr/>
        </p:nvSpPr>
        <p:spPr bwMode="auto">
          <a:xfrm>
            <a:off x="3124200" y="46482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2" name="Oval 212"/>
          <p:cNvSpPr>
            <a:spLocks noChangeArrowheads="1"/>
          </p:cNvSpPr>
          <p:nvPr/>
        </p:nvSpPr>
        <p:spPr bwMode="auto">
          <a:xfrm>
            <a:off x="2590800" y="3276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3" name="Oval 213"/>
          <p:cNvSpPr>
            <a:spLocks noChangeArrowheads="1"/>
          </p:cNvSpPr>
          <p:nvPr/>
        </p:nvSpPr>
        <p:spPr bwMode="auto">
          <a:xfrm>
            <a:off x="2590800" y="4953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4" name="Oval 214"/>
          <p:cNvSpPr>
            <a:spLocks noChangeArrowheads="1"/>
          </p:cNvSpPr>
          <p:nvPr/>
        </p:nvSpPr>
        <p:spPr bwMode="auto">
          <a:xfrm>
            <a:off x="3124200" y="3733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5" name="Oval 215"/>
          <p:cNvSpPr>
            <a:spLocks noChangeArrowheads="1"/>
          </p:cNvSpPr>
          <p:nvPr/>
        </p:nvSpPr>
        <p:spPr bwMode="auto">
          <a:xfrm>
            <a:off x="3048000" y="3200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6" name="Oval 216"/>
          <p:cNvSpPr>
            <a:spLocks noChangeArrowheads="1"/>
          </p:cNvSpPr>
          <p:nvPr/>
        </p:nvSpPr>
        <p:spPr bwMode="auto">
          <a:xfrm>
            <a:off x="3505200" y="3581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7" name="Oval 217"/>
          <p:cNvSpPr>
            <a:spLocks noChangeArrowheads="1"/>
          </p:cNvSpPr>
          <p:nvPr/>
        </p:nvSpPr>
        <p:spPr bwMode="auto">
          <a:xfrm>
            <a:off x="3429000" y="3048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8" name="Oval 218"/>
          <p:cNvSpPr>
            <a:spLocks noChangeArrowheads="1"/>
          </p:cNvSpPr>
          <p:nvPr/>
        </p:nvSpPr>
        <p:spPr bwMode="auto">
          <a:xfrm>
            <a:off x="3886200" y="3429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79" name="Oval 219"/>
          <p:cNvSpPr>
            <a:spLocks noChangeArrowheads="1"/>
          </p:cNvSpPr>
          <p:nvPr/>
        </p:nvSpPr>
        <p:spPr bwMode="auto">
          <a:xfrm>
            <a:off x="3886200" y="5105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0" name="Oval 220"/>
          <p:cNvSpPr>
            <a:spLocks noChangeArrowheads="1"/>
          </p:cNvSpPr>
          <p:nvPr/>
        </p:nvSpPr>
        <p:spPr bwMode="auto">
          <a:xfrm>
            <a:off x="3048000" y="2667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1" name="Oval 221"/>
          <p:cNvSpPr>
            <a:spLocks noChangeArrowheads="1"/>
          </p:cNvSpPr>
          <p:nvPr/>
        </p:nvSpPr>
        <p:spPr bwMode="auto">
          <a:xfrm>
            <a:off x="3200400" y="5181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2" name="Oval 222"/>
          <p:cNvSpPr>
            <a:spLocks noChangeArrowheads="1"/>
          </p:cNvSpPr>
          <p:nvPr/>
        </p:nvSpPr>
        <p:spPr bwMode="auto">
          <a:xfrm>
            <a:off x="3657600" y="5486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3" name="Oval 223"/>
          <p:cNvSpPr>
            <a:spLocks noChangeArrowheads="1"/>
          </p:cNvSpPr>
          <p:nvPr/>
        </p:nvSpPr>
        <p:spPr bwMode="auto">
          <a:xfrm>
            <a:off x="2590800" y="5562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4" name="Oval 224"/>
          <p:cNvSpPr>
            <a:spLocks noChangeArrowheads="1"/>
          </p:cNvSpPr>
          <p:nvPr/>
        </p:nvSpPr>
        <p:spPr bwMode="auto">
          <a:xfrm>
            <a:off x="3048000" y="5867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5" name="Oval 225"/>
          <p:cNvSpPr>
            <a:spLocks noChangeArrowheads="1"/>
          </p:cNvSpPr>
          <p:nvPr/>
        </p:nvSpPr>
        <p:spPr bwMode="auto">
          <a:xfrm>
            <a:off x="5943600" y="4876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6" name="Oval 226"/>
          <p:cNvSpPr>
            <a:spLocks noChangeArrowheads="1"/>
          </p:cNvSpPr>
          <p:nvPr/>
        </p:nvSpPr>
        <p:spPr bwMode="auto">
          <a:xfrm>
            <a:off x="7391400" y="5638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7" name="Oval 227"/>
          <p:cNvSpPr>
            <a:spLocks noChangeArrowheads="1"/>
          </p:cNvSpPr>
          <p:nvPr/>
        </p:nvSpPr>
        <p:spPr bwMode="auto">
          <a:xfrm>
            <a:off x="7315200" y="6096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8" name="Oval 228"/>
          <p:cNvSpPr>
            <a:spLocks noChangeArrowheads="1"/>
          </p:cNvSpPr>
          <p:nvPr/>
        </p:nvSpPr>
        <p:spPr bwMode="auto">
          <a:xfrm>
            <a:off x="5867400" y="3581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89" name="Oval 229"/>
          <p:cNvSpPr>
            <a:spLocks noChangeArrowheads="1"/>
          </p:cNvSpPr>
          <p:nvPr/>
        </p:nvSpPr>
        <p:spPr bwMode="auto">
          <a:xfrm>
            <a:off x="6934200" y="3733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0" name="Oval 230"/>
          <p:cNvSpPr>
            <a:spLocks noChangeArrowheads="1"/>
          </p:cNvSpPr>
          <p:nvPr/>
        </p:nvSpPr>
        <p:spPr bwMode="auto">
          <a:xfrm>
            <a:off x="7543800" y="3352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1" name="Oval 231"/>
          <p:cNvSpPr>
            <a:spLocks noChangeArrowheads="1"/>
          </p:cNvSpPr>
          <p:nvPr/>
        </p:nvSpPr>
        <p:spPr bwMode="auto">
          <a:xfrm>
            <a:off x="7315200" y="2819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2" name="Oval 232"/>
          <p:cNvSpPr>
            <a:spLocks noChangeArrowheads="1"/>
          </p:cNvSpPr>
          <p:nvPr/>
        </p:nvSpPr>
        <p:spPr bwMode="auto">
          <a:xfrm>
            <a:off x="6400800" y="3810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3" name="Oval 233"/>
          <p:cNvSpPr>
            <a:spLocks noChangeArrowheads="1"/>
          </p:cNvSpPr>
          <p:nvPr/>
        </p:nvSpPr>
        <p:spPr bwMode="auto">
          <a:xfrm>
            <a:off x="6934200" y="3276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4" name="Oval 234"/>
          <p:cNvSpPr>
            <a:spLocks noChangeArrowheads="1"/>
          </p:cNvSpPr>
          <p:nvPr/>
        </p:nvSpPr>
        <p:spPr bwMode="auto">
          <a:xfrm>
            <a:off x="6096000" y="54102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5" name="Oval 235"/>
          <p:cNvSpPr>
            <a:spLocks noChangeArrowheads="1"/>
          </p:cNvSpPr>
          <p:nvPr/>
        </p:nvSpPr>
        <p:spPr bwMode="auto">
          <a:xfrm>
            <a:off x="6400800" y="50292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6" name="Oval 236"/>
          <p:cNvSpPr>
            <a:spLocks noChangeArrowheads="1"/>
          </p:cNvSpPr>
          <p:nvPr/>
        </p:nvSpPr>
        <p:spPr bwMode="auto">
          <a:xfrm>
            <a:off x="6629400" y="58674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7" name="Oval 237"/>
          <p:cNvSpPr>
            <a:spLocks noChangeArrowheads="1"/>
          </p:cNvSpPr>
          <p:nvPr/>
        </p:nvSpPr>
        <p:spPr bwMode="auto">
          <a:xfrm>
            <a:off x="6934200" y="54864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8" name="Oval 238"/>
          <p:cNvSpPr>
            <a:spLocks noChangeArrowheads="1"/>
          </p:cNvSpPr>
          <p:nvPr/>
        </p:nvSpPr>
        <p:spPr bwMode="auto">
          <a:xfrm>
            <a:off x="7010400" y="48768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599" name="Oval 239"/>
          <p:cNvSpPr>
            <a:spLocks noChangeArrowheads="1"/>
          </p:cNvSpPr>
          <p:nvPr/>
        </p:nvSpPr>
        <p:spPr bwMode="auto">
          <a:xfrm>
            <a:off x="6172200" y="29718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0.00323 L 0.2 0.0619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73988E-6 L -0.20417 0.0476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5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5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5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5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5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5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5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5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5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5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5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5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5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5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5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5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5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5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15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5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500"/>
                            </p:stCondLst>
                            <p:childTnLst>
                              <p:par>
                                <p:cTn id="17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500"/>
                            </p:stCondLst>
                            <p:childTnLst>
                              <p:par>
                                <p:cTn id="17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21965E-6 L 0.07083 -0.03329 " pathEditMode="relative" rAng="0" ptsTypes="AA">
                                      <p:cBhvr>
                                        <p:cTn id="177" dur="2000" fill="hold"/>
                                        <p:tgtEl>
                                          <p:spTgt spid="155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7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1.21387E-6 L 0.0625 -0.08324 " pathEditMode="relative" rAng="0" ptsTypes="AA">
                                      <p:cBhvr>
                                        <p:cTn id="179" dur="2000" fill="hold"/>
                                        <p:tgtEl>
                                          <p:spTgt spid="15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42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4335E-6 L 0.12917 -0.13873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5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69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73988E-6 L 0.19583 -0.11098 " pathEditMode="relative" rAng="0" ptsTypes="AA">
                                      <p:cBhvr>
                                        <p:cTn id="183" dur="2000" fill="hold"/>
                                        <p:tgtEl>
                                          <p:spTgt spid="15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55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L 0.27083 -0.09988 " pathEditMode="relative" rAng="0" ptsTypes="AA">
                                      <p:cBhvr>
                                        <p:cTn id="185" dur="2000" fill="hold"/>
                                        <p:tgtEl>
                                          <p:spTgt spid="15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-5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5.20231E-7 L 0.15417 -0.06104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15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-31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68208E-6 L 0.2625 -0.06104 " pathEditMode="relative" rAng="0" ptsTypes="AA">
                                      <p:cBhvr>
                                        <p:cTn id="189" dur="2000" fill="hold"/>
                                        <p:tgtEl>
                                          <p:spTgt spid="155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-31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6185E-6 L 0.1625 -0.01665 " pathEditMode="relative" rAng="0" ptsTypes="AA">
                                      <p:cBhvr>
                                        <p:cTn id="191" dur="2000" fill="hold"/>
                                        <p:tgtEl>
                                          <p:spTgt spid="15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8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83237E-6 L 0.20417 0.13873 " pathEditMode="relative" rAng="0" ptsTypes="AA">
                                      <p:cBhvr>
                                        <p:cTn id="193" dur="2000" fill="hold"/>
                                        <p:tgtEl>
                                          <p:spTgt spid="155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69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-0.01664 L 0.175 0.14428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15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80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2948E-6 L 0.17917 0.16092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15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80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01665 L 0.175 0.14428 " pathEditMode="relative" rAng="0" ptsTypes="AA">
                                      <p:cBhvr>
                                        <p:cTn id="199" dur="2000" fill="hold"/>
                                        <p:tgtEl>
                                          <p:spTgt spid="15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64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665 L 0.14583 0.12763 " pathEditMode="relative" rAng="0" ptsTypes="AA">
                                      <p:cBhvr>
                                        <p:cTn id="201" dur="2000" fill="hold"/>
                                        <p:tgtEl>
                                          <p:spTgt spid="155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72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2948E-6 L 0.12917 0.09434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155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47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02775 L 0.20833 0.07769 " pathEditMode="relative" rAng="0" ptsTypes="AA">
                                      <p:cBhvr>
                                        <p:cTn id="205" dur="2000" fill="hold"/>
                                        <p:tgtEl>
                                          <p:spTgt spid="155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25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6.35838E-7 L 0.11667 0.14428 " pathEditMode="relative" rAng="0" ptsTypes="AA">
                                      <p:cBhvr>
                                        <p:cTn id="207" dur="2000" fill="hold"/>
                                        <p:tgtEl>
                                          <p:spTgt spid="15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72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10405E-6 L -0.0875 0.01664 " pathEditMode="relative" rAng="0" ptsTypes="AA">
                                      <p:cBhvr>
                                        <p:cTn id="209" dur="2000" fill="hold"/>
                                        <p:tgtEl>
                                          <p:spTgt spid="15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8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1665 L -0.14583 0.04439 " pathEditMode="relative" rAng="0" ptsTypes="AA">
                                      <p:cBhvr>
                                        <p:cTn id="211" dur="2000" fill="hold"/>
                                        <p:tgtEl>
                                          <p:spTgt spid="15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14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4994 L -0.22083 0.10544 " pathEditMode="relative" rAng="0" ptsTypes="AA">
                                      <p:cBhvr>
                                        <p:cTn id="213" dur="2000" fill="hold"/>
                                        <p:tgtEl>
                                          <p:spTgt spid="15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28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83237E-6 L -0.17916 0.13873 " pathEditMode="relative" rAng="0" ptsTypes="AA">
                                      <p:cBhvr>
                                        <p:cTn id="215" dur="2000" fill="hold"/>
                                        <p:tgtEl>
                                          <p:spTgt spid="15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69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2774 L -0.2125 0.12208 " pathEditMode="relative" rAng="0" ptsTypes="AA">
                                      <p:cBhvr>
                                        <p:cTn id="217" dur="2000" fill="hold"/>
                                        <p:tgtEl>
                                          <p:spTgt spid="15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75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09827E-6 L -0.20833 0.08324 " pathEditMode="relative" rAng="0" ptsTypes="AA">
                                      <p:cBhvr>
                                        <p:cTn id="219" dur="2000" fill="hold"/>
                                        <p:tgtEl>
                                          <p:spTgt spid="15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42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31214E-7 L -0.12083 0.19422 " pathEditMode="relative" rAng="0" ptsTypes="AA">
                                      <p:cBhvr>
                                        <p:cTn id="221" dur="2000" fill="hold"/>
                                        <p:tgtEl>
                                          <p:spTgt spid="155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97"/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58382E-6 L -0.0625 -0.03885 " pathEditMode="relative" rAng="0" ptsTypes="AA">
                                      <p:cBhvr>
                                        <p:cTn id="223" dur="2000" fill="hold"/>
                                        <p:tgtEl>
                                          <p:spTgt spid="15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-19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4798E-6 L -0.15 -0.02219 " pathEditMode="relative" rAng="0" ptsTypes="AA">
                                      <p:cBhvr>
                                        <p:cTn id="225" dur="2000" fill="hold"/>
                                        <p:tgtEl>
                                          <p:spTgt spid="155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1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27746E-6 L -0.1125 -0.14982 " pathEditMode="relative" rAng="0" ptsTypes="AA">
                                      <p:cBhvr>
                                        <p:cTn id="227" dur="2000" fill="hold"/>
                                        <p:tgtEl>
                                          <p:spTgt spid="15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75"/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0.0222 L -0.19583 -0.16092 " pathEditMode="relative" rAng="0" ptsTypes="AA">
                                      <p:cBhvr>
                                        <p:cTn id="229" dur="2000" fill="hold"/>
                                        <p:tgtEl>
                                          <p:spTgt spid="15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-92"/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0555 L -0.25417 -0.19422 " pathEditMode="relative" rAng="0" ptsTypes="AA">
                                      <p:cBhvr>
                                        <p:cTn id="231" dur="2000" fill="hold"/>
                                        <p:tgtEl>
                                          <p:spTgt spid="155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-94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5 -0.04994 L -0.1625 -0.21642 " pathEditMode="relative" rAng="0" ptsTypes="AA">
                                      <p:cBhvr>
                                        <p:cTn id="233" dur="2000" fill="hold"/>
                                        <p:tgtEl>
                                          <p:spTgt spid="15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83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 -0.02219 L -0.10416 -0.20532 " pathEditMode="relative" rAng="0" ptsTypes="AA">
                                      <p:cBhvr>
                                        <p:cTn id="235" dur="2000" fill="hold"/>
                                        <p:tgtEl>
                                          <p:spTgt spid="155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-92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58382E-6 L -0.17084 -0.06104 " pathEditMode="relative" rAng="0" ptsTypes="AA">
                                      <p:cBhvr>
                                        <p:cTn id="237" dur="2000" fill="hold"/>
                                        <p:tgtEl>
                                          <p:spTgt spid="155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7" grpId="0"/>
      <p:bldP spid="15403" grpId="0"/>
      <p:bldP spid="15569" grpId="0" animBg="1"/>
      <p:bldP spid="15569" grpId="1" animBg="1"/>
      <p:bldP spid="15570" grpId="0" animBg="1"/>
      <p:bldP spid="15570" grpId="1" animBg="1"/>
      <p:bldP spid="15571" grpId="0" animBg="1"/>
      <p:bldP spid="15571" grpId="1" animBg="1"/>
      <p:bldP spid="15572" grpId="0" animBg="1"/>
      <p:bldP spid="15572" grpId="1" animBg="1"/>
      <p:bldP spid="15573" grpId="0" animBg="1"/>
      <p:bldP spid="15573" grpId="1" animBg="1"/>
      <p:bldP spid="15574" grpId="0" animBg="1"/>
      <p:bldP spid="15574" grpId="1" animBg="1"/>
      <p:bldP spid="15575" grpId="0" animBg="1"/>
      <p:bldP spid="15575" grpId="1" animBg="1"/>
      <p:bldP spid="15576" grpId="0" animBg="1"/>
      <p:bldP spid="15576" grpId="1" animBg="1"/>
      <p:bldP spid="15577" grpId="0" animBg="1"/>
      <p:bldP spid="15577" grpId="1" animBg="1"/>
      <p:bldP spid="15578" grpId="0" animBg="1"/>
      <p:bldP spid="15578" grpId="1" animBg="1"/>
      <p:bldP spid="15579" grpId="0" animBg="1"/>
      <p:bldP spid="15579" grpId="1" animBg="1"/>
      <p:bldP spid="15580" grpId="0" animBg="1"/>
      <p:bldP spid="15580" grpId="1" animBg="1"/>
      <p:bldP spid="15581" grpId="0" animBg="1"/>
      <p:bldP spid="15581" grpId="1" animBg="1"/>
      <p:bldP spid="15582" grpId="0" animBg="1"/>
      <p:bldP spid="15582" grpId="1" animBg="1"/>
      <p:bldP spid="15583" grpId="0" animBg="1"/>
      <p:bldP spid="15583" grpId="1" animBg="1"/>
      <p:bldP spid="15584" grpId="0" animBg="1"/>
      <p:bldP spid="15584" grpId="1" animBg="1"/>
      <p:bldP spid="15585" grpId="0" animBg="1"/>
      <p:bldP spid="15585" grpId="1" animBg="1"/>
      <p:bldP spid="15586" grpId="0" animBg="1"/>
      <p:bldP spid="15586" grpId="1" animBg="1"/>
      <p:bldP spid="15587" grpId="0" animBg="1"/>
      <p:bldP spid="15587" grpId="1" animBg="1"/>
      <p:bldP spid="15588" grpId="0" animBg="1"/>
      <p:bldP spid="15588" grpId="1" animBg="1"/>
      <p:bldP spid="15589" grpId="0" animBg="1"/>
      <p:bldP spid="15589" grpId="1" animBg="1"/>
      <p:bldP spid="15590" grpId="0" animBg="1"/>
      <p:bldP spid="15590" grpId="1" animBg="1"/>
      <p:bldP spid="15591" grpId="0" animBg="1"/>
      <p:bldP spid="15591" grpId="1" animBg="1"/>
      <p:bldP spid="15592" grpId="0" animBg="1"/>
      <p:bldP spid="15592" grpId="1" animBg="1"/>
      <p:bldP spid="15593" grpId="0" animBg="1"/>
      <p:bldP spid="15593" grpId="1" animBg="1"/>
      <p:bldP spid="15594" grpId="0" animBg="1"/>
      <p:bldP spid="15594" grpId="1" animBg="1"/>
      <p:bldP spid="15595" grpId="0" animBg="1"/>
      <p:bldP spid="15595" grpId="1" animBg="1"/>
      <p:bldP spid="15596" grpId="0" animBg="1"/>
      <p:bldP spid="15596" grpId="1" animBg="1"/>
      <p:bldP spid="15597" grpId="0" animBg="1"/>
      <p:bldP spid="15597" grpId="1" animBg="1"/>
      <p:bldP spid="15598" grpId="0" animBg="1"/>
      <p:bldP spid="15598" grpId="1" animBg="1"/>
      <p:bldP spid="15599" grpId="0" animBg="1"/>
      <p:bldP spid="1559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Group 2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229600" cy="60198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71600"/>
                <a:gridCol w="3276600"/>
                <a:gridCol w="3581400"/>
              </a:tblGrid>
              <a:tr h="200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20066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2006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-92075" y="112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517525" y="468313"/>
            <a:ext cx="11287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F</a:t>
            </a:r>
            <a:r>
              <a:rPr lang="en-US" sz="2000" b="1" baseline="-25000"/>
              <a:t>1 </a:t>
            </a:r>
            <a:endParaRPr lang="ru-RU" sz="2000" b="1" baseline="-25000"/>
          </a:p>
          <a:p>
            <a:r>
              <a:rPr lang="ru-RU" sz="1400" b="1"/>
              <a:t>Гибриды</a:t>
            </a:r>
          </a:p>
          <a:p>
            <a:r>
              <a:rPr lang="ru-RU" sz="1400" b="1"/>
              <a:t>первого</a:t>
            </a:r>
          </a:p>
          <a:p>
            <a:r>
              <a:rPr lang="ru-RU" sz="1400" b="1"/>
              <a:t>поколения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517525" y="2449513"/>
            <a:ext cx="11287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F</a:t>
            </a:r>
            <a:r>
              <a:rPr lang="ru-RU" sz="2000" b="1" baseline="-25000"/>
              <a:t>2</a:t>
            </a:r>
            <a:r>
              <a:rPr lang="en-US" sz="2000" b="1" baseline="-25000"/>
              <a:t> </a:t>
            </a:r>
            <a:endParaRPr lang="ru-RU" sz="2000" b="1" baseline="-25000"/>
          </a:p>
          <a:p>
            <a:r>
              <a:rPr lang="ru-RU" sz="1400" b="1"/>
              <a:t>Гибриды</a:t>
            </a:r>
          </a:p>
          <a:p>
            <a:r>
              <a:rPr lang="ru-RU" sz="1400" b="1"/>
              <a:t>второго</a:t>
            </a:r>
          </a:p>
          <a:p>
            <a:r>
              <a:rPr lang="ru-RU" sz="1400" b="1"/>
              <a:t>поколения</a:t>
            </a:r>
          </a:p>
        </p:txBody>
      </p:sp>
      <p:sp>
        <p:nvSpPr>
          <p:cNvPr id="18479" name="Oval 47"/>
          <p:cNvSpPr>
            <a:spLocks noChangeArrowheads="1"/>
          </p:cNvSpPr>
          <p:nvPr/>
        </p:nvSpPr>
        <p:spPr bwMode="auto">
          <a:xfrm>
            <a:off x="4953000" y="4572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67" name="Oval 35"/>
          <p:cNvSpPr>
            <a:spLocks noChangeArrowheads="1"/>
          </p:cNvSpPr>
          <p:nvPr/>
        </p:nvSpPr>
        <p:spPr bwMode="auto">
          <a:xfrm>
            <a:off x="4572000" y="4191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68" name="Oval 36"/>
          <p:cNvSpPr>
            <a:spLocks noChangeArrowheads="1"/>
          </p:cNvSpPr>
          <p:nvPr/>
        </p:nvSpPr>
        <p:spPr bwMode="auto">
          <a:xfrm>
            <a:off x="4724400" y="3200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69" name="Oval 37"/>
          <p:cNvSpPr>
            <a:spLocks noChangeArrowheads="1"/>
          </p:cNvSpPr>
          <p:nvPr/>
        </p:nvSpPr>
        <p:spPr bwMode="auto">
          <a:xfrm>
            <a:off x="3962400" y="3657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73" name="Oval 41"/>
          <p:cNvSpPr>
            <a:spLocks noChangeArrowheads="1"/>
          </p:cNvSpPr>
          <p:nvPr/>
        </p:nvSpPr>
        <p:spPr bwMode="auto">
          <a:xfrm>
            <a:off x="5105400" y="4724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77" name="Oval 45"/>
          <p:cNvSpPr>
            <a:spLocks noChangeArrowheads="1"/>
          </p:cNvSpPr>
          <p:nvPr/>
        </p:nvSpPr>
        <p:spPr bwMode="auto">
          <a:xfrm>
            <a:off x="4419600" y="3962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82" name="Oval 50"/>
          <p:cNvSpPr>
            <a:spLocks noChangeArrowheads="1"/>
          </p:cNvSpPr>
          <p:nvPr/>
        </p:nvSpPr>
        <p:spPr bwMode="auto">
          <a:xfrm>
            <a:off x="4648200" y="4343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83" name="Oval 51"/>
          <p:cNvSpPr>
            <a:spLocks noChangeArrowheads="1"/>
          </p:cNvSpPr>
          <p:nvPr/>
        </p:nvSpPr>
        <p:spPr bwMode="auto">
          <a:xfrm>
            <a:off x="5867400" y="38862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84" name="Oval 52"/>
          <p:cNvSpPr>
            <a:spLocks noChangeArrowheads="1"/>
          </p:cNvSpPr>
          <p:nvPr/>
        </p:nvSpPr>
        <p:spPr bwMode="auto">
          <a:xfrm>
            <a:off x="5791200" y="4191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89" name="Oval 57"/>
          <p:cNvSpPr>
            <a:spLocks noChangeArrowheads="1"/>
          </p:cNvSpPr>
          <p:nvPr/>
        </p:nvSpPr>
        <p:spPr bwMode="auto">
          <a:xfrm>
            <a:off x="4800600" y="48006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90" name="Oval 58"/>
          <p:cNvSpPr>
            <a:spLocks noChangeArrowheads="1"/>
          </p:cNvSpPr>
          <p:nvPr/>
        </p:nvSpPr>
        <p:spPr bwMode="auto">
          <a:xfrm>
            <a:off x="5181600" y="40386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91" name="Oval 59"/>
          <p:cNvSpPr>
            <a:spLocks noChangeArrowheads="1"/>
          </p:cNvSpPr>
          <p:nvPr/>
        </p:nvSpPr>
        <p:spPr bwMode="auto">
          <a:xfrm>
            <a:off x="5257800" y="44958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92" name="Oval 60"/>
          <p:cNvSpPr>
            <a:spLocks noChangeArrowheads="1"/>
          </p:cNvSpPr>
          <p:nvPr/>
        </p:nvSpPr>
        <p:spPr bwMode="auto">
          <a:xfrm>
            <a:off x="4876800" y="42672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93" name="Oval 61"/>
          <p:cNvSpPr>
            <a:spLocks noChangeArrowheads="1"/>
          </p:cNvSpPr>
          <p:nvPr/>
        </p:nvSpPr>
        <p:spPr bwMode="auto">
          <a:xfrm>
            <a:off x="5562600" y="31242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94" name="Oval 62"/>
          <p:cNvSpPr>
            <a:spLocks noChangeArrowheads="1"/>
          </p:cNvSpPr>
          <p:nvPr/>
        </p:nvSpPr>
        <p:spPr bwMode="auto">
          <a:xfrm>
            <a:off x="5486400" y="35052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97" name="Oval 65"/>
          <p:cNvSpPr>
            <a:spLocks noChangeArrowheads="1"/>
          </p:cNvSpPr>
          <p:nvPr/>
        </p:nvSpPr>
        <p:spPr bwMode="auto">
          <a:xfrm>
            <a:off x="4343400" y="3657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99" name="Oval 67"/>
          <p:cNvSpPr>
            <a:spLocks noChangeArrowheads="1"/>
          </p:cNvSpPr>
          <p:nvPr/>
        </p:nvSpPr>
        <p:spPr bwMode="auto">
          <a:xfrm>
            <a:off x="4038600" y="42672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2" name="Oval 70"/>
          <p:cNvSpPr>
            <a:spLocks noChangeArrowheads="1"/>
          </p:cNvSpPr>
          <p:nvPr/>
        </p:nvSpPr>
        <p:spPr bwMode="auto">
          <a:xfrm>
            <a:off x="5334000" y="3810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4" name="Oval 72"/>
          <p:cNvSpPr>
            <a:spLocks noChangeArrowheads="1"/>
          </p:cNvSpPr>
          <p:nvPr/>
        </p:nvSpPr>
        <p:spPr bwMode="auto">
          <a:xfrm>
            <a:off x="4953000" y="31242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9" name="Oval 77"/>
          <p:cNvSpPr>
            <a:spLocks noChangeArrowheads="1"/>
          </p:cNvSpPr>
          <p:nvPr/>
        </p:nvSpPr>
        <p:spPr bwMode="auto">
          <a:xfrm>
            <a:off x="4419600" y="31242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11" name="Oval 79"/>
          <p:cNvSpPr>
            <a:spLocks noChangeArrowheads="1"/>
          </p:cNvSpPr>
          <p:nvPr/>
        </p:nvSpPr>
        <p:spPr bwMode="auto">
          <a:xfrm>
            <a:off x="5715000" y="3352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13" name="Oval 81"/>
          <p:cNvSpPr>
            <a:spLocks noChangeArrowheads="1"/>
          </p:cNvSpPr>
          <p:nvPr/>
        </p:nvSpPr>
        <p:spPr bwMode="auto">
          <a:xfrm>
            <a:off x="5257800" y="42672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15" name="Oval 83"/>
          <p:cNvSpPr>
            <a:spLocks noChangeArrowheads="1"/>
          </p:cNvSpPr>
          <p:nvPr/>
        </p:nvSpPr>
        <p:spPr bwMode="auto">
          <a:xfrm>
            <a:off x="4800600" y="35052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16" name="Oval 84"/>
          <p:cNvSpPr>
            <a:spLocks noChangeArrowheads="1"/>
          </p:cNvSpPr>
          <p:nvPr/>
        </p:nvSpPr>
        <p:spPr bwMode="auto">
          <a:xfrm>
            <a:off x="5715000" y="3657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17" name="Oval 85"/>
          <p:cNvSpPr>
            <a:spLocks noChangeArrowheads="1"/>
          </p:cNvSpPr>
          <p:nvPr/>
        </p:nvSpPr>
        <p:spPr bwMode="auto">
          <a:xfrm>
            <a:off x="5029200" y="4038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19" name="Oval 87"/>
          <p:cNvSpPr>
            <a:spLocks noChangeArrowheads="1"/>
          </p:cNvSpPr>
          <p:nvPr/>
        </p:nvSpPr>
        <p:spPr bwMode="auto">
          <a:xfrm>
            <a:off x="3886200" y="4495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21" name="Oval 89"/>
          <p:cNvSpPr>
            <a:spLocks noChangeArrowheads="1"/>
          </p:cNvSpPr>
          <p:nvPr/>
        </p:nvSpPr>
        <p:spPr bwMode="auto">
          <a:xfrm>
            <a:off x="4572000" y="33528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22" name="Oval 90"/>
          <p:cNvSpPr>
            <a:spLocks noChangeArrowheads="1"/>
          </p:cNvSpPr>
          <p:nvPr/>
        </p:nvSpPr>
        <p:spPr bwMode="auto">
          <a:xfrm>
            <a:off x="4724400" y="3733800"/>
            <a:ext cx="228600" cy="228600"/>
          </a:xfrm>
          <a:prstGeom prst="ellipse">
            <a:avLst/>
          </a:prstGeom>
          <a:solidFill>
            <a:srgbClr val="009900"/>
          </a:solidFill>
          <a:ln w="952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24" name="Oval 92"/>
          <p:cNvSpPr>
            <a:spLocks noChangeArrowheads="1"/>
          </p:cNvSpPr>
          <p:nvPr/>
        </p:nvSpPr>
        <p:spPr bwMode="auto">
          <a:xfrm>
            <a:off x="4038600" y="4038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25" name="Oval 93"/>
          <p:cNvSpPr>
            <a:spLocks noChangeArrowheads="1"/>
          </p:cNvSpPr>
          <p:nvPr/>
        </p:nvSpPr>
        <p:spPr bwMode="auto">
          <a:xfrm>
            <a:off x="5029200" y="38100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26" name="Oval 94"/>
          <p:cNvSpPr>
            <a:spLocks noChangeArrowheads="1"/>
          </p:cNvSpPr>
          <p:nvPr/>
        </p:nvSpPr>
        <p:spPr bwMode="auto">
          <a:xfrm>
            <a:off x="5638800" y="39624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29" name="Oval 97"/>
          <p:cNvSpPr>
            <a:spLocks noChangeArrowheads="1"/>
          </p:cNvSpPr>
          <p:nvPr/>
        </p:nvSpPr>
        <p:spPr bwMode="auto">
          <a:xfrm>
            <a:off x="5105400" y="3657600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569" name="Picture 1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914400"/>
            <a:ext cx="14478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70" name="Picture 1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914400"/>
            <a:ext cx="14478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8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8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8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8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8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8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8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8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8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8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8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8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8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8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8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8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8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8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-4.55134E-6 L -0.15417 0.02776 " pathEditMode="relative" rAng="0" ptsTypes="AA">
                                      <p:cBhvr>
                                        <p:cTn id="199" dur="2000" fill="hold"/>
                                        <p:tgtEl>
                                          <p:spTgt spid="18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14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444E-6 L -0.10417 0.12766 " pathEditMode="relative" rAng="0" ptsTypes="AA">
                                      <p:cBhvr>
                                        <p:cTn id="201" dur="2000" fill="hold"/>
                                        <p:tgtEl>
                                          <p:spTgt spid="18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64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95E-6 L 0.12917 0.04995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25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9556E-7 L 0.12917 0.26087 " pathEditMode="relative" rAng="0" ptsTypes="AA">
                                      <p:cBhvr>
                                        <p:cTn id="205" dur="20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30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02221 L 0.09583 -0.06106 " pathEditMode="relative" rAng="0" ptsTypes="AA">
                                      <p:cBhvr>
                                        <p:cTn id="207" dur="2000" fill="hold"/>
                                        <p:tgtEl>
                                          <p:spTgt spid="18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9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6161E-6 L 0.27084 0.29417 " pathEditMode="relative" rAng="0" ptsTypes="AA">
                                      <p:cBhvr>
                                        <p:cTn id="209" dur="2000" fill="hold"/>
                                        <p:tgtEl>
                                          <p:spTgt spid="18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147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022E-6 L 0.0875 -0.00555 " pathEditMode="relative" rAng="0" ptsTypes="AA">
                                      <p:cBhvr>
                                        <p:cTn id="211" dur="20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-3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21184E-6 L 0.17917 0.01665 " pathEditMode="relative" rAng="0" ptsTypes="AA">
                                      <p:cBhvr>
                                        <p:cTn id="213" dur="2000" fill="hold"/>
                                        <p:tgtEl>
                                          <p:spTgt spid="18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8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2951E-6 L 0.3125 0.11656 " pathEditMode="relative" rAng="0" ptsTypes="AA">
                                      <p:cBhvr>
                                        <p:cTn id="215" dur="2000" fill="hold"/>
                                        <p:tgtEl>
                                          <p:spTgt spid="184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58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5837E-6 L 0.22084 0.16097 " pathEditMode="relative" rAng="0" ptsTypes="AA">
                                      <p:cBhvr>
                                        <p:cTn id="217" dur="20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80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86772E-6 L -0.17916 0.07216 " pathEditMode="relative" rAng="0" ptsTypes="AA">
                                      <p:cBhvr>
                                        <p:cTn id="219" dur="20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36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54209E-6 L -0.20416 0.18317 " pathEditMode="relative" rAng="0" ptsTypes="AA">
                                      <p:cBhvr>
                                        <p:cTn id="221" dur="20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92"/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028E-6 L 0.35417 0.09436 " pathEditMode="relative" rAng="0" ptsTypes="AA">
                                      <p:cBhvr>
                                        <p:cTn id="223" dur="20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47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4.95837E-6 L -0.12083 0.21647 " pathEditMode="relative" rAng="0" ptsTypes="AA">
                                      <p:cBhvr>
                                        <p:cTn id="225" dur="20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108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53284E-7 L -0.15417 0.02775 " pathEditMode="relative" rAng="0" ptsTypes="AA">
                                      <p:cBhvr>
                                        <p:cTn id="227" dur="2000" fill="hold"/>
                                        <p:tgtEl>
                                          <p:spTgt spid="18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14"/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96762E-6 L -0.22917 -0.00555 " pathEditMode="relative" rAng="0" ptsTypes="AA">
                                      <p:cBhvr>
                                        <p:cTn id="229" dur="2000" fill="hold"/>
                                        <p:tgtEl>
                                          <p:spTgt spid="18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-3"/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21184E-6 L -0.12083 -0.01665 " pathEditMode="relative" rAng="0" ptsTypes="AA">
                                      <p:cBhvr>
                                        <p:cTn id="231" dur="2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8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0555 L 0.325 0.27752 " pathEditMode="relative" rAng="0" ptsTypes="AA">
                                      <p:cBhvr>
                                        <p:cTn id="233" dur="2000" fill="hold"/>
                                        <p:tgtEl>
                                          <p:spTgt spid="18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136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10731E-6 L -0.17917 0.01666 " pathEditMode="relative" rAng="0" ptsTypes="AA">
                                      <p:cBhvr>
                                        <p:cTn id="235" dur="2000" fill="hold"/>
                                        <p:tgtEl>
                                          <p:spTgt spid="18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8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8353E-6 L -0.1875 0.10545 " pathEditMode="relative" rAng="0" ptsTypes="AA">
                                      <p:cBhvr>
                                        <p:cTn id="237" dur="2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53"/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20907E-6 L -0.125 0.13321 " pathEditMode="relative" rAng="0" ptsTypes="AA">
                                      <p:cBhvr>
                                        <p:cTn id="239" dur="2000" fill="hold"/>
                                        <p:tgtEl>
                                          <p:spTgt spid="18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67"/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028E-6 L 0.1875 0.10546 " pathEditMode="relative" rAng="0" ptsTypes="AA">
                                      <p:cBhvr>
                                        <p:cTn id="241" dur="20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53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0259E-6 L -0.1625 0.13876 " pathEditMode="relative" rAng="0" ptsTypes="AA">
                                      <p:cBhvr>
                                        <p:cTn id="243" dur="20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69"/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2766E-6 L 0.35416 0.18316 " pathEditMode="relative" rAng="0" ptsTypes="AA">
                                      <p:cBhvr>
                                        <p:cTn id="245" dur="2000" fill="hold"/>
                                        <p:tgtEl>
                                          <p:spTgt spid="18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92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4394E-6 L -0.175 0.14431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72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2581E-6 L 0.1625 0.01666 " pathEditMode="relative" rAng="0" ptsTypes="AA">
                                      <p:cBhvr>
                                        <p:cTn id="249" dur="20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8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0213E-6 L 0.20417 0.00555 " pathEditMode="relative" rAng="0" ptsTypes="AA">
                                      <p:cBhvr>
                                        <p:cTn id="251" dur="2000" fill="hold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3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4.93987E-6 L -0.24167 -4.93987E-6 " pathEditMode="relative" rAng="0" ptsTypes="AA">
                                      <p:cBhvr>
                                        <p:cTn id="253" dur="2000" fill="hold"/>
                                        <p:tgtEl>
                                          <p:spTgt spid="18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0"/>
                                    </p:animMotion>
                                  </p:childTnLst>
                                </p:cTn>
                              </p:par>
                              <p:par>
                                <p:cTn id="2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2.11841E-6 L -0.14583 0.00555 " pathEditMode="relative" rAng="0" ptsTypes="AA">
                                      <p:cBhvr>
                                        <p:cTn id="255" dur="2000" fill="hold"/>
                                        <p:tgtEl>
                                          <p:spTgt spid="18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3"/>
                                    </p:animMotion>
                                  </p:childTnLst>
                                </p:cTn>
                              </p:par>
                              <p:par>
                                <p:cTn id="25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0.0333 L 0.22917 -0.07216 " pathEditMode="relative" rAng="0" ptsTypes="AA">
                                      <p:cBhvr>
                                        <p:cTn id="257" dur="2000" fill="hold"/>
                                        <p:tgtEl>
                                          <p:spTgt spid="18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53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2951E-6 L -0.17083 0.18316 " pathEditMode="relative" rAng="0" ptsTypes="AA">
                                      <p:cBhvr>
                                        <p:cTn id="259" dur="2000" fill="hold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92"/>
                                    </p:animMotion>
                                  </p:childTnLst>
                                </p:cTn>
                              </p:par>
                              <p:par>
                                <p:cTn id="2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12766E-6 L 0.2125 -0.08326 " pathEditMode="relative" rAng="0" ptsTypes="AA">
                                      <p:cBhvr>
                                        <p:cTn id="261" dur="2000" fill="hold"/>
                                        <p:tgtEl>
                                          <p:spTgt spid="18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/>
      <p:bldP spid="18458" grpId="0"/>
      <p:bldP spid="18479" grpId="0" animBg="1"/>
      <p:bldP spid="18479" grpId="1" animBg="1"/>
      <p:bldP spid="18467" grpId="0" animBg="1"/>
      <p:bldP spid="18467" grpId="1" animBg="1"/>
      <p:bldP spid="18468" grpId="0" animBg="1"/>
      <p:bldP spid="18468" grpId="1" animBg="1"/>
      <p:bldP spid="18469" grpId="0" animBg="1"/>
      <p:bldP spid="18469" grpId="1" animBg="1"/>
      <p:bldP spid="18473" grpId="0" animBg="1"/>
      <p:bldP spid="18473" grpId="1" animBg="1"/>
      <p:bldP spid="18477" grpId="0" animBg="1"/>
      <p:bldP spid="18477" grpId="1" animBg="1"/>
      <p:bldP spid="18482" grpId="0" animBg="1"/>
      <p:bldP spid="18482" grpId="1" animBg="1"/>
      <p:bldP spid="18483" grpId="0" animBg="1"/>
      <p:bldP spid="18483" grpId="1" animBg="1"/>
      <p:bldP spid="18484" grpId="0" animBg="1"/>
      <p:bldP spid="18484" grpId="1" animBg="1"/>
      <p:bldP spid="18489" grpId="0" animBg="1"/>
      <p:bldP spid="18489" grpId="1" animBg="1"/>
      <p:bldP spid="18490" grpId="0" animBg="1"/>
      <p:bldP spid="18490" grpId="1" animBg="1"/>
      <p:bldP spid="18491" grpId="0" animBg="1"/>
      <p:bldP spid="18491" grpId="1" animBg="1"/>
      <p:bldP spid="18492" grpId="0" animBg="1"/>
      <p:bldP spid="18492" grpId="1" animBg="1"/>
      <p:bldP spid="18493" grpId="0" animBg="1"/>
      <p:bldP spid="18493" grpId="1" animBg="1"/>
      <p:bldP spid="18494" grpId="0" animBg="1"/>
      <p:bldP spid="18494" grpId="1" animBg="1"/>
      <p:bldP spid="18497" grpId="0" animBg="1"/>
      <p:bldP spid="18497" grpId="1" animBg="1"/>
      <p:bldP spid="18499" grpId="0" animBg="1"/>
      <p:bldP spid="18499" grpId="1" animBg="1"/>
      <p:bldP spid="18502" grpId="0" animBg="1"/>
      <p:bldP spid="18502" grpId="1" animBg="1"/>
      <p:bldP spid="18504" grpId="0" animBg="1"/>
      <p:bldP spid="18504" grpId="1" animBg="1"/>
      <p:bldP spid="18509" grpId="0" animBg="1"/>
      <p:bldP spid="18509" grpId="1" animBg="1"/>
      <p:bldP spid="18511" grpId="0" animBg="1"/>
      <p:bldP spid="18511" grpId="1" animBg="1"/>
      <p:bldP spid="18513" grpId="0" animBg="1"/>
      <p:bldP spid="18513" grpId="1" animBg="1"/>
      <p:bldP spid="18515" grpId="0" animBg="1"/>
      <p:bldP spid="18515" grpId="1" animBg="1"/>
      <p:bldP spid="18515" grpId="2" animBg="1"/>
      <p:bldP spid="18516" grpId="0" animBg="1"/>
      <p:bldP spid="18516" grpId="1" animBg="1"/>
      <p:bldP spid="18517" grpId="0" animBg="1"/>
      <p:bldP spid="18517" grpId="1" animBg="1"/>
      <p:bldP spid="18517" grpId="2" animBg="1"/>
      <p:bldP spid="18519" grpId="0" animBg="1"/>
      <p:bldP spid="18519" grpId="1" animBg="1"/>
      <p:bldP spid="18521" grpId="0" animBg="1"/>
      <p:bldP spid="18521" grpId="1" animBg="1"/>
      <p:bldP spid="18522" grpId="0" animBg="1"/>
      <p:bldP spid="18522" grpId="1" animBg="1"/>
      <p:bldP spid="18524" grpId="0" animBg="1"/>
      <p:bldP spid="18524" grpId="1" animBg="1"/>
      <p:bldP spid="18525" grpId="0" animBg="1"/>
      <p:bldP spid="18525" grpId="1" animBg="1"/>
      <p:bldP spid="18526" grpId="0" animBg="1"/>
      <p:bldP spid="18526" grpId="1" animBg="1"/>
      <p:bldP spid="18529" grpId="0" animBg="1"/>
      <p:bldP spid="1852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2083</Words>
  <Application>Microsoft Office PowerPoint</Application>
  <PresentationFormat>Экран (4:3)</PresentationFormat>
  <Paragraphs>178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Закономерности наследования признаков, установленные  Г. Менделем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Закономерности наследования признаков, установленные  Г. Менделем</dc:title>
  <dc:creator>Наталья Коломииц</dc:creator>
  <cp:lastModifiedBy>Natal`ya</cp:lastModifiedBy>
  <cp:revision>11</cp:revision>
  <dcterms:created xsi:type="dcterms:W3CDTF">2016-03-29T16:05:12Z</dcterms:created>
  <dcterms:modified xsi:type="dcterms:W3CDTF">2016-03-29T17:54:55Z</dcterms:modified>
</cp:coreProperties>
</file>