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6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EAEC5D-8D1F-486A-AC4A-7C3D7A9AB4F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9A11A8-F8AA-4A16-B2EB-E3B9F8C9A3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Tm="12873">
        <p14:ripple/>
      </p:transition>
    </mc:Choice>
    <mc:Fallback xmlns="">
      <p:transition spd="slow" advTm="12873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yandex.ru/images/search?source=wiz&amp;img_url=http://det-sad-69.narod.ru/_si/0/11671899.jpg&amp;text=%D0%BA%D0%B0%D1%80%D1%82%D0%B8%D0%BD%D0%BA%D0%B8%20%D0%B1%D0%B5%D1%81%D0%BF%D0%BB%D0%B0%D1%82%D0%BD%D0%BE%20%D0%B4%D0%B5%D1%82%D1%81%D0%BA%D0%B8%D0%B9%20%D1%81%D0%B0%D0%B4&amp;noreask=1&amp;pos=11&amp;lr=35&amp;rpt=simag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ru-RU" sz="1800" kern="0" dirty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Муниципальное бюджетное дошкольное образовательное учреждение детский </a:t>
            </a:r>
            <a: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/>
            </a:r>
            <a:b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</a:br>
            <a: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сад  №19 </a:t>
            </a:r>
            <a:r>
              <a:rPr lang="ru-RU" sz="1800" kern="0" dirty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«Оленёнок</a:t>
            </a:r>
            <a: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» станицы </a:t>
            </a:r>
            <a:r>
              <a:rPr lang="ru-RU" sz="1800" kern="0" dirty="0" err="1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Новогражданской</a:t>
            </a:r>
            <a: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 муниципального образования </a:t>
            </a:r>
            <a:r>
              <a:rPr lang="ru-RU" sz="1800" kern="0" dirty="0" err="1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Выселковский</a:t>
            </a:r>
            <a:r>
              <a:rPr lang="ru-RU" sz="1800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ea typeface="SimSun"/>
              </a:rPr>
              <a:t> район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7"/>
            <a:ext cx="6400800" cy="20162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«Нравственно-патриотическое воспитание </a:t>
            </a:r>
          </a:p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младших дошкольников посредством взаимодействия с семьёй в соответствии с ФГОС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ru-RU" sz="1800" b="1" kern="0" dirty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Воспитатель первой квалификационной категории</a:t>
            </a:r>
          </a:p>
          <a:p>
            <a:pPr lvl="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ru-RU" sz="1800" b="1" kern="0" dirty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 </a:t>
            </a:r>
            <a:r>
              <a:rPr lang="ru-RU" sz="1800" b="1" kern="0" dirty="0" err="1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Безмогарычная</a:t>
            </a:r>
            <a:r>
              <a:rPr lang="ru-RU" sz="1800" b="1" kern="0" dirty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 Наталья Александровна</a:t>
            </a:r>
          </a:p>
          <a:p>
            <a:pPr>
              <a:defRPr/>
            </a:pP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449263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ru-RU" sz="1600" b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ст. </a:t>
            </a:r>
            <a:r>
              <a:rPr lang="ru-RU" sz="1600" b="1" kern="0" dirty="0" err="1" smtClean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Новогражданская</a:t>
            </a:r>
            <a:r>
              <a:rPr lang="ru-RU" sz="1600" b="1" kern="0" dirty="0" smtClean="0">
                <a:solidFill>
                  <a:srgbClr val="2D2DB9">
                    <a:lumMod val="50000"/>
                  </a:srgbClr>
                </a:solidFill>
                <a:latin typeface="Times New Roman"/>
                <a:cs typeface="Times New Roman"/>
              </a:rPr>
              <a:t> 2017г.</a:t>
            </a:r>
            <a:endParaRPr lang="ru-RU" sz="1600" b="1" kern="0" dirty="0">
              <a:solidFill>
                <a:srgbClr val="2D2DB9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364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9978">
        <p14:ripple/>
      </p:transition>
    </mc:Choice>
    <mc:Fallback xmlns="">
      <p:transition spd="slow" advClick="0" advTm="199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FF00"/>
                </a:solidFill>
              </a:rPr>
              <a:t>Художественное </a:t>
            </a:r>
            <a:r>
              <a:rPr lang="ru-RU" sz="3600" b="1" i="1" dirty="0" smtClean="0">
                <a:solidFill>
                  <a:srgbClr val="FFFF00"/>
                </a:solidFill>
              </a:rPr>
              <a:t> творчество </a:t>
            </a:r>
            <a:r>
              <a:rPr lang="ru-RU" sz="3600" b="1" i="1" dirty="0">
                <a:solidFill>
                  <a:srgbClr val="FFFF00"/>
                </a:solidFill>
              </a:rPr>
              <a:t>рисование «матрёшки» </a:t>
            </a:r>
            <a:br>
              <a:rPr lang="ru-RU" sz="3600" b="1" i="1" dirty="0">
                <a:solidFill>
                  <a:srgbClr val="FFFF00"/>
                </a:solidFill>
              </a:rPr>
            </a:br>
            <a:endParaRPr lang="ru-RU" sz="3600" b="1" i="1" dirty="0">
              <a:solidFill>
                <a:srgbClr val="FFFF00"/>
              </a:solidFill>
            </a:endParaRPr>
          </a:p>
        </p:txBody>
      </p:sp>
      <p:pic>
        <p:nvPicPr>
          <p:cNvPr id="4" name="Объект 3" descr="C:\Users\Admin\AppData\Local\Microsoft\Windows\Temporary Internet Files\Content.Word\20170316_09265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480720" cy="4281967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179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5433">
        <p14:ripple/>
      </p:transition>
    </mc:Choice>
    <mc:Fallback xmlns="">
      <p:transition spd="slow" advTm="354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rgbClr val="FFFF00"/>
                </a:solidFill>
              </a:rPr>
              <a:t>Физминутка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>
                <a:solidFill>
                  <a:srgbClr val="FFFF00"/>
                </a:solidFill>
              </a:rPr>
              <a:t>«весёлые </a:t>
            </a:r>
            <a:r>
              <a:rPr lang="ru-RU" b="1" i="1" dirty="0" smtClean="0">
                <a:solidFill>
                  <a:srgbClr val="FFFF00"/>
                </a:solidFill>
              </a:rPr>
              <a:t>матрёшки»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Объект 3" descr="C:\Users\Admin\AppData\Local\Microsoft\Windows\Temporary Internet Files\Content.Word\20170314_095909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44825"/>
            <a:ext cx="6192688" cy="410445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802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208">
        <p14:ripple/>
      </p:transition>
    </mc:Choice>
    <mc:Fallback xmlns="">
      <p:transition spd="slow" advTm="52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FF00"/>
                </a:solidFill>
              </a:rPr>
              <a:t>Природа родной </a:t>
            </a:r>
            <a:r>
              <a:rPr lang="ru-RU" b="1" i="1" dirty="0" smtClean="0">
                <a:solidFill>
                  <a:srgbClr val="FFFF00"/>
                </a:solidFill>
              </a:rPr>
              <a:t>станицы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sz="2200" b="1" i="1" dirty="0">
                <a:solidFill>
                  <a:srgbClr val="FF0000"/>
                </a:solidFill>
              </a:rPr>
              <a:t>У цветочной клумбы</a:t>
            </a:r>
            <a:br>
              <a:rPr lang="ru-RU" sz="2200" b="1" i="1" dirty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C:\Users\Admin\Desktop\рмо материал\P210616_0926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904656" cy="456937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085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6482">
        <p14:ripple/>
      </p:transition>
    </mc:Choice>
    <mc:Fallback xmlns="">
      <p:transition spd="slow" advTm="364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FF00"/>
                </a:solidFill>
              </a:rPr>
              <a:t>Грибочки большие и маленькие</a:t>
            </a:r>
            <a:br>
              <a:rPr lang="ru-RU" b="1" i="1" dirty="0">
                <a:solidFill>
                  <a:srgbClr val="FFFF00"/>
                </a:solidFill>
              </a:rPr>
            </a:b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Объект 3" descr="C:\Users\Admin\Desktop\рмо материал\P300816_0938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340769"/>
            <a:ext cx="5393192" cy="4176463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177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493">
        <p14:ripple/>
      </p:transition>
    </mc:Choice>
    <mc:Fallback xmlns="">
      <p:transition spd="slow" advTm="64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Листопад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616624" cy="453650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5571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3176">
        <p14:ripple/>
      </p:transition>
    </mc:Choice>
    <mc:Fallback xmlns="">
      <p:transition spd="slow" advTm="331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115212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</a:rPr>
              <a:t>Кубанский уголок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784157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26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4488">
        <p14:ripple/>
      </p:transition>
    </mc:Choice>
    <mc:Fallback xmlns="">
      <p:transition spd="slow" advTm="244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476672"/>
            <a:ext cx="7351728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FF00"/>
                </a:solidFill>
              </a:rPr>
              <a:t>Рассматривание фотографий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7" name="Объект 6" descr="C:\Users\Admin\AppData\Local\Microsoft\Windows\Temporary Internet Files\Content.Word\20170320_101017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2780928"/>
            <a:ext cx="410185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esktop\20170321_0946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381642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292080" y="836712"/>
            <a:ext cx="35125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 smtClean="0"/>
              <a:t>Люди разных профессий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1844824"/>
            <a:ext cx="287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Родная станица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774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5286">
        <p14:ripple/>
      </p:transition>
    </mc:Choice>
    <mc:Fallback xmlns="">
      <p:transition spd="slow" advTm="352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Результаты проведённой работы: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136339"/>
            <a:ext cx="60486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* Ребята</a:t>
            </a:r>
            <a:r>
              <a:rPr lang="ru-RU" sz="2400" b="1" dirty="0">
                <a:solidFill>
                  <a:srgbClr val="FF0000"/>
                </a:solidFill>
              </a:rPr>
              <a:t> с удовольствие рассказывают о своих родителях, о совместных играх и развлечениях, о делах, которые они выполняют вместе с ними.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* Проявляют </a:t>
            </a:r>
            <a:r>
              <a:rPr lang="ru-RU" sz="2400" b="1" dirty="0">
                <a:solidFill>
                  <a:srgbClr val="FF0000"/>
                </a:solidFill>
              </a:rPr>
              <a:t>стремление помочь родителям.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* Знают </a:t>
            </a:r>
            <a:r>
              <a:rPr lang="ru-RU" sz="2400" b="1" dirty="0">
                <a:solidFill>
                  <a:srgbClr val="FF0000"/>
                </a:solidFill>
              </a:rPr>
              <a:t>название своей станицы и проявляют к ней свое уважение и стремление украсить её.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* Называют </a:t>
            </a:r>
            <a:r>
              <a:rPr lang="ru-RU" sz="2400" b="1" dirty="0">
                <a:solidFill>
                  <a:srgbClr val="FF0000"/>
                </a:solidFill>
              </a:rPr>
              <a:t>профессии, их значимость для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281404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2916">
        <p14:ripple/>
      </p:transition>
    </mc:Choice>
    <mc:Fallback xmlns="">
      <p:transition spd="slow" advTm="429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368152"/>
          </a:xfrm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Спасибо за внимание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по играм в детском саду.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3269"/>
            <a:ext cx="5790442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65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505">
        <p14:ripple/>
      </p:transition>
    </mc:Choice>
    <mc:Fallback xmlns="">
      <p:transition spd="slow" advTm="45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24744"/>
            <a:ext cx="6696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«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 Д. С. Лихачёв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08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967">
        <p14:ripple/>
      </p:transition>
    </mc:Choice>
    <mc:Fallback xmlns="">
      <p:transition spd="slow" advTm="22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Чувство патриотизма очень многогранно по своему содержанию. Это и любовь к близким людям, к родным местами, гордость за свою страну, за свой народ, и привязанность к тем местам, где родился и </a:t>
            </a:r>
            <a:r>
              <a:rPr lang="ru-RU" sz="2800" b="1" i="1" dirty="0" smtClean="0">
                <a:solidFill>
                  <a:srgbClr val="FF0000"/>
                </a:solidFill>
              </a:rPr>
              <a:t>вырос.</a:t>
            </a:r>
            <a:endParaRPr lang="ru-RU" sz="2800" b="1" i="1" dirty="0">
              <a:solidFill>
                <a:srgbClr val="FF0000"/>
              </a:solidFill>
            </a:endParaRPr>
          </a:p>
          <a:p>
            <a:r>
              <a:rPr lang="ru-RU" sz="2800" b="1" i="1" dirty="0">
                <a:solidFill>
                  <a:srgbClr val="FF0000"/>
                </a:solidFill>
              </a:rPr>
              <a:t>В основе патриотического воспитания лежит воспитание нравственных качеств у детей, которые мы развиваем в процессе деятельности с дошкольниками.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084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223">
        <p14:ripple/>
      </p:transition>
    </mc:Choice>
    <mc:Fallback xmlns="">
      <p:transition spd="slow" advTm="222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ru-RU" sz="2800" b="1" dirty="0"/>
              <a:t>Беседы, наблюдения.</a:t>
            </a:r>
            <a:endParaRPr lang="ru-RU" sz="2800" dirty="0"/>
          </a:p>
          <a:p>
            <a:r>
              <a:rPr lang="ru-RU" sz="2800" b="1" dirty="0"/>
              <a:t>образовательная деятельность, совместная деятельность детей и взрослых, создание предметно-развивающей среды, игровых ситуаций, проведение праздников, развлечений.</a:t>
            </a:r>
            <a:endParaRPr lang="ru-RU" sz="2800" dirty="0"/>
          </a:p>
          <a:p>
            <a:pPr fontAlgn="t"/>
            <a:r>
              <a:rPr lang="ru-RU" sz="2800" b="1" dirty="0"/>
              <a:t>подведение итогов проделанной работы.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нравственно-патриотического воспитания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27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8561">
        <p14:ripple/>
      </p:transition>
    </mc:Choice>
    <mc:Fallback xmlns="">
      <p:transition spd="slow" advTm="385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Задачи: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9512" y="1988840"/>
            <a:ext cx="3240360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Сформировать чувства привязанности к своему дому, своим близким, детскому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саду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220072" y="1988840"/>
            <a:ext cx="345638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Привить детям чувства любви к своей малой родине на основе ознакомления с природой родного края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4365104"/>
            <a:ext cx="3672408" cy="19777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Воспитать чувство патриотизма, любви к своей родной станице средствами эстетического воспитания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9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7410">
        <p14:ripple/>
      </p:transition>
    </mc:Choice>
    <mc:Fallback xmlns="">
      <p:transition spd="slow" advTm="474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Родная семья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 ребёнка начинается с его семьи, впервые он осознаёт себя человеком — членом семейного сообщества.</a:t>
            </a:r>
          </a:p>
          <a:p>
            <a:pPr>
              <a:lnSpc>
                <a:spcPct val="15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призван помочь понять  ребёнку что такое семья, члены семьи, их взаимосвязь, историю своей семьи, связь времен, вызвать чувство гордости за своих предков. Ознакомление детей с понятием «семья» невозможно без непосредственной поддержки самой семьи.</a:t>
            </a:r>
          </a:p>
          <a:p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076057" y="2348877"/>
            <a:ext cx="309634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81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6641">
        <p14:ripple/>
      </p:transition>
    </mc:Choice>
    <mc:Fallback xmlns="">
      <p:transition spd="slow" advTm="866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412776"/>
            <a:ext cx="3463296" cy="136815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Открытка для пап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556792"/>
            <a:ext cx="3822192" cy="115212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Беседа: «Мой папа в армии»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Объект 6" descr="C:\Users\Admin\Desktop\рмо материал\открытки к празднику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2996952"/>
            <a:ext cx="4101852" cy="2927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C:\Users\Admin\Desktop\рмо материал\беседа мой папа в армии Цель воспитание у детей чувства уважения к Российской армии, любовь к Родине.....jpg"/>
          <p:cNvPicPr>
            <a:picLocks noGrp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2996952"/>
            <a:ext cx="4031431" cy="292824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283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3670">
        <p14:ripple/>
      </p:transition>
    </mc:Choice>
    <mc:Fallback xmlns="">
      <p:transition spd="slow" advTm="236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Танец: «Полька»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1916832"/>
            <a:ext cx="5328592" cy="424847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06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1112">
        <p14:ripple/>
      </p:transition>
    </mc:Choice>
    <mc:Fallback xmlns="">
      <p:transition spd="slow" advTm="111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Праздник «День защитника отечества»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79712" y="1628800"/>
            <a:ext cx="5544616" cy="39604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423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5370">
        <p14:ripple/>
      </p:transition>
    </mc:Choice>
    <mc:Fallback xmlns="">
      <p:transition spd="slow" advTm="253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4|1.1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3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516</TotalTime>
  <Words>328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Муниципальное бюджетное дошкольное образовательное учреждение детский  сад  №19 «Оленёнок» станицы Новогражданской муниципального образования Выселковский район</vt:lpstr>
      <vt:lpstr>Презентация PowerPoint</vt:lpstr>
      <vt:lpstr>Презентация PowerPoint</vt:lpstr>
      <vt:lpstr>Этапы нравственно-патриотического воспитания</vt:lpstr>
      <vt:lpstr>Задачи: </vt:lpstr>
      <vt:lpstr>Родная семья</vt:lpstr>
      <vt:lpstr>Презентация PowerPoint</vt:lpstr>
      <vt:lpstr>Танец: «Полька»</vt:lpstr>
      <vt:lpstr>Праздник «День защитника отечества»</vt:lpstr>
      <vt:lpstr>Художественное  творчество рисование «матрёшки»  </vt:lpstr>
      <vt:lpstr>Физминутка «весёлые матрёшки»</vt:lpstr>
      <vt:lpstr>Природа родной станицы У цветочной клумбы </vt:lpstr>
      <vt:lpstr>Грибочки большие и маленькие </vt:lpstr>
      <vt:lpstr>Листопад</vt:lpstr>
      <vt:lpstr>Презентация PowerPoint</vt:lpstr>
      <vt:lpstr>Презентация PowerPoint</vt:lpstr>
      <vt:lpstr>Результаты проведённой работы: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 № 19 «Оленёнок»</dc:title>
  <dc:creator>Admin</dc:creator>
  <cp:lastModifiedBy>Admin</cp:lastModifiedBy>
  <cp:revision>38</cp:revision>
  <dcterms:created xsi:type="dcterms:W3CDTF">2017-03-19T08:17:53Z</dcterms:created>
  <dcterms:modified xsi:type="dcterms:W3CDTF">2017-09-05T19:39:43Z</dcterms:modified>
</cp:coreProperties>
</file>