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0" r:id="rId1"/>
  </p:sldMasterIdLst>
  <p:sldIdLst>
    <p:sldId id="259" r:id="rId2"/>
    <p:sldId id="261" r:id="rId3"/>
    <p:sldId id="262" r:id="rId4"/>
    <p:sldId id="273" r:id="rId5"/>
    <p:sldId id="275" r:id="rId6"/>
    <p:sldId id="269" r:id="rId7"/>
    <p:sldId id="258" r:id="rId8"/>
    <p:sldId id="276" r:id="rId9"/>
    <p:sldId id="272" r:id="rId10"/>
    <p:sldId id="274" r:id="rId11"/>
    <p:sldId id="270" r:id="rId12"/>
    <p:sldId id="264" r:id="rId13"/>
    <p:sldId id="277" r:id="rId14"/>
    <p:sldId id="271" r:id="rId15"/>
    <p:sldId id="284" r:id="rId16"/>
    <p:sldId id="265" r:id="rId17"/>
    <p:sldId id="283" r:id="rId18"/>
    <p:sldId id="285" r:id="rId19"/>
    <p:sldId id="266" r:id="rId20"/>
    <p:sldId id="282" r:id="rId21"/>
    <p:sldId id="288" r:id="rId22"/>
    <p:sldId id="267" r:id="rId23"/>
    <p:sldId id="289" r:id="rId24"/>
    <p:sldId id="268" r:id="rId25"/>
    <p:sldId id="281" r:id="rId26"/>
    <p:sldId id="287" r:id="rId27"/>
    <p:sldId id="263" r:id="rId28"/>
    <p:sldId id="280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062" y="-84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B2F66AD-7B18-477B-81FF-919EA2CDEE6D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49FEC4B-D2CF-42FB-8242-C413364FBE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6481" y="1340768"/>
            <a:ext cx="6191037" cy="182809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Итоговое сочинение 2017-2018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Составила 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читель русского языка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и литературы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МАОУ «Лицей» г. Балашиха 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</a:rPr>
              <a:t>Егупова</a:t>
            </a:r>
            <a:r>
              <a:rPr lang="ru-RU" sz="2000" dirty="0" smtClean="0">
                <a:solidFill>
                  <a:schemeClr val="tx1"/>
                </a:solidFill>
              </a:rPr>
              <a:t> А.Г.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2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764704"/>
            <a:ext cx="7632848" cy="561662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Нужно ли быть верным самому себе? Справедливо ли утверждение Л. Сухорукова: «Кто верен только себе, неверен всегда с другими»? </a:t>
            </a:r>
          </a:p>
          <a:p>
            <a:r>
              <a:rPr lang="ru-RU" dirty="0"/>
              <a:t>Согласны ли Вы с высказыванием: «Кто никогда не меняет взглядов, больше любит себя, чем истину»? (Жозеф </a:t>
            </a:r>
            <a:r>
              <a:rPr lang="ru-RU" dirty="0" err="1"/>
              <a:t>Жубер</a:t>
            </a:r>
            <a:r>
              <a:rPr lang="ru-RU" dirty="0"/>
              <a:t>) </a:t>
            </a:r>
          </a:p>
          <a:p>
            <a:r>
              <a:rPr lang="ru-RU" dirty="0"/>
              <a:t>Как Вы думаете, почему предатели предают прежде всего самих себя? Как Вы понимаете высказывание: «Быть подлинным значит быть верным самому себе»? (</a:t>
            </a:r>
            <a:r>
              <a:rPr lang="ru-RU" dirty="0" err="1"/>
              <a:t>Ошо</a:t>
            </a:r>
            <a:r>
              <a:rPr lang="ru-RU" dirty="0"/>
              <a:t>) </a:t>
            </a:r>
          </a:p>
          <a:p>
            <a:r>
              <a:rPr lang="ru-RU" dirty="0"/>
              <a:t>Согласны ли Вы с высказыванием А.П. Чехова: «Верность - это то качество, которое утратили люди, но сохранили собаки»? </a:t>
            </a:r>
          </a:p>
          <a:p>
            <a:r>
              <a:rPr lang="ru-RU" dirty="0"/>
              <a:t>Согласны ли Вы с народной мудростью: «Верный друг лучше сотни слуг»? </a:t>
            </a:r>
          </a:p>
          <a:p>
            <a:r>
              <a:rPr lang="ru-RU" dirty="0"/>
              <a:t>Справедливо ли утверждение: «Кто испытал привязанность к верной и умной собаке, тому нет нужды объяснять, какой горячей благодарностью платит она за это»?</a:t>
            </a:r>
          </a:p>
          <a:p>
            <a:r>
              <a:rPr lang="ru-RU" dirty="0"/>
              <a:t> Может ли верность принести человеку разочарование?</a:t>
            </a:r>
          </a:p>
        </p:txBody>
      </p:sp>
    </p:spTree>
    <p:extLst>
      <p:ext uri="{BB962C8B-B14F-4D97-AF65-F5344CB8AC3E}">
        <p14:creationId xmlns:p14="http://schemas.microsoft.com/office/powerpoint/2010/main" val="129359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859216" cy="936104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Так как эти понятия довольно широкие, рассмотрим их в разном контексте.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704856" cy="4608512"/>
          </a:xfrm>
        </p:spPr>
        <p:txBody>
          <a:bodyPr>
            <a:normAutofit/>
          </a:bodyPr>
          <a:lstStyle/>
          <a:p>
            <a:r>
              <a:rPr lang="ru-RU" dirty="0" smtClean="0"/>
              <a:t>1. Верность/ измена в широком смысле. </a:t>
            </a:r>
          </a:p>
          <a:p>
            <a:r>
              <a:rPr lang="ru-RU" dirty="0" smtClean="0"/>
              <a:t>2. Верность/ измена в любовной сфере. </a:t>
            </a:r>
          </a:p>
          <a:p>
            <a:r>
              <a:rPr lang="ru-RU" dirty="0" smtClean="0"/>
              <a:t>3. Верность </a:t>
            </a:r>
            <a:r>
              <a:rPr lang="ru-RU" dirty="0"/>
              <a:t>/</a:t>
            </a:r>
            <a:r>
              <a:rPr lang="ru-RU" dirty="0" smtClean="0"/>
              <a:t>измена Родине, государственному долгу. </a:t>
            </a:r>
          </a:p>
          <a:p>
            <a:r>
              <a:rPr lang="ru-RU" dirty="0" smtClean="0"/>
              <a:t>4. Верность /измена по отношению к другу, товарищу, человеку, который доверился. </a:t>
            </a:r>
          </a:p>
          <a:p>
            <a:r>
              <a:rPr lang="ru-RU" dirty="0" smtClean="0"/>
              <a:t>5. Верность/измена по отношению к самому себе, своим моральным принципам, своему призванию, целям, слову, религиозным убеждениям. </a:t>
            </a:r>
          </a:p>
          <a:p>
            <a:r>
              <a:rPr lang="ru-RU" dirty="0" smtClean="0"/>
              <a:t>6. Верность животных своим хозяевам.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7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105273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Цитаты </a:t>
            </a:r>
            <a:r>
              <a:rPr lang="ru-RU" sz="3600" b="1" dirty="0"/>
              <a:t>для итогового сочинения по направлению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"</a:t>
            </a:r>
            <a:r>
              <a:rPr lang="ru-RU" sz="3600" b="1" dirty="0"/>
              <a:t>Верность и измена". 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7704856" cy="43924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1. Верность/измена. </a:t>
            </a:r>
          </a:p>
          <a:p>
            <a:r>
              <a:rPr lang="ru-RU" sz="2000" dirty="0" smtClean="0"/>
              <a:t>Доверие — признак мужества, а верность — свидетельство силы. (Мария </a:t>
            </a:r>
            <a:r>
              <a:rPr lang="ru-RU" sz="2000" dirty="0" err="1" smtClean="0"/>
              <a:t>Эбнер</a:t>
            </a:r>
            <a:r>
              <a:rPr lang="ru-RU" sz="2000" dirty="0" smtClean="0"/>
              <a:t> </a:t>
            </a:r>
            <a:r>
              <a:rPr lang="ru-RU" sz="2000" dirty="0" err="1" smtClean="0"/>
              <a:t>Эшенбах</a:t>
            </a:r>
            <a:r>
              <a:rPr lang="ru-RU" sz="2000" dirty="0" smtClean="0"/>
              <a:t>) </a:t>
            </a:r>
          </a:p>
          <a:p>
            <a:r>
              <a:rPr lang="ru-RU" sz="2000" dirty="0" smtClean="0"/>
              <a:t>Измену простить можно, а обиду нельзя. (А. Ахматова) </a:t>
            </a:r>
          </a:p>
          <a:p>
            <a:r>
              <a:rPr lang="ru-RU" sz="2000" dirty="0" smtClean="0"/>
              <a:t>Как можно иметь дело с человеком, которому нельзя доверять? Если в повозке нет оси, как можно на ней ездить? (Конфуций) </a:t>
            </a:r>
          </a:p>
          <a:p>
            <a:r>
              <a:rPr lang="ru-RU" sz="2000" dirty="0" smtClean="0"/>
              <a:t>Кто в верности не клялся никогда, тот никогда её и не нарушит. (Август Платен)</a:t>
            </a:r>
          </a:p>
          <a:p>
            <a:r>
              <a:rPr lang="ru-RU" sz="2000" dirty="0" smtClean="0"/>
              <a:t> Счастье нуждается в верности, несчастье же может обойтись без неё. (Сенека)</a:t>
            </a:r>
          </a:p>
        </p:txBody>
      </p:sp>
    </p:spTree>
    <p:extLst>
      <p:ext uri="{BB962C8B-B14F-4D97-AF65-F5344CB8AC3E}">
        <p14:creationId xmlns:p14="http://schemas.microsoft.com/office/powerpoint/2010/main" val="13457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488832" cy="5544616"/>
          </a:xfrm>
        </p:spPr>
        <p:txBody>
          <a:bodyPr>
            <a:normAutofit/>
          </a:bodyPr>
          <a:lstStyle/>
          <a:p>
            <a:r>
              <a:rPr lang="ru-RU" sz="2000" dirty="0"/>
              <a:t>Только один раз мы теряем жизнь и доверие. (</a:t>
            </a:r>
            <a:r>
              <a:rPr lang="ru-RU" sz="2000" dirty="0" err="1"/>
              <a:t>Публилий</a:t>
            </a:r>
            <a:r>
              <a:rPr lang="ru-RU" sz="2000" dirty="0"/>
              <a:t> Сир)</a:t>
            </a:r>
          </a:p>
          <a:p>
            <a:r>
              <a:rPr lang="ru-RU" sz="2000" dirty="0" smtClean="0"/>
              <a:t>Постоянство </a:t>
            </a:r>
            <a:r>
              <a:rPr lang="ru-RU" sz="2000" dirty="0"/>
              <a:t>— основа добродетели. (О. Бальзак)</a:t>
            </a:r>
          </a:p>
          <a:p>
            <a:r>
              <a:rPr lang="ru-RU" sz="2000" dirty="0"/>
              <a:t> Хранить верность — это достоинство, познать верность — это честь. (Мария </a:t>
            </a:r>
            <a:r>
              <a:rPr lang="ru-RU" sz="2000" dirty="0" err="1"/>
              <a:t>Эбнер-Эшенбах</a:t>
            </a:r>
            <a:r>
              <a:rPr lang="ru-RU" sz="2000" dirty="0"/>
              <a:t>)</a:t>
            </a:r>
          </a:p>
          <a:p>
            <a:r>
              <a:rPr lang="ru-RU" sz="2000" dirty="0"/>
              <a:t> Без постоянства не может быть ни любви, ни дружбы, ни добродетели. (Д. </a:t>
            </a:r>
            <a:r>
              <a:rPr lang="ru-RU" sz="2000" dirty="0" err="1"/>
              <a:t>Аддисон</a:t>
            </a:r>
            <a:r>
              <a:rPr lang="ru-RU" sz="2000" dirty="0"/>
              <a:t>)</a:t>
            </a:r>
          </a:p>
          <a:p>
            <a:r>
              <a:rPr lang="ru-RU" sz="2000" dirty="0"/>
              <a:t> Благородное сердце не может быть неверным. (О. Бальзак)</a:t>
            </a:r>
          </a:p>
          <a:p>
            <a:r>
              <a:rPr lang="ru-RU" sz="2000" dirty="0"/>
              <a:t> Мельчайшую неверность в отношении нас мы судим куда суровее, чем самую коварную измену в отношении других. (Ф. Ларошфуко)</a:t>
            </a:r>
          </a:p>
          <a:p>
            <a:pPr marL="0" indent="0">
              <a:buNone/>
            </a:pP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6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28130"/>
            <a:ext cx="7632848" cy="55446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этом мире я ценю только верность. Без этого ты никто и у тебя нет никого. В жизни это единственная валюта, которая никогда не обесценится. (Высоцкий В. С.)</a:t>
            </a:r>
          </a:p>
          <a:p>
            <a:r>
              <a:rPr lang="ru-RU" sz="2000" dirty="0" smtClean="0"/>
              <a:t>Измена зарождается в сердце прежде, чем проявляет себя в действии. (Дж. Свифт)</a:t>
            </a:r>
          </a:p>
          <a:p>
            <a:r>
              <a:rPr lang="ru-RU" sz="2000" dirty="0" smtClean="0"/>
              <a:t>Читатели могут изменять писателю сколько угодно, писатель же должен быть верен читателю всегда. (У. Х. </a:t>
            </a:r>
            <a:r>
              <a:rPr lang="ru-RU" sz="2000" dirty="0" err="1" smtClean="0"/>
              <a:t>Оден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 Предательства совершаются чаще всего не по обдуманному намерению, а по слабости характера. (Ф. де Ларошфуко)</a:t>
            </a:r>
          </a:p>
          <a:p>
            <a:r>
              <a:rPr lang="ru-RU" sz="2000" dirty="0" smtClean="0"/>
              <a:t> Верность, которую удается сохранить только ценой больших усилий, ничуть не лучше измены. (Ф. де Ларошфуко)</a:t>
            </a:r>
          </a:p>
          <a:p>
            <a:r>
              <a:rPr lang="ru-RU" sz="2000" dirty="0" smtClean="0"/>
              <a:t> Предателей презирают даже те, кому они сослужили службу. (Тацит </a:t>
            </a:r>
            <a:r>
              <a:rPr lang="ru-RU" sz="2000" dirty="0" err="1" smtClean="0"/>
              <a:t>Публий</a:t>
            </a:r>
            <a:r>
              <a:rPr lang="ru-RU" sz="2000" dirty="0" smtClean="0"/>
              <a:t> Корнелий)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45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588" y="836142"/>
            <a:ext cx="7416824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/>
              <a:t>Произведения в контексте </a:t>
            </a:r>
            <a:br>
              <a:rPr lang="ru-RU" sz="2000" dirty="0"/>
            </a:br>
            <a:r>
              <a:rPr lang="ru-RU" sz="2000" b="1" dirty="0" smtClean="0"/>
              <a:t>«Верность </a:t>
            </a:r>
            <a:r>
              <a:rPr lang="ru-RU" sz="2000" b="1" dirty="0"/>
              <a:t>/ измена в широком смысле</a:t>
            </a:r>
            <a:r>
              <a:rPr lang="ru-RU" sz="2000" b="1" dirty="0" smtClean="0"/>
              <a:t>».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endParaRPr lang="ru-RU" sz="2000" dirty="0"/>
          </a:p>
          <a:p>
            <a:r>
              <a:rPr lang="ru-RU" sz="2000" dirty="0" err="1" smtClean="0"/>
              <a:t>М.Булгаков</a:t>
            </a:r>
            <a:r>
              <a:rPr lang="ru-RU" sz="2000" dirty="0" smtClean="0"/>
              <a:t> «Мастер и Маргарита»</a:t>
            </a:r>
          </a:p>
          <a:p>
            <a:r>
              <a:rPr lang="ru-RU" sz="2000" dirty="0" err="1" smtClean="0"/>
              <a:t>А.Пушкин</a:t>
            </a:r>
            <a:r>
              <a:rPr lang="ru-RU" sz="2000" dirty="0" smtClean="0"/>
              <a:t> «Капитанская дочка</a:t>
            </a:r>
            <a:r>
              <a:rPr lang="ru-RU" sz="2000" dirty="0" smtClean="0"/>
              <a:t>»</a:t>
            </a:r>
          </a:p>
          <a:p>
            <a:r>
              <a:rPr lang="ru-RU" sz="2000" dirty="0" err="1" smtClean="0"/>
              <a:t>В.Каверин</a:t>
            </a:r>
            <a:r>
              <a:rPr lang="ru-RU" sz="2000" dirty="0" smtClean="0"/>
              <a:t> «Два капитана»</a:t>
            </a:r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919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572" y="836712"/>
            <a:ext cx="7704856" cy="56886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2. Верность/ измена в любовной сфере.  </a:t>
            </a:r>
          </a:p>
          <a:p>
            <a:r>
              <a:rPr lang="ru-RU" sz="2000" dirty="0" smtClean="0"/>
              <a:t>В требовании верности — жадность собственника. Многое мы охотно бросили бы, если бы не боязнь, что кто-нибудь другой это подберёт (О. Уайльд) </a:t>
            </a:r>
          </a:p>
          <a:p>
            <a:r>
              <a:rPr lang="ru-RU" sz="2000" dirty="0" smtClean="0"/>
              <a:t>Верная любовь помогает переносить все тяготы. (Ф. Шиллер) Если жена тебе изменила, то радуйся, что она изменила тебе, а не отечеству. (А.П. Чехов) </a:t>
            </a:r>
          </a:p>
          <a:p>
            <a:r>
              <a:rPr lang="ru-RU" sz="2000" dirty="0" smtClean="0"/>
              <a:t>Люди часто изменяют ради честолюбия, но потом уже никогда не изменят честолюбию ради любви. (Ф. де Ларошфуко) </a:t>
            </a:r>
          </a:p>
          <a:p>
            <a:r>
              <a:rPr lang="ru-RU" sz="2000" dirty="0" smtClean="0"/>
              <a:t>Постоянство — это всегдашняя мечта любви. (</a:t>
            </a:r>
            <a:r>
              <a:rPr lang="ru-RU" sz="2000" dirty="0" err="1" smtClean="0"/>
              <a:t>Вовенарг</a:t>
            </a:r>
            <a:r>
              <a:rPr lang="ru-RU" sz="2000" dirty="0" smtClean="0"/>
              <a:t>) </a:t>
            </a:r>
          </a:p>
          <a:p>
            <a:r>
              <a:rPr lang="ru-RU" sz="2000" dirty="0" smtClean="0"/>
              <a:t>Любят тех, кто собирается предавать, но ненавидят уже предавших. (</a:t>
            </a:r>
            <a:r>
              <a:rPr lang="ru-RU" sz="2000" dirty="0" err="1" smtClean="0"/>
              <a:t>Дм</a:t>
            </a:r>
            <a:r>
              <a:rPr lang="ru-RU" sz="2000" dirty="0" smtClean="0"/>
              <a:t>. Аркадий) </a:t>
            </a:r>
          </a:p>
          <a:p>
            <a:r>
              <a:rPr lang="ru-RU" sz="2000" dirty="0" smtClean="0"/>
              <a:t>Чтобы сохранить любовь, надо не изменять, но изменяться.? (К. </a:t>
            </a:r>
            <a:r>
              <a:rPr lang="ru-RU" sz="2000" dirty="0" err="1" smtClean="0"/>
              <a:t>Мелихан</a:t>
            </a:r>
            <a:r>
              <a:rPr lang="ru-RU" sz="2000" dirty="0" smtClean="0"/>
              <a:t>) </a:t>
            </a:r>
          </a:p>
          <a:p>
            <a:r>
              <a:rPr lang="ru-RU" sz="2000" dirty="0" smtClean="0"/>
              <a:t>Нельзя надеяться на женскую верность; счастлив, кто смотрит на это равнодушно. (А.С. Пушкин) </a:t>
            </a:r>
          </a:p>
        </p:txBody>
      </p:sp>
    </p:spTree>
    <p:extLst>
      <p:ext uri="{BB962C8B-B14F-4D97-AF65-F5344CB8AC3E}">
        <p14:creationId xmlns:p14="http://schemas.microsoft.com/office/powerpoint/2010/main" val="266392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134"/>
            <a:ext cx="7632848" cy="5472608"/>
          </a:xfrm>
        </p:spPr>
        <p:txBody>
          <a:bodyPr>
            <a:normAutofit/>
          </a:bodyPr>
          <a:lstStyle/>
          <a:p>
            <a:r>
              <a:rPr lang="ru-RU" sz="2000" dirty="0"/>
              <a:t>Когда любишь, не хочешь пить другой воды, кроме той, которую находишь в любимом источнике. Верность в таком случае — вещь естественная. В браке без любви менее чем через два месяца вода источника становится горькой. (Стендаль)  </a:t>
            </a:r>
          </a:p>
          <a:p>
            <a:r>
              <a:rPr lang="ru-RU" sz="2000" dirty="0"/>
              <a:t>Основа любви, первейшее её условие – вера, безусловная верность и преданность. Истинная любовь не слепа, напротив, она, быть может, впервые раскрывает человеку глаза. Малейшая измена любимого человека, случись она рано или поздно, есть полная измена всему, с самого начала, она разрушает не только будущее, но и прошлое, ведь это значит, что каждый день жизни, полной доверия, был ложью и сердце было обмануто. Кто оказался неверен хоть однажды, тот никогда и не был верен. (Дэвид </a:t>
            </a:r>
            <a:r>
              <a:rPr lang="ru-RU" sz="2000" dirty="0" smtClean="0"/>
              <a:t>Скотт)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2345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1580" y="764704"/>
            <a:ext cx="7560840" cy="5544615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/>
              <a:t>Произведения в контексте </a:t>
            </a: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«Верность</a:t>
            </a:r>
            <a:r>
              <a:rPr lang="ru-RU" sz="2000" b="1" dirty="0"/>
              <a:t>/ измена в любовной сфере</a:t>
            </a:r>
            <a:r>
              <a:rPr lang="ru-RU" sz="2000" b="1" dirty="0" smtClean="0"/>
              <a:t>».</a:t>
            </a:r>
          </a:p>
          <a:p>
            <a:pPr marL="0" indent="0" algn="ctr">
              <a:buNone/>
            </a:pPr>
            <a:endParaRPr lang="ru-RU" sz="2000" b="1" dirty="0"/>
          </a:p>
          <a:p>
            <a:r>
              <a:rPr lang="ru-RU" sz="2000" dirty="0" smtClean="0"/>
              <a:t>Л. Толстой «Война и мир»»</a:t>
            </a:r>
          </a:p>
          <a:p>
            <a:r>
              <a:rPr lang="ru-RU" sz="2000" dirty="0" err="1" smtClean="0"/>
              <a:t>А.Куприн</a:t>
            </a:r>
            <a:r>
              <a:rPr lang="ru-RU" sz="2000" dirty="0" smtClean="0"/>
              <a:t> «Гранатовый браслет»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34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632848" cy="5760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3. Верность/измена Родине, государственному долгу.</a:t>
            </a:r>
          </a:p>
          <a:p>
            <a:r>
              <a:rPr lang="ru-RU" sz="2000" dirty="0" smtClean="0"/>
              <a:t> Для измены родине нужна чрезвычайная низость души. (Н.Г. Чернышевский) </a:t>
            </a:r>
          </a:p>
          <a:p>
            <a:r>
              <a:rPr lang="ru-RU" sz="2000" dirty="0" smtClean="0"/>
              <a:t>Существует только одно преступление, которое не искупается, - это измена своему государству.</a:t>
            </a:r>
          </a:p>
          <a:p>
            <a:r>
              <a:rPr lang="ru-RU" sz="2000" dirty="0" smtClean="0"/>
              <a:t>Родину нельзя изменить, ее можно только предать. Человек, истинно любящий Родину, всегда знает ей цену… Чтобы высказать свое мнение, не обязательно быть известным человеком... (</a:t>
            </a:r>
            <a:r>
              <a:rPr lang="ru-RU" sz="2000" dirty="0" err="1" smtClean="0"/>
              <a:t>Е.В.Гущина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 Невежество, эгоизм и предательство – вот три непримиримых врага патриотизма. (</a:t>
            </a:r>
            <a:r>
              <a:rPr lang="ru-RU" sz="2000" dirty="0" err="1" smtClean="0"/>
              <a:t>Гарегин</a:t>
            </a:r>
            <a:r>
              <a:rPr lang="ru-RU" sz="2000" dirty="0" smtClean="0"/>
              <a:t> Нужде) </a:t>
            </a:r>
          </a:p>
          <a:p>
            <a:r>
              <a:rPr lang="ru-RU" sz="2000" dirty="0" smtClean="0"/>
              <a:t>Нет выше идеи, как пожертвовать собственной жизнью, отстаивая своих братьев и свое отечество. (Ф.М. Достоевский) </a:t>
            </a:r>
          </a:p>
          <a:p>
            <a:r>
              <a:rPr lang="ru-RU" sz="2000" dirty="0" smtClean="0"/>
              <a:t>Нельзя быть героем, сражаясь против отчизны. (Гюго В.) </a:t>
            </a:r>
          </a:p>
          <a:p>
            <a:r>
              <a:rPr lang="ru-RU" sz="2000" dirty="0" smtClean="0"/>
              <a:t>Разве от себя убежать возможно, родину бросив? (Гораций) </a:t>
            </a:r>
          </a:p>
        </p:txBody>
      </p:sp>
    </p:spTree>
    <p:extLst>
      <p:ext uri="{BB962C8B-B14F-4D97-AF65-F5344CB8AC3E}">
        <p14:creationId xmlns:p14="http://schemas.microsoft.com/office/powerpoint/2010/main" val="223345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24744"/>
            <a:ext cx="7088669" cy="895323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5 открытых направлений тем итогового сочинения на 2017/18 учебный год: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636911"/>
            <a:ext cx="6399813" cy="3086157"/>
          </a:xfrm>
        </p:spPr>
        <p:txBody>
          <a:bodyPr/>
          <a:lstStyle/>
          <a:p>
            <a:pPr lvl="0"/>
            <a:r>
              <a:rPr lang="ru-RU" b="1" dirty="0" smtClean="0"/>
              <a:t>«</a:t>
            </a:r>
            <a:r>
              <a:rPr lang="ru-RU" b="1" dirty="0"/>
              <a:t>Верность и измена»</a:t>
            </a:r>
            <a:endParaRPr lang="ru-RU" dirty="0"/>
          </a:p>
          <a:p>
            <a:pPr lvl="0"/>
            <a:r>
              <a:rPr lang="ru-RU" b="1" dirty="0"/>
              <a:t>«Равнодушие и отзывчивость»</a:t>
            </a:r>
            <a:endParaRPr lang="ru-RU" dirty="0"/>
          </a:p>
          <a:p>
            <a:pPr lvl="0"/>
            <a:r>
              <a:rPr lang="ru-RU" b="1" dirty="0"/>
              <a:t>«Цели и средства»</a:t>
            </a:r>
            <a:endParaRPr lang="ru-RU" dirty="0"/>
          </a:p>
          <a:p>
            <a:pPr lvl="0"/>
            <a:r>
              <a:rPr lang="ru-RU" b="1" dirty="0"/>
              <a:t>«Смелость и трусость»</a:t>
            </a:r>
            <a:endParaRPr lang="ru-RU" dirty="0"/>
          </a:p>
          <a:p>
            <a:pPr lvl="0"/>
            <a:r>
              <a:rPr lang="ru-RU" b="1" dirty="0"/>
              <a:t>«Человек и общество»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30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7632848" cy="5544616"/>
          </a:xfrm>
        </p:spPr>
        <p:txBody>
          <a:bodyPr>
            <a:normAutofit/>
          </a:bodyPr>
          <a:lstStyle/>
          <a:p>
            <a:r>
              <a:rPr lang="ru-RU" sz="2000" dirty="0"/>
              <a:t>Если крикнет рать святая: «Кинь ты Русь, живи в раю!», Я скажу: «Не надо рая, Дайте родину мою».(С.А. Есенин) </a:t>
            </a:r>
          </a:p>
          <a:p>
            <a:r>
              <a:rPr lang="ru-RU" sz="2000" dirty="0"/>
              <a:t>Долг каждого – любить родину, быть неподкупным и смелым, хранить ей верность, даже ценою жизни. (Ж.-Ж. Руссо) </a:t>
            </a:r>
          </a:p>
          <a:p>
            <a:r>
              <a:rPr lang="ru-RU" sz="2000" dirty="0"/>
              <a:t>Я понимаю верность как верность родине, а не ее учреждениям и правителям. Родина — это истинное, прочное, вечное; родину нужно беречь, надо любить ее, нужно быть ей верным; учреждения же — нечто внешнее, вроде одежды, а одежда может износиться, порваться, сделаться неудобной, перестать защищать тело от холода, болезни и смерти. (М. Твен)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63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112474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7344816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/>
              <a:t>Произведения в контексте </a:t>
            </a: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«</a:t>
            </a:r>
            <a:r>
              <a:rPr lang="ru-RU" sz="2000" b="1" dirty="0"/>
              <a:t>Верность/измена Родине, государственному долгу». </a:t>
            </a:r>
            <a:endParaRPr lang="ru-RU" sz="2000" b="1" dirty="0" smtClean="0"/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 err="1" smtClean="0"/>
              <a:t>Б.Васильев</a:t>
            </a:r>
            <a:r>
              <a:rPr lang="ru-RU" sz="2000" dirty="0" smtClean="0"/>
              <a:t> «А зори здесь тихие…»</a:t>
            </a:r>
          </a:p>
          <a:p>
            <a:r>
              <a:rPr lang="ru-RU" sz="2000" dirty="0" err="1" smtClean="0"/>
              <a:t>В.Быков</a:t>
            </a:r>
            <a:r>
              <a:rPr lang="ru-RU" sz="2000" dirty="0" smtClean="0"/>
              <a:t> «Обелиск»</a:t>
            </a:r>
          </a:p>
          <a:p>
            <a:r>
              <a:rPr lang="ru-RU" sz="2000" dirty="0" smtClean="0"/>
              <a:t> </a:t>
            </a:r>
            <a:r>
              <a:rPr lang="ru-RU" sz="2000" dirty="0" err="1"/>
              <a:t>В.Быков</a:t>
            </a:r>
            <a:r>
              <a:rPr lang="ru-RU" sz="2000" dirty="0"/>
              <a:t> «Сотников»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3672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572" y="692696"/>
            <a:ext cx="7704856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 smtClean="0"/>
              <a:t>4.Верность /измена по отношению к другу, товарищу и </a:t>
            </a:r>
            <a:r>
              <a:rPr lang="ru-RU" sz="2200" dirty="0" smtClean="0"/>
              <a:t>т.д.</a:t>
            </a:r>
          </a:p>
          <a:p>
            <a:r>
              <a:rPr lang="ru-RU" sz="2000" dirty="0" smtClean="0"/>
              <a:t>Будь верен тому, кто верен тебе. (Плат) И в дружбе, и в любви рано или поздно наступает срок сведения счётов. (Д.Б. Шоу) </a:t>
            </a:r>
          </a:p>
          <a:p>
            <a:r>
              <a:rPr lang="ru-RU" sz="2000" dirty="0" smtClean="0"/>
              <a:t>Измена друга гораздо болезненнее, чем измена любимой, потому что от него этого меньше ожидаешь. (</a:t>
            </a:r>
            <a:r>
              <a:rPr lang="ru-RU" sz="2000" dirty="0" err="1" smtClean="0"/>
              <a:t>Этьен</a:t>
            </a:r>
            <a:r>
              <a:rPr lang="ru-RU" sz="2000" dirty="0" smtClean="0"/>
              <a:t> Рей) </a:t>
            </a:r>
          </a:p>
          <a:p>
            <a:r>
              <a:rPr lang="ru-RU" sz="2000" dirty="0" smtClean="0"/>
              <a:t>Измена другу — преступленье Без оправданья, без прощенья. (</a:t>
            </a:r>
            <a:r>
              <a:rPr lang="ru-RU" sz="2000" dirty="0" err="1" smtClean="0"/>
              <a:t>Лопе</a:t>
            </a:r>
            <a:r>
              <a:rPr lang="ru-RU" sz="2000" dirty="0" smtClean="0"/>
              <a:t> де Вега) </a:t>
            </a:r>
          </a:p>
          <a:p>
            <a:r>
              <a:rPr lang="ru-RU" sz="2000" dirty="0" smtClean="0"/>
              <a:t>Верность — заповедь дружбы, самое драгоценное, что вообще может быть дано человеку. (Э. Тельман) </a:t>
            </a:r>
          </a:p>
          <a:p>
            <a:r>
              <a:rPr lang="ru-RU" sz="2000" dirty="0" smtClean="0"/>
              <a:t>Наполовину друг — предатель вполовину. (В. Гюго) </a:t>
            </a:r>
          </a:p>
          <a:p>
            <a:r>
              <a:rPr lang="ru-RU" sz="2000" dirty="0" smtClean="0"/>
              <a:t>Неверный друг подобен тени, которая влачится за тобой, пока светит солнце. (К. </a:t>
            </a:r>
            <a:r>
              <a:rPr lang="ru-RU" sz="2000" dirty="0" err="1" smtClean="0"/>
              <a:t>Досси</a:t>
            </a:r>
            <a:r>
              <a:rPr lang="ru-RU" sz="2000" dirty="0" smtClean="0"/>
              <a:t>) </a:t>
            </a:r>
          </a:p>
          <a:p>
            <a:r>
              <a:rPr lang="ru-RU" sz="2000" dirty="0" smtClean="0"/>
              <a:t>Преданный тебе — это друг; преданный тобой — враг. (А. </a:t>
            </a:r>
            <a:r>
              <a:rPr lang="ru-RU" sz="2000" dirty="0" err="1" smtClean="0"/>
              <a:t>Наданян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7513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560839" cy="52599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Произведения </a:t>
            </a:r>
            <a:r>
              <a:rPr lang="ru-RU" sz="2000" dirty="0"/>
              <a:t>в контексте </a:t>
            </a: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«</a:t>
            </a:r>
            <a:r>
              <a:rPr lang="ru-RU" sz="2000" b="1" dirty="0"/>
              <a:t>Верность /измена по отношению к другу, товарищу, человеку, которому доверился</a:t>
            </a:r>
            <a:r>
              <a:rPr lang="ru-RU" sz="2000" b="1" dirty="0" smtClean="0"/>
              <a:t>».</a:t>
            </a:r>
          </a:p>
          <a:p>
            <a:endParaRPr lang="ru-RU" sz="2000" dirty="0"/>
          </a:p>
          <a:p>
            <a:r>
              <a:rPr lang="ru-RU" sz="2000" dirty="0" err="1" smtClean="0"/>
              <a:t>Н.Гоголь</a:t>
            </a:r>
            <a:r>
              <a:rPr lang="ru-RU" sz="2000" dirty="0" smtClean="0"/>
              <a:t> «Тарас Бульба»</a:t>
            </a:r>
          </a:p>
          <a:p>
            <a:r>
              <a:rPr lang="ru-RU" sz="2000" dirty="0" err="1" smtClean="0"/>
              <a:t>И.Гончаров</a:t>
            </a:r>
            <a:r>
              <a:rPr lang="ru-RU" sz="2000" dirty="0" smtClean="0"/>
              <a:t> «Обломов»</a:t>
            </a:r>
          </a:p>
          <a:p>
            <a:r>
              <a:rPr lang="ru-RU" sz="2000" dirty="0" err="1" smtClean="0"/>
              <a:t>А.Пушкин</a:t>
            </a:r>
            <a:r>
              <a:rPr lang="ru-RU" sz="2000" dirty="0" smtClean="0"/>
              <a:t> «19 октября 1825 года»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6069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2"/>
            <a:ext cx="7776864" cy="56166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5. Верность/измена по отношению к самому себе, своим моральным принципам, своему призванию, целям, слову, религиозным убеждениям и т.д. </a:t>
            </a:r>
          </a:p>
          <a:p>
            <a:r>
              <a:rPr lang="ru-RU" sz="2000" dirty="0" smtClean="0"/>
              <a:t>Будь верен сам себе, и тогда столь же верно, как ночь сменяет день, последует за этим верность другим людям. (Шекспир) Глуп тот человек, который никогда не меняет своего мнения. (У. Черчилль)</a:t>
            </a:r>
          </a:p>
          <a:p>
            <a:r>
              <a:rPr lang="ru-RU" sz="2000" dirty="0" smtClean="0"/>
              <a:t> Кто верен только себе, неверен всегда с другими. (Л. Сухоруков) </a:t>
            </a:r>
          </a:p>
          <a:p>
            <a:r>
              <a:rPr lang="ru-RU" sz="2000" dirty="0" smtClean="0"/>
              <a:t>Кто никогда не меняет взглядов, больше любит себя, чем истину. (Ж. </a:t>
            </a:r>
            <a:r>
              <a:rPr lang="ru-RU" sz="2000" dirty="0" err="1" smtClean="0"/>
              <a:t>Жубер</a:t>
            </a:r>
            <a:r>
              <a:rPr lang="ru-RU" sz="2000" dirty="0" smtClean="0"/>
              <a:t>) </a:t>
            </a:r>
          </a:p>
          <a:p>
            <a:r>
              <a:rPr lang="ru-RU" sz="2000" dirty="0" smtClean="0"/>
              <a:t>Кто предает себя же самого, не любит в этом мире никого. (Шекспир) </a:t>
            </a:r>
          </a:p>
          <a:p>
            <a:r>
              <a:rPr lang="ru-RU" sz="2000" dirty="0" smtClean="0"/>
              <a:t>Будь верен себе, и тогда столь же верно, как ночь сменяет день, последует за этим верность другим людям. (Шекспир) </a:t>
            </a:r>
          </a:p>
        </p:txBody>
      </p:sp>
    </p:spTree>
    <p:extLst>
      <p:ext uri="{BB962C8B-B14F-4D97-AF65-F5344CB8AC3E}">
        <p14:creationId xmlns:p14="http://schemas.microsoft.com/office/powerpoint/2010/main" val="114215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025" y="692696"/>
            <a:ext cx="7623949" cy="567844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Если ты утаил правду, скрыл её, если ты не поднялся с места и не выступил на собрании, если выступил, не сказав всей правды, — ты изменил правде. (Дж. Лондон)  </a:t>
            </a:r>
          </a:p>
          <a:p>
            <a:r>
              <a:rPr lang="ru-RU" dirty="0"/>
              <a:t>Но грустно думать, что напрасно Была нам молодость дана, Что изменяли ей всечасно, Что обманула нас она. (А.С. Пушкин) </a:t>
            </a:r>
          </a:p>
          <a:p>
            <a:r>
              <a:rPr lang="ru-RU" dirty="0"/>
              <a:t>Изменять или не изменять – полностью ваше дело. Главное, не изменять себе, не растрачиваться на то, что на самом деле не нужно, и уметь хранить то, что действительно ценно. (О. Рой) </a:t>
            </a:r>
          </a:p>
          <a:p>
            <a:r>
              <a:rPr lang="ru-RU" dirty="0"/>
              <a:t>Быть подлинным значит быть верным самому себе. (</a:t>
            </a:r>
            <a:r>
              <a:rPr lang="ru-RU" dirty="0" err="1"/>
              <a:t>Ошо</a:t>
            </a:r>
            <a:r>
              <a:rPr lang="ru-RU" dirty="0"/>
              <a:t>) </a:t>
            </a:r>
          </a:p>
          <a:p>
            <a:r>
              <a:rPr lang="ru-RU" dirty="0"/>
              <a:t>Живость ума не слишком красит человека, если ей не сопутствует верность суждений. Не те часы хороши, что ходят быстро, а те, что показывают точное время. (</a:t>
            </a:r>
            <a:r>
              <a:rPr lang="ru-RU" dirty="0" err="1"/>
              <a:t>Вовенарг</a:t>
            </a:r>
            <a:r>
              <a:rPr lang="ru-RU" dirty="0"/>
              <a:t>) </a:t>
            </a:r>
          </a:p>
          <a:p>
            <a:r>
              <a:rPr lang="ru-RU" dirty="0"/>
              <a:t>Слово «верность» принесло много вреда. Люди приучились быть «верными» тысяче несправедливостей и беззаконий. Между тем им следовало быть верным только себе, и тогда они восстали бы против обмана. (М. Твен)  </a:t>
            </a:r>
          </a:p>
          <a:p>
            <a:r>
              <a:rPr lang="ru-RU" dirty="0"/>
              <a:t>Предатели предают прежде всего себя самих. (Плутарх)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1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572" y="1340768"/>
            <a:ext cx="7704856" cy="120248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128792" cy="5472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/>
              <a:t>Произведения в контексте </a:t>
            </a: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/>
              <a:t>«</a:t>
            </a:r>
            <a:r>
              <a:rPr lang="ru-RU" sz="2000" b="1" dirty="0"/>
              <a:t>Верность/измена по отношению к самому себе, своим моральным принципам, своему призванию, целям, слову, религиозным убеждениям</a:t>
            </a:r>
            <a:r>
              <a:rPr lang="ru-RU" sz="2000" b="1" dirty="0" smtClean="0"/>
              <a:t>».</a:t>
            </a:r>
          </a:p>
          <a:p>
            <a:pPr marL="0" indent="0" algn="ctr">
              <a:buNone/>
            </a:pPr>
            <a:endParaRPr lang="ru-RU" sz="2000" b="1" dirty="0" smtClean="0"/>
          </a:p>
          <a:p>
            <a:r>
              <a:rPr lang="ru-RU" sz="2000" dirty="0" err="1" smtClean="0"/>
              <a:t>А.Пушкин</a:t>
            </a:r>
            <a:r>
              <a:rPr lang="ru-RU" sz="2000" dirty="0" smtClean="0"/>
              <a:t> «Капитанская дочка»</a:t>
            </a:r>
          </a:p>
          <a:p>
            <a:r>
              <a:rPr lang="ru-RU" sz="2000" dirty="0" err="1" smtClean="0"/>
              <a:t>М.Лермонтов</a:t>
            </a:r>
            <a:r>
              <a:rPr lang="ru-RU" sz="2000" dirty="0" smtClean="0"/>
              <a:t> «Кинжал»</a:t>
            </a:r>
          </a:p>
          <a:p>
            <a:r>
              <a:rPr lang="ru-RU" sz="2000" dirty="0" err="1" smtClean="0"/>
              <a:t>А.Солженицын</a:t>
            </a:r>
            <a:r>
              <a:rPr lang="ru-RU" sz="2000" dirty="0" smtClean="0"/>
              <a:t> «Архипелаг ГУЛАГ»</a:t>
            </a:r>
          </a:p>
          <a:p>
            <a:r>
              <a:rPr lang="ru-RU" sz="2000" dirty="0" err="1" smtClean="0"/>
              <a:t>А.Пушкин</a:t>
            </a:r>
            <a:r>
              <a:rPr lang="ru-RU" sz="2000" dirty="0" smtClean="0"/>
              <a:t> «Послание в </a:t>
            </a:r>
            <a:r>
              <a:rPr lang="ru-RU" sz="2000" dirty="0"/>
              <a:t>Сибирь» </a:t>
            </a:r>
            <a:endParaRPr lang="ru-RU" sz="2000" dirty="0" smtClean="0"/>
          </a:p>
          <a:p>
            <a:r>
              <a:rPr lang="ru-RU" sz="2000" dirty="0" smtClean="0"/>
              <a:t>Рубен </a:t>
            </a:r>
            <a:r>
              <a:rPr lang="ru-RU" sz="2000" dirty="0"/>
              <a:t>Давид Гонсалес «Белое на черном»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8935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572" y="584684"/>
            <a:ext cx="7704856" cy="56886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6</a:t>
            </a:r>
            <a:r>
              <a:rPr lang="ru-RU" sz="2000" b="1" dirty="0"/>
              <a:t>. Верность животных своим хозяевам. </a:t>
            </a:r>
            <a:endParaRPr lang="ru-RU" sz="2000" b="1" dirty="0" smtClean="0"/>
          </a:p>
          <a:p>
            <a:r>
              <a:rPr lang="ru-RU" sz="2000" dirty="0" smtClean="0"/>
              <a:t>Белый </a:t>
            </a:r>
            <a:r>
              <a:rPr lang="ru-RU" sz="2000" dirty="0"/>
              <a:t>Клык не любил Серого Бобра - и все же хранил верность ему наперекор его воле, его гневу. Он ничего не мог с собой поделать. Таким он был создан. Верность была достоянием породы Белого Клыка, верность отличала его от всех других животных, верность привела волка и дикую собаку к человеку и позволила им стать его товарищами. (Дж. Лондон) </a:t>
            </a:r>
            <a:endParaRPr lang="ru-RU" sz="2000" dirty="0" smtClean="0"/>
          </a:p>
          <a:p>
            <a:r>
              <a:rPr lang="ru-RU" sz="2000" dirty="0" smtClean="0"/>
              <a:t>Ни </a:t>
            </a:r>
            <a:r>
              <a:rPr lang="ru-RU" sz="2000" dirty="0"/>
              <a:t>одна собака в мире не считает обыкновенную преданность чем-то необычным. Но люди придумали превозносить это чувство собаки как подвиг только потому, что не все они и не так уж часто обладают преданностью другу и верностью долгу настолько, чтобы это было корнем жизни, естественной основой самого существа, когда благородство души — само собой разумеющееся состояние. (Г. </a:t>
            </a:r>
            <a:r>
              <a:rPr lang="ru-RU" sz="2000" dirty="0" err="1"/>
              <a:t>Троепольский</a:t>
            </a:r>
            <a:r>
              <a:rPr lang="ru-RU" sz="2000" dirty="0"/>
              <a:t>) 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10272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19572" y="764704"/>
            <a:ext cx="7704856" cy="5688632"/>
          </a:xfrm>
        </p:spPr>
        <p:txBody>
          <a:bodyPr>
            <a:normAutofit/>
          </a:bodyPr>
          <a:lstStyle/>
          <a:p>
            <a:r>
              <a:rPr lang="ru-RU" sz="2000" dirty="0"/>
              <a:t>Немало уже написано о собачьей верности, но никто, кажется ещё не сказал, что верность - это счастье. Кто служит тому, кого любит, тот уже получает свою награду.  </a:t>
            </a:r>
            <a:r>
              <a:rPr lang="ru-RU" sz="2000" dirty="0" smtClean="0"/>
              <a:t>  (</a:t>
            </a:r>
            <a:r>
              <a:rPr lang="ru-RU" sz="2000" dirty="0"/>
              <a:t>Л. Ашкенази) </a:t>
            </a:r>
          </a:p>
          <a:p>
            <a:r>
              <a:rPr lang="ru-RU" sz="2000" dirty="0"/>
              <a:t>Кто испытал привязанность к верной и умной собаке, тому нет нужды объяснять, какой горячей благодарностью платит она за это. В бескорыстной и самоотверженной любви зверя есть нечто, покоряющее сердце всякого, кому не раз довелось изведать вероломную дружбу и обманчивую преданность, свойственные Человеку. (Э. А. По) </a:t>
            </a:r>
            <a:endParaRPr lang="ru-RU" sz="2000" dirty="0" smtClean="0"/>
          </a:p>
          <a:p>
            <a:r>
              <a:rPr lang="ru-RU" sz="2000" dirty="0" smtClean="0"/>
              <a:t>Верность </a:t>
            </a:r>
            <a:r>
              <a:rPr lang="ru-RU" sz="2000" dirty="0"/>
              <a:t>- это то качество, которое утратили люди, но сохранили собаки. (А.П. Чехов)</a:t>
            </a:r>
          </a:p>
          <a:p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830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112474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344815" cy="51879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/>
              <a:t>Произведения в контексте </a:t>
            </a:r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«</a:t>
            </a:r>
            <a:r>
              <a:rPr lang="ru-RU" sz="2000" b="1" dirty="0" smtClean="0"/>
              <a:t>Верность </a:t>
            </a:r>
            <a:r>
              <a:rPr lang="ru-RU" sz="2000" b="1" dirty="0"/>
              <a:t>животных своим </a:t>
            </a:r>
            <a:r>
              <a:rPr lang="ru-RU" sz="2000" b="1" dirty="0" smtClean="0"/>
              <a:t>хозяевам».</a:t>
            </a:r>
          </a:p>
          <a:p>
            <a:pPr marL="0" indent="0" algn="ctr">
              <a:buNone/>
            </a:pPr>
            <a:r>
              <a:rPr lang="ru-RU" sz="2000" b="1" dirty="0" smtClean="0"/>
              <a:t> </a:t>
            </a:r>
            <a:endParaRPr lang="ru-RU" sz="2000" b="1" dirty="0"/>
          </a:p>
          <a:p>
            <a:r>
              <a:rPr lang="ru-RU" sz="2000" dirty="0" err="1" smtClean="0"/>
              <a:t>Г.Троепольский</a:t>
            </a:r>
            <a:r>
              <a:rPr lang="ru-RU" sz="2000" dirty="0" smtClean="0"/>
              <a:t> «Белый Бим Черное Ухо»</a:t>
            </a:r>
          </a:p>
          <a:p>
            <a:r>
              <a:rPr lang="ru-RU" sz="2000" dirty="0" err="1" smtClean="0"/>
              <a:t>Г.Владимов</a:t>
            </a:r>
            <a:r>
              <a:rPr lang="ru-RU" sz="2000" dirty="0" smtClean="0"/>
              <a:t> «Верный Руслан»</a:t>
            </a:r>
            <a:endParaRPr lang="ru-RU" sz="2000" dirty="0"/>
          </a:p>
          <a:p>
            <a:r>
              <a:rPr lang="ru-RU" sz="2000" dirty="0" err="1" smtClean="0"/>
              <a:t>А.Куприн</a:t>
            </a:r>
            <a:r>
              <a:rPr lang="ru-RU" sz="2000" dirty="0" smtClean="0"/>
              <a:t> «Белый пудель»</a:t>
            </a:r>
          </a:p>
        </p:txBody>
      </p:sp>
    </p:spTree>
    <p:extLst>
      <p:ext uri="{BB962C8B-B14F-4D97-AF65-F5344CB8AC3E}">
        <p14:creationId xmlns:p14="http://schemas.microsoft.com/office/powerpoint/2010/main" val="366869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Направление </a:t>
            </a:r>
            <a:br>
              <a:rPr lang="ru-RU" sz="3600" b="1" dirty="0" smtClean="0"/>
            </a:br>
            <a:r>
              <a:rPr lang="ru-RU" sz="3600" b="1" dirty="0" smtClean="0"/>
              <a:t>«Верность и измена» 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060848"/>
            <a:ext cx="7632848" cy="41764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Верность и измена - это два сложных социальных концепта, которые имеют огромное значение для человечества. Верность , как мы понимаем, является положительной характеристикой. Измена, в свою очередь, наделена отрицательной коннотацией. Стоит рассматривать верность и измену не только в призме любовных отношений двух людей. Эти концепты универсальны.</a:t>
            </a:r>
          </a:p>
        </p:txBody>
      </p:sp>
    </p:spTree>
    <p:extLst>
      <p:ext uri="{BB962C8B-B14F-4D97-AF65-F5344CB8AC3E}">
        <p14:creationId xmlns:p14="http://schemas.microsoft.com/office/powerpoint/2010/main" val="180523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28130"/>
            <a:ext cx="7632848" cy="554461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Верность </a:t>
            </a:r>
            <a:r>
              <a:rPr lang="ru-RU" dirty="0"/>
              <a:t>— морально-этическое понятие, согласно словарю Ожегова: стойкость и неизменность в чувствах, отношениях, в исполнении своих обязанностей, долга. Нарушение верности — измена. "Верность — это преданность кому-либо или чему-либо; это неизменность в своих обещаниях, словах, отношениях, в исполнении своих обязанностей, долга. Верность основана на ответственности, стойкости, честности, смелости, жертвенности. Похожие качества: </a:t>
            </a:r>
            <a:r>
              <a:rPr lang="ru-RU" dirty="0" err="1"/>
              <a:t>посвящённость</a:t>
            </a:r>
            <a:r>
              <a:rPr lang="ru-RU" dirty="0"/>
              <a:t>, неизменность, твёрдость, непоколебимость. Противоположности: вероломство, предательство, неверность, измена, коварство. Синонимы: преданность, постоянство, выдержка, неизменность, твердость, непоколебимость, рачение, рачительность, честность, точность, исправность, добросовестность, аккуратность, правильность, безошибочность, справедливость, достоверность; любовь,; несомненность, непогрешимость, правоверность, приверженность, бесспорность, очевидность, </a:t>
            </a:r>
            <a:r>
              <a:rPr lang="ru-RU" dirty="0" err="1"/>
              <a:t>доподлинность</a:t>
            </a:r>
            <a:r>
              <a:rPr lang="ru-RU" dirty="0"/>
              <a:t>, самоочевидность, надежность, </a:t>
            </a:r>
            <a:r>
              <a:rPr lang="ru-RU" dirty="0" err="1"/>
              <a:t>неискаженность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21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7604" y="692696"/>
            <a:ext cx="7128792" cy="5400600"/>
          </a:xfrm>
        </p:spPr>
        <p:txBody>
          <a:bodyPr/>
          <a:lstStyle/>
          <a:p>
            <a:r>
              <a:rPr lang="ru-RU" b="1" dirty="0"/>
              <a:t>Измена </a:t>
            </a:r>
            <a:r>
              <a:rPr lang="ru-RU" dirty="0"/>
              <a:t>— нарушение верности кому- или чему-либо. Синонимы: предательство, вероломство, неверность; блуд, штрейкбрехерство, супружеская неверность, нож в спину, прелюбодейство, прелюбодеяние, отступничество, адюльтер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77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Комментарий ФИПИ: 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5373216"/>
          </a:xfrm>
        </p:spPr>
        <p:txBody>
          <a:bodyPr>
            <a:normAutofit/>
          </a:bodyPr>
          <a:lstStyle/>
          <a:p>
            <a:r>
              <a:rPr lang="ru-RU" dirty="0" smtClean="0"/>
              <a:t>"</a:t>
            </a:r>
            <a:r>
              <a:rPr lang="ru-RU" sz="2000" dirty="0" smtClean="0"/>
              <a:t>В рамках направления можно рассуждать о верности и измене как противоположных проявлениях человеческой личности, рассматривая их с философской, этической, психологической точек зрения и обращаясь к жизненным и литературным примерам. Понятия «верность» и «измена» оказываются в центре сюжетов многих произведений разных эпох и характеризуют поступки героев в ситуации нравственного выбора как в личностных взаимоотношениях, так и в социальном контексте". </a:t>
            </a:r>
          </a:p>
        </p:txBody>
      </p:sp>
    </p:spTree>
    <p:extLst>
      <p:ext uri="{BB962C8B-B14F-4D97-AF65-F5344CB8AC3E}">
        <p14:creationId xmlns:p14="http://schemas.microsoft.com/office/powerpoint/2010/main" val="405963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6696744" cy="1152128"/>
          </a:xfrm>
        </p:spPr>
        <p:txBody>
          <a:bodyPr>
            <a:noAutofit/>
          </a:bodyPr>
          <a:lstStyle/>
          <a:p>
            <a:r>
              <a:rPr lang="ru-RU" sz="3200" b="1" dirty="0"/>
              <a:t>Направление «Верность и измена». Примерные темы: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4" cy="468052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Что значит быть верным? </a:t>
            </a:r>
          </a:p>
          <a:p>
            <a:r>
              <a:rPr lang="ru-RU" sz="8000" dirty="0" smtClean="0"/>
              <a:t>К чему приводят измены? Как, по- вашему, связаны понятия верность и любовь? </a:t>
            </a:r>
          </a:p>
          <a:p>
            <a:r>
              <a:rPr lang="ru-RU" sz="8000" dirty="0" smtClean="0"/>
              <a:t>Как, по-вашему, связаны верность и дружба? </a:t>
            </a:r>
          </a:p>
          <a:p>
            <a:r>
              <a:rPr lang="ru-RU" sz="8000" dirty="0" smtClean="0"/>
              <a:t>Чем опасна измена?</a:t>
            </a:r>
          </a:p>
          <a:p>
            <a:r>
              <a:rPr lang="ru-RU" sz="8000" dirty="0" smtClean="0"/>
              <a:t>Подтвердите или опровергните высказывание У. Черчилля: «Глуп тот человек, который никогда не меняет своего мнения». </a:t>
            </a:r>
          </a:p>
          <a:p>
            <a:r>
              <a:rPr lang="ru-RU" sz="8000" dirty="0" smtClean="0"/>
              <a:t>Можно ли простить предательство? </a:t>
            </a:r>
          </a:p>
          <a:p>
            <a:r>
              <a:rPr lang="ru-RU" sz="8000" dirty="0" smtClean="0"/>
              <a:t>В чем причины измен и предательств? </a:t>
            </a:r>
          </a:p>
          <a:p>
            <a:r>
              <a:rPr lang="ru-RU" sz="8000" dirty="0" smtClean="0"/>
              <a:t>Как вы понимаете слово «верность»? </a:t>
            </a:r>
          </a:p>
          <a:p>
            <a:r>
              <a:rPr lang="ru-RU" sz="8000" dirty="0" smtClean="0"/>
              <a:t>Когда возникает выбор между верностью и предательством?</a:t>
            </a:r>
          </a:p>
          <a:p>
            <a:r>
              <a:rPr lang="ru-RU" sz="8000" dirty="0" smtClean="0"/>
              <a:t> Важно ли быть верным слову? </a:t>
            </a:r>
          </a:p>
          <a:p>
            <a:r>
              <a:rPr lang="ru-RU" sz="8000" dirty="0" smtClean="0"/>
              <a:t>Что толкает человека на измену? </a:t>
            </a:r>
          </a:p>
          <a:p>
            <a:r>
              <a:rPr lang="ru-RU" sz="8000" dirty="0" smtClean="0"/>
              <a:t>Согласны ли вы с утверждением: «Изменник и трус – одного поля ягода» </a:t>
            </a:r>
          </a:p>
        </p:txBody>
      </p:sp>
    </p:spTree>
    <p:extLst>
      <p:ext uri="{BB962C8B-B14F-4D97-AF65-F5344CB8AC3E}">
        <p14:creationId xmlns:p14="http://schemas.microsoft.com/office/powerpoint/2010/main" val="12235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1580" y="782136"/>
            <a:ext cx="7560840" cy="543660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Какими качествами должен обладать настоящий друг?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вы понимаете высказывание Плутарха: «Предатели предают прежде всего себя самих»?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влияет предательство на отношения?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Разве от себя убежать возможно, родину бросив?» Гораций </a:t>
            </a:r>
            <a:endParaRPr lang="ru-RU" dirty="0" smtClean="0"/>
          </a:p>
          <a:p>
            <a:r>
              <a:rPr lang="ru-RU" dirty="0" smtClean="0"/>
              <a:t>Какое </a:t>
            </a:r>
            <a:r>
              <a:rPr lang="ru-RU" dirty="0"/>
              <a:t>предательство самое страшное? </a:t>
            </a:r>
            <a:endParaRPr lang="ru-RU" dirty="0" smtClean="0"/>
          </a:p>
          <a:p>
            <a:r>
              <a:rPr lang="ru-RU" dirty="0" smtClean="0"/>
              <a:t>Согласны </a:t>
            </a:r>
            <a:r>
              <a:rPr lang="ru-RU" dirty="0"/>
              <a:t>ли вы с утверждением : «Доверие — признак мужества, а верность — свидетельство силы»?. </a:t>
            </a:r>
            <a:endParaRPr lang="ru-RU" dirty="0" smtClean="0"/>
          </a:p>
          <a:p>
            <a:r>
              <a:rPr lang="ru-RU" dirty="0" smtClean="0"/>
              <a:t>Согласны </a:t>
            </a:r>
            <a:r>
              <a:rPr lang="ru-RU" dirty="0"/>
              <a:t>ли вы с утверждением «Кто в верности не клялся никогда, тот никогда её и не нарушит»?. (Август Платен) </a:t>
            </a:r>
            <a:endParaRPr lang="ru-RU" dirty="0" smtClean="0"/>
          </a:p>
          <a:p>
            <a:r>
              <a:rPr lang="ru-RU" dirty="0" smtClean="0"/>
              <a:t>Можно </a:t>
            </a:r>
            <a:r>
              <a:rPr lang="ru-RU" dirty="0"/>
              <a:t>ли иметь дело с человеком, которому нельзя доверять? </a:t>
            </a:r>
            <a:endParaRPr lang="ru-RU" dirty="0" smtClean="0"/>
          </a:p>
          <a:p>
            <a:r>
              <a:rPr lang="ru-RU" dirty="0" smtClean="0"/>
              <a:t>Может </a:t>
            </a:r>
            <a:r>
              <a:rPr lang="ru-RU" dirty="0"/>
              <a:t>ли быть неверным благородное сердце? </a:t>
            </a:r>
            <a:endParaRPr lang="ru-RU" dirty="0" smtClean="0"/>
          </a:p>
          <a:p>
            <a:r>
              <a:rPr lang="ru-RU" dirty="0" smtClean="0"/>
              <a:t>Подтвердите </a:t>
            </a:r>
            <a:r>
              <a:rPr lang="ru-RU" dirty="0"/>
              <a:t>или опровергните слова Ф. Шиллера: « Верная любовь помогает переносить все тяготы»?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вы понимаете слова: «Чтобы сохранить любовь, надо не изменять, но изменяться»? ?(К. </a:t>
            </a:r>
            <a:r>
              <a:rPr lang="ru-RU" dirty="0" err="1"/>
              <a:t>Мелихан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5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572" y="908720"/>
            <a:ext cx="7704856" cy="453650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Согласны ли вы с утверждением Н. Чернышевского: «Для измены Родине нужна чрезвычайная низость души»?</a:t>
            </a:r>
          </a:p>
          <a:p>
            <a:r>
              <a:rPr lang="ru-RU" sz="2000" dirty="0" smtClean="0"/>
              <a:t> Можно ли быть героем, сражаясь против Родины?</a:t>
            </a:r>
          </a:p>
          <a:p>
            <a:r>
              <a:rPr lang="ru-RU" sz="2000" dirty="0" smtClean="0"/>
              <a:t> Можно ли назвать собаку самым верным другом? </a:t>
            </a:r>
          </a:p>
          <a:p>
            <a:r>
              <a:rPr lang="ru-RU" sz="2000" dirty="0" smtClean="0"/>
              <a:t>Почему измена друга гораздо болезненнее, чем измена любимой?</a:t>
            </a:r>
          </a:p>
          <a:p>
            <a:r>
              <a:rPr lang="ru-RU" sz="2000" dirty="0" smtClean="0"/>
              <a:t> Согласны ли вы с изречением </a:t>
            </a:r>
            <a:r>
              <a:rPr lang="ru-RU" sz="2000" dirty="0" err="1" smtClean="0"/>
              <a:t>Лопе</a:t>
            </a:r>
            <a:r>
              <a:rPr lang="ru-RU" sz="2000" dirty="0" smtClean="0"/>
              <a:t> де Вега «Измена другу — преступленье без оправданья, без прощенья»? </a:t>
            </a:r>
          </a:p>
          <a:p>
            <a:r>
              <a:rPr lang="ru-RU" sz="2000" dirty="0" smtClean="0"/>
              <a:t>Можно ли утверждать, что верность друга – «самое драгоценное, что вообще может быть дано человеку»? (Э. Тельман) </a:t>
            </a:r>
          </a:p>
          <a:p>
            <a:r>
              <a:rPr lang="ru-RU" sz="2000" dirty="0" smtClean="0"/>
              <a:t>Как Вы понимаете высказывание В. Гюго: «Наполовину друг — предатель вполовину»? </a:t>
            </a:r>
          </a:p>
          <a:p>
            <a:r>
              <a:rPr lang="ru-RU" sz="2000" dirty="0" smtClean="0"/>
              <a:t>Как Вы понимаете смысл высказывания: «Неверный друг подобен тени, которая влачится за тобой, пока светит солнце». </a:t>
            </a:r>
          </a:p>
        </p:txBody>
      </p:sp>
    </p:spTree>
    <p:extLst>
      <p:ext uri="{BB962C8B-B14F-4D97-AF65-F5344CB8AC3E}">
        <p14:creationId xmlns:p14="http://schemas.microsoft.com/office/powerpoint/2010/main" val="19867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240</TotalTime>
  <Words>2262</Words>
  <Application>Microsoft Office PowerPoint</Application>
  <PresentationFormat>Экран (4:3)</PresentationFormat>
  <Paragraphs>172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Кнопка</vt:lpstr>
      <vt:lpstr>Итоговое сочинение 2017-2018</vt:lpstr>
      <vt:lpstr>5 открытых направлений тем итогового сочинения на 2017/18 учебный год: </vt:lpstr>
      <vt:lpstr>Направление  «Верность и измена»   </vt:lpstr>
      <vt:lpstr>Презентация PowerPoint</vt:lpstr>
      <vt:lpstr>Презентация PowerPoint</vt:lpstr>
      <vt:lpstr>Комментарий ФИПИ:  </vt:lpstr>
      <vt:lpstr>Направление «Верность и измена». Примерные темы: </vt:lpstr>
      <vt:lpstr>Презентация PowerPoint</vt:lpstr>
      <vt:lpstr>Презентация PowerPoint</vt:lpstr>
      <vt:lpstr>Презентация PowerPoint</vt:lpstr>
      <vt:lpstr>Так как эти понятия довольно широкие, рассмотрим их в разном контексте.  </vt:lpstr>
      <vt:lpstr>Цитаты для итогового сочинения по направлению  "Верность и измена".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2017-09-05T08:50:31Z</dcterms:created>
  <dcterms:modified xsi:type="dcterms:W3CDTF">2017-09-05T19:55:19Z</dcterms:modified>
</cp:coreProperties>
</file>