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9" r:id="rId25"/>
    <p:sldId id="26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723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3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7CA33-486A-4630-A505-3CF960B40B0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6089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06166-53E9-4A28-8183-C3A45C96F41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9184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D28C8-16D5-41E7-9927-DCC52DC311F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51558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88684-D9DC-4955-855D-4A97141F3C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15977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76BBA-77BB-4A9A-A1D1-B9D9873B64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78303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34A9F-DF49-432D-BD36-B06A97732F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37244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AE05D-C481-4168-8ACD-6CD0E885274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65589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0E816-60F5-4177-8076-1A1712B1C0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91832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9A83-448E-4D08-B01C-CD58B1DEF60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77944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0EE96-D07C-4781-91FA-000EE297C31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68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215FA-528C-4B4D-BC31-16D78BB4F0A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1689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723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3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7CA33-486A-4630-A505-3CF960B40B0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671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06166-53E9-4A28-8183-C3A45C96F41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5788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D28C8-16D5-41E7-9927-DCC52DC311F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775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88684-D9DC-4955-855D-4A97141F3C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30696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76BBA-77BB-4A9A-A1D1-B9D9873B64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37307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34A9F-DF49-432D-BD36-B06A97732F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42065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AE05D-C481-4168-8ACD-6CD0E885274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22456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0E816-60F5-4177-8076-1A1712B1C0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51343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9A83-448E-4D08-B01C-CD58B1DEF60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808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723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3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7CA33-486A-4630-A505-3CF960B40B0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55061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0EE96-D07C-4781-91FA-000EE297C31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83548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215FA-528C-4B4D-BC31-16D78BB4F0A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62655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20143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5438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98961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77529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9901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33971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44907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258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06166-53E9-4A28-8183-C3A45C96F41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05100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90723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8119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268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D28C8-16D5-41E7-9927-DCC52DC311F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078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88684-D9DC-4955-855D-4A97141F3C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445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76BBA-77BB-4A9A-A1D1-B9D9873B64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346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34A9F-DF49-432D-BD36-B06A97732F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551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AE05D-C481-4168-8ACD-6CD0E885274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264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0E816-60F5-4177-8076-1A1712B1C0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514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9A83-448E-4D08-B01C-CD58B1DEF60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339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0EE96-D07C-4781-91FA-000EE297C31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9376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215FA-528C-4B4D-BC31-16D78BB4F0A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9865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723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3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7CA33-486A-4630-A505-3CF960B40B0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830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06166-53E9-4A28-8183-C3A45C96F41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5681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D28C8-16D5-41E7-9927-DCC52DC311F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020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88684-D9DC-4955-855D-4A97141F3C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8399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76BBA-77BB-4A9A-A1D1-B9D9873B64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5162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34A9F-DF49-432D-BD36-B06A97732F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9410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AE05D-C481-4168-8ACD-6CD0E885274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94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0E816-60F5-4177-8076-1A1712B1C0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3197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9A83-448E-4D08-B01C-CD58B1DEF60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7309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0EE96-D07C-4781-91FA-000EE297C31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8878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215FA-528C-4B4D-BC31-16D78BB4F0A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959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723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3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7CA33-486A-4630-A505-3CF960B40B0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022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06166-53E9-4A28-8183-C3A45C96F41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218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D28C8-16D5-41E7-9927-DCC52DC311F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8133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88684-D9DC-4955-855D-4A97141F3C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4134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76BBA-77BB-4A9A-A1D1-B9D9873B64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8958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34A9F-DF49-432D-BD36-B06A97732F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981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AE05D-C481-4168-8ACD-6CD0E885274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5283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0E816-60F5-4177-8076-1A1712B1C0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5880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9A83-448E-4D08-B01C-CD58B1DEF60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4668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0EE96-D07C-4781-91FA-000EE297C31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8021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215FA-528C-4B4D-BC31-16D78BB4F0A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986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723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3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7CA33-486A-4630-A505-3CF960B40B0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8491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06166-53E9-4A28-8183-C3A45C96F41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3130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D28C8-16D5-41E7-9927-DCC52DC311F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3628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88684-D9DC-4955-855D-4A97141F3C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3994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76BBA-77BB-4A9A-A1D1-B9D9873B64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820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34A9F-DF49-432D-BD36-B06A97732F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8306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AE05D-C481-4168-8ACD-6CD0E885274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47601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0E816-60F5-4177-8076-1A1712B1C0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1180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9A83-448E-4D08-B01C-CD58B1DEF60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93525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0EE96-D07C-4781-91FA-000EE297C31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6273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215FA-528C-4B4D-BC31-16D78BB4F0A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589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723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3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7CA33-486A-4630-A505-3CF960B40B0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79576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06166-53E9-4A28-8183-C3A45C96F41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029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D28C8-16D5-41E7-9927-DCC52DC311F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2253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88684-D9DC-4955-855D-4A97141F3C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58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76BBA-77BB-4A9A-A1D1-B9D9873B64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66811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34A9F-DF49-432D-BD36-B06A97732F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5121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AE05D-C481-4168-8ACD-6CD0E885274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9843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0E816-60F5-4177-8076-1A1712B1C0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32553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9A83-448E-4D08-B01C-CD58B1DEF60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472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0EE96-D07C-4781-91FA-000EE297C31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1893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215FA-528C-4B4D-BC31-16D78BB4F0A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9972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20594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8227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930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25292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574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187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8515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9184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8500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11852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69335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723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3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7CA33-486A-4630-A505-3CF960B40B0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62396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06166-53E9-4A28-8183-C3A45C96F41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260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D28C8-16D5-41E7-9927-DCC52DC311F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78339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88684-D9DC-4955-855D-4A97141F3C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43060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76BBA-77BB-4A9A-A1D1-B9D9873B64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28995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34A9F-DF49-432D-BD36-B06A97732F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60008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AE05D-C481-4168-8ACD-6CD0E885274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7716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0E816-60F5-4177-8076-1A1712B1C0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90414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9A83-448E-4D08-B01C-CD58B1DEF60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71470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0EE96-D07C-4781-91FA-000EE297C31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78437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215FA-528C-4B4D-BC31-16D78BB4F0A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33129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723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3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7CA33-486A-4630-A505-3CF960B40B0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528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06166-53E9-4A28-8183-C3A45C96F41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44588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D28C8-16D5-41E7-9927-DCC52DC311F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5638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88684-D9DC-4955-855D-4A97141F3C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88856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76BBA-77BB-4A9A-A1D1-B9D9873B64E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02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34A9F-DF49-432D-BD36-B06A97732F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01045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AE05D-C481-4168-8ACD-6CD0E885274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924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0E816-60F5-4177-8076-1A1712B1C0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41608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9A83-448E-4D08-B01C-CD58B1DEF60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84253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0EE96-D07C-4781-91FA-000EE297C31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96420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215FA-528C-4B4D-BC31-16D78BB4F0A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12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15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16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18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19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20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1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621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1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1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8C21CC-0F04-4998-B056-847D5DB63B0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18558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15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16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18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19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20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1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621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1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1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8C21CC-0F04-4998-B056-847D5DB63B0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9831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270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15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16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18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19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20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1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621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1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1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8C21CC-0F04-4998-B056-847D5DB63B0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12135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15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16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18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19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20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1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621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1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1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8C21CC-0F04-4998-B056-847D5DB63B0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44994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15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16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18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19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20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1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621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1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1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8C21CC-0F04-4998-B056-847D5DB63B0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25056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15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16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18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19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20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1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621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1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1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8C21CC-0F04-4998-B056-847D5DB63B0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570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15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16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18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19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20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1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621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1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1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8C21CC-0F04-4998-B056-847D5DB63B0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36087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69281-4DD5-4FF5-B1FA-11875AD20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14755-08A1-4E20-8C5E-B2B21775B5F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90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15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16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18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19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20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1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621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1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1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8C21CC-0F04-4998-B056-847D5DB63B0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29770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15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5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16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6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7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18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8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9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19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0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20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0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1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621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1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1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21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8C21CC-0F04-4998-B056-847D5DB63B0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13346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8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ПОСЧИТАЙТЕ: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z="6000" smtClean="0"/>
          </a:p>
          <a:p>
            <a:r>
              <a:rPr lang="ru-RU" sz="6000" smtClean="0"/>
              <a:t>ОТ   78 до 84</a:t>
            </a:r>
          </a:p>
          <a:p>
            <a:pPr>
              <a:buFont typeface="Wingdings" pitchFamily="2" charset="2"/>
              <a:buNone/>
            </a:pPr>
            <a:endParaRPr lang="ru-RU" sz="6000" smtClean="0"/>
          </a:p>
          <a:p>
            <a:r>
              <a:rPr lang="ru-RU" sz="6000" smtClean="0"/>
              <a:t>ОТ   54 до 48</a:t>
            </a:r>
          </a:p>
        </p:txBody>
      </p:sp>
    </p:spTree>
    <p:extLst>
      <p:ext uri="{BB962C8B-B14F-4D97-AF65-F5344CB8AC3E}">
        <p14:creationId xmlns:p14="http://schemas.microsoft.com/office/powerpoint/2010/main" val="205009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Решите примеры: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5400" b="1" dirty="0" smtClean="0"/>
              <a:t>78+9=           58+9=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5400" b="1" dirty="0" smtClean="0"/>
              <a:t>56+7=           84+7=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5400" b="1" dirty="0" smtClean="0"/>
              <a:t>37+8=           45+8=</a:t>
            </a:r>
          </a:p>
        </p:txBody>
      </p:sp>
    </p:spTree>
    <p:extLst>
      <p:ext uri="{BB962C8B-B14F-4D97-AF65-F5344CB8AC3E}">
        <p14:creationId xmlns:p14="http://schemas.microsoft.com/office/powerpoint/2010/main" val="381723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Проверьте: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5400" b="1" dirty="0" smtClean="0"/>
              <a:t>78+9=87           57+9=66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5400" b="1" dirty="0" smtClean="0"/>
              <a:t>56+7=63           84+7=91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5400" b="1" dirty="0" smtClean="0"/>
              <a:t>37+8=45           45+8=53</a:t>
            </a:r>
          </a:p>
        </p:txBody>
      </p:sp>
    </p:spTree>
    <p:extLst>
      <p:ext uri="{BB962C8B-B14F-4D97-AF65-F5344CB8AC3E}">
        <p14:creationId xmlns:p14="http://schemas.microsoft.com/office/powerpoint/2010/main" val="34349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chemeClr val="tx1"/>
                </a:solidFill>
                <a:effectLst/>
              </a:rPr>
              <a:t>Критерии оценки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229600" cy="4525963"/>
          </a:xfrm>
        </p:spPr>
        <p:txBody>
          <a:bodyPr/>
          <a:lstStyle/>
          <a:p>
            <a:pPr eaLnBrk="1" hangingPunct="1"/>
            <a:r>
              <a:rPr lang="ru-RU" sz="4400" b="1" dirty="0" smtClean="0">
                <a:effectLst/>
              </a:rPr>
              <a:t>Без ошибок – 5</a:t>
            </a:r>
          </a:p>
          <a:p>
            <a:pPr eaLnBrk="1" hangingPunct="1"/>
            <a:r>
              <a:rPr lang="ru-RU" sz="4400" b="1" dirty="0" smtClean="0">
                <a:effectLst/>
              </a:rPr>
              <a:t>Одна ошибка – 4</a:t>
            </a:r>
          </a:p>
          <a:p>
            <a:pPr marL="0" indent="0" eaLnBrk="1" hangingPunct="1">
              <a:buNone/>
            </a:pPr>
            <a:endParaRPr lang="ru-RU" sz="4000" b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515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15" descr="рад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785786" y="714356"/>
            <a:ext cx="1060450" cy="1296987"/>
          </a:xfrm>
          <a:prstGeom prst="rect">
            <a:avLst/>
          </a:prstGeom>
          <a:solidFill>
            <a:srgbClr val="FF9999"/>
          </a:solidFill>
          <a:ln w="57150" cmpd="thickThin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4340" name="Picture 16" descr="удивлен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785786" y="2928934"/>
            <a:ext cx="1087437" cy="1265238"/>
          </a:xfrm>
          <a:prstGeom prst="rect">
            <a:avLst/>
          </a:prstGeom>
          <a:solidFill>
            <a:srgbClr val="0099CC"/>
          </a:solidFill>
          <a:ln w="57150" cmpd="thickThin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4341" name="Picture 17" descr="печ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40000" contrast="40000"/>
          </a:blip>
          <a:srcRect l="-7091"/>
          <a:stretch>
            <a:fillRect/>
          </a:stretch>
        </p:blipFill>
        <p:spPr bwMode="auto">
          <a:xfrm>
            <a:off x="785786" y="5040332"/>
            <a:ext cx="1085850" cy="1246188"/>
          </a:xfrm>
          <a:prstGeom prst="rect">
            <a:avLst/>
          </a:prstGeom>
          <a:solidFill>
            <a:srgbClr val="FFFF66"/>
          </a:solidFill>
          <a:ln w="57150" cmpd="thickThin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4342" name="Rectangle 18"/>
          <p:cNvSpPr>
            <a:spLocks noChangeArrowheads="1"/>
          </p:cNvSpPr>
          <p:nvPr/>
        </p:nvSpPr>
        <p:spPr bwMode="auto">
          <a:xfrm>
            <a:off x="2214546" y="642918"/>
            <a:ext cx="619283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Вы считаете, что урок прошёл для вас плодотворно, с пользой. Вы </a:t>
            </a:r>
            <a:r>
              <a:rPr lang="ru-RU" sz="2800" b="1" dirty="0" smtClean="0">
                <a:solidFill>
                  <a:srgbClr val="FF0000"/>
                </a:solidFill>
              </a:rPr>
              <a:t>научились решать новые примеры </a:t>
            </a:r>
            <a:r>
              <a:rPr lang="ru-RU" sz="2800" b="1" dirty="0">
                <a:solidFill>
                  <a:srgbClr val="FF0000"/>
                </a:solidFill>
              </a:rPr>
              <a:t>и можете помочь другим.</a:t>
            </a:r>
          </a:p>
        </p:txBody>
      </p:sp>
      <p:sp>
        <p:nvSpPr>
          <p:cNvPr id="14343" name="Rectangle 19"/>
          <p:cNvSpPr>
            <a:spLocks noChangeArrowheads="1"/>
          </p:cNvSpPr>
          <p:nvPr/>
        </p:nvSpPr>
        <p:spPr bwMode="auto">
          <a:xfrm>
            <a:off x="2285984" y="2786058"/>
            <a:ext cx="59594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Вы считаете, что научились решать </a:t>
            </a:r>
            <a:r>
              <a:rPr lang="ru-RU" sz="3200" b="1" dirty="0" smtClean="0">
                <a:solidFill>
                  <a:srgbClr val="002060"/>
                </a:solidFill>
              </a:rPr>
              <a:t>примеры, </a:t>
            </a:r>
            <a:r>
              <a:rPr lang="ru-RU" sz="3200" b="1" dirty="0">
                <a:solidFill>
                  <a:srgbClr val="002060"/>
                </a:solidFill>
              </a:rPr>
              <a:t>но вам ещё нужна помощь.</a:t>
            </a:r>
          </a:p>
        </p:txBody>
      </p:sp>
      <p:sp>
        <p:nvSpPr>
          <p:cNvPr id="14344" name="Rectangle 20"/>
          <p:cNvSpPr>
            <a:spLocks noChangeArrowheads="1"/>
          </p:cNvSpPr>
          <p:nvPr/>
        </p:nvSpPr>
        <p:spPr bwMode="auto">
          <a:xfrm>
            <a:off x="2357422" y="5169771"/>
            <a:ext cx="557588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считаете, что было трудно </a:t>
            </a:r>
            <a:endParaRPr lang="en-US" sz="3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уроке.</a:t>
            </a:r>
          </a:p>
        </p:txBody>
      </p:sp>
    </p:spTree>
    <p:extLst>
      <p:ext uri="{BB962C8B-B14F-4D97-AF65-F5344CB8AC3E}">
        <p14:creationId xmlns:p14="http://schemas.microsoft.com/office/powerpoint/2010/main" val="358769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dirty="0" smtClean="0">
                <a:solidFill>
                  <a:schemeClr val="tx1"/>
                </a:solidFill>
                <a:effectLst/>
              </a:rPr>
              <a:t>Домашнее задание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4000" b="1" dirty="0" smtClean="0">
                <a:effectLst/>
              </a:rPr>
              <a:t>               </a:t>
            </a:r>
          </a:p>
          <a:p>
            <a:pPr marL="0" indent="0" eaLnBrk="1" hangingPunct="1">
              <a:buNone/>
            </a:pPr>
            <a:r>
              <a:rPr lang="ru-RU" sz="4000" b="1" dirty="0">
                <a:effectLst/>
              </a:rPr>
              <a:t> </a:t>
            </a:r>
            <a:r>
              <a:rPr lang="ru-RU" sz="4000" b="1" dirty="0" smtClean="0">
                <a:effectLst/>
              </a:rPr>
              <a:t>               Стр. 66 № 4</a:t>
            </a:r>
          </a:p>
        </p:txBody>
      </p:sp>
    </p:spTree>
    <p:extLst>
      <p:ext uri="{BB962C8B-B14F-4D97-AF65-F5344CB8AC3E}">
        <p14:creationId xmlns:p14="http://schemas.microsoft.com/office/powerpoint/2010/main" val="275128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838200"/>
            <a:ext cx="8534400" cy="457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6600" b="1" smtClean="0">
                <a:effectLst/>
              </a:rPr>
              <a:t>40</a:t>
            </a:r>
            <a:br>
              <a:rPr lang="ru-RU" sz="6600" b="1" smtClean="0">
                <a:effectLst/>
              </a:rPr>
            </a:br>
            <a:r>
              <a:rPr lang="ru-RU" sz="6600" b="1" smtClean="0">
                <a:effectLst/>
              </a:rPr>
              <a:t>_________________</a:t>
            </a:r>
            <a:br>
              <a:rPr lang="ru-RU" sz="6600" b="1" smtClean="0">
                <a:effectLst/>
              </a:rPr>
            </a:br>
            <a:r>
              <a:rPr lang="ru-RU" sz="6600" b="1" smtClean="0">
                <a:effectLst/>
              </a:rPr>
              <a:t/>
            </a:r>
            <a:br>
              <a:rPr lang="ru-RU" sz="6600" b="1" smtClean="0">
                <a:effectLst/>
              </a:rPr>
            </a:br>
            <a:r>
              <a:rPr lang="ru-RU" sz="6600" b="1" smtClean="0">
                <a:solidFill>
                  <a:schemeClr val="tx1"/>
                </a:solidFill>
                <a:effectLst/>
              </a:rPr>
              <a:t>35   37   34   38   39</a:t>
            </a:r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 flipV="1">
            <a:off x="685800" y="838200"/>
            <a:ext cx="3962400" cy="2209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4648200" y="838200"/>
            <a:ext cx="3962400" cy="2209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7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Oval 2"/>
          <p:cNvSpPr>
            <a:spLocks noChangeArrowheads="1"/>
          </p:cNvSpPr>
          <p:nvPr/>
        </p:nvSpPr>
        <p:spPr bwMode="auto">
          <a:xfrm>
            <a:off x="1403350" y="4797425"/>
            <a:ext cx="1008063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43011" name="Oval 3"/>
          <p:cNvSpPr>
            <a:spLocks noChangeArrowheads="1"/>
          </p:cNvSpPr>
          <p:nvPr/>
        </p:nvSpPr>
        <p:spPr bwMode="auto">
          <a:xfrm>
            <a:off x="3276600" y="3357563"/>
            <a:ext cx="1008063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43012" name="Oval 4"/>
          <p:cNvSpPr>
            <a:spLocks noChangeArrowheads="1"/>
          </p:cNvSpPr>
          <p:nvPr/>
        </p:nvSpPr>
        <p:spPr bwMode="auto">
          <a:xfrm>
            <a:off x="5724525" y="1844675"/>
            <a:ext cx="1008063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371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b="1" i="1" smtClean="0">
                <a:solidFill>
                  <a:srgbClr val="FF0066"/>
                </a:solidFill>
                <a:effectLst/>
              </a:rPr>
              <a:t>«Найди лишнее число»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800" b="1" smtClean="0">
                <a:effectLst/>
              </a:rPr>
              <a:t>10</a:t>
            </a:r>
            <a:r>
              <a:rPr lang="en-US" sz="4800" b="1" smtClean="0">
                <a:effectLst/>
              </a:rPr>
              <a:t>   </a:t>
            </a:r>
            <a:r>
              <a:rPr lang="ru-RU" sz="4800" b="1" smtClean="0">
                <a:effectLst/>
              </a:rPr>
              <a:t>20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</a:t>
            </a:r>
            <a:r>
              <a:rPr lang="en-US" sz="4800" b="1" smtClean="0">
                <a:effectLst/>
              </a:rPr>
              <a:t>30</a:t>
            </a:r>
            <a:r>
              <a:rPr lang="ru-RU" sz="4800" b="1" smtClean="0">
                <a:effectLst/>
              </a:rPr>
              <a:t>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40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55 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60</a:t>
            </a:r>
            <a:endParaRPr lang="en-US" sz="4800" b="1" smtClean="0">
              <a:effectLst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US" sz="4400" b="1" smtClean="0">
              <a:solidFill>
                <a:srgbClr val="008080"/>
              </a:solidFill>
              <a:effectLst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800" b="1" smtClean="0">
                <a:effectLst/>
              </a:rPr>
              <a:t>1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2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31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4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5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7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8</a:t>
            </a:r>
          </a:p>
          <a:p>
            <a:pPr algn="ctr">
              <a:lnSpc>
                <a:spcPct val="90000"/>
              </a:lnSpc>
            </a:pPr>
            <a:endParaRPr lang="en-US" sz="4800" b="1" smtClean="0">
              <a:effectLst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800" b="1" smtClean="0">
                <a:effectLst/>
              </a:rPr>
              <a:t>24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11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15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17  19 </a:t>
            </a:r>
            <a:r>
              <a:rPr lang="en-US" sz="4800" b="1" smtClean="0">
                <a:effectLst/>
              </a:rPr>
              <a:t> </a:t>
            </a:r>
            <a:r>
              <a:rPr lang="ru-RU" sz="4800" b="1" smtClean="0">
                <a:effectLst/>
              </a:rPr>
              <a:t> 12</a:t>
            </a:r>
            <a:r>
              <a:rPr lang="ru-RU" sz="4400" b="1" smtClean="0"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3196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nimBg="1"/>
      <p:bldP spid="43011" grpId="0" animBg="1"/>
      <p:bldP spid="43012" grpId="0" animBg="1"/>
      <p:bldP spid="430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7"/>
          <p:cNvSpPr>
            <a:spLocks noChangeArrowheads="1" noChangeShapeType="1" noTextEdit="1"/>
          </p:cNvSpPr>
          <p:nvPr/>
        </p:nvSpPr>
        <p:spPr bwMode="auto">
          <a:xfrm>
            <a:off x="6934200" y="1752600"/>
            <a:ext cx="16764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99,</a:t>
            </a:r>
          </a:p>
        </p:txBody>
      </p:sp>
      <p:sp>
        <p:nvSpPr>
          <p:cNvPr id="6147" name="WordArt 8"/>
          <p:cNvSpPr>
            <a:spLocks noChangeArrowheads="1" noChangeShapeType="1" noTextEdit="1"/>
          </p:cNvSpPr>
          <p:nvPr/>
        </p:nvSpPr>
        <p:spPr bwMode="auto">
          <a:xfrm>
            <a:off x="990600" y="4114800"/>
            <a:ext cx="1752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11,</a:t>
            </a:r>
          </a:p>
        </p:txBody>
      </p:sp>
      <p:sp>
        <p:nvSpPr>
          <p:cNvPr id="6148" name="WordArt 9"/>
          <p:cNvSpPr>
            <a:spLocks noChangeArrowheads="1" noChangeShapeType="1" noTextEdit="1"/>
          </p:cNvSpPr>
          <p:nvPr/>
        </p:nvSpPr>
        <p:spPr bwMode="auto">
          <a:xfrm>
            <a:off x="2209800" y="685800"/>
            <a:ext cx="15240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43,</a:t>
            </a:r>
          </a:p>
        </p:txBody>
      </p:sp>
      <p:sp>
        <p:nvSpPr>
          <p:cNvPr id="6149" name="WordArt 10"/>
          <p:cNvSpPr>
            <a:spLocks noChangeArrowheads="1" noChangeShapeType="1" noTextEdit="1"/>
          </p:cNvSpPr>
          <p:nvPr/>
        </p:nvSpPr>
        <p:spPr bwMode="auto">
          <a:xfrm>
            <a:off x="3505200" y="3962400"/>
            <a:ext cx="16002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54,</a:t>
            </a:r>
          </a:p>
        </p:txBody>
      </p:sp>
      <p:sp>
        <p:nvSpPr>
          <p:cNvPr id="6150" name="WordArt 11"/>
          <p:cNvSpPr>
            <a:spLocks noChangeArrowheads="1" noChangeShapeType="1" noTextEdit="1"/>
          </p:cNvSpPr>
          <p:nvPr/>
        </p:nvSpPr>
        <p:spPr bwMode="auto">
          <a:xfrm>
            <a:off x="4876800" y="1524000"/>
            <a:ext cx="10668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2,</a:t>
            </a:r>
          </a:p>
        </p:txBody>
      </p:sp>
      <p:sp>
        <p:nvSpPr>
          <p:cNvPr id="6151" name="WordArt 12"/>
          <p:cNvSpPr>
            <a:spLocks noChangeArrowheads="1" noChangeShapeType="1" noTextEdit="1"/>
          </p:cNvSpPr>
          <p:nvPr/>
        </p:nvSpPr>
        <p:spPr bwMode="auto">
          <a:xfrm>
            <a:off x="5867400" y="3581400"/>
            <a:ext cx="1219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5,</a:t>
            </a:r>
          </a:p>
        </p:txBody>
      </p:sp>
      <p:sp>
        <p:nvSpPr>
          <p:cNvPr id="6152" name="WordArt 13"/>
          <p:cNvSpPr>
            <a:spLocks noChangeArrowheads="1" noChangeShapeType="1" noTextEdit="1"/>
          </p:cNvSpPr>
          <p:nvPr/>
        </p:nvSpPr>
        <p:spPr bwMode="auto">
          <a:xfrm>
            <a:off x="304800" y="2286000"/>
            <a:ext cx="1676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27,</a:t>
            </a:r>
          </a:p>
        </p:txBody>
      </p:sp>
      <p:sp>
        <p:nvSpPr>
          <p:cNvPr id="6153" name="WordArt 14"/>
          <p:cNvSpPr>
            <a:spLocks noChangeArrowheads="1" noChangeShapeType="1" noTextEdit="1"/>
          </p:cNvSpPr>
          <p:nvPr/>
        </p:nvSpPr>
        <p:spPr bwMode="auto">
          <a:xfrm>
            <a:off x="8001000" y="3581400"/>
            <a:ext cx="7620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14753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8763000" cy="36845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6000" b="1" smtClean="0">
                <a:solidFill>
                  <a:schemeClr val="tx1"/>
                </a:solidFill>
                <a:effectLst/>
              </a:rPr>
              <a:t>2  5  8  11  27  43  54  99</a:t>
            </a:r>
          </a:p>
        </p:txBody>
      </p:sp>
    </p:spTree>
    <p:extLst>
      <p:ext uri="{BB962C8B-B14F-4D97-AF65-F5344CB8AC3E}">
        <p14:creationId xmlns:p14="http://schemas.microsoft.com/office/powerpoint/2010/main" val="295803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81000" y="1219200"/>
            <a:ext cx="2514600" cy="243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4114800" y="1066800"/>
            <a:ext cx="3124200" cy="2438400"/>
          </a:xfrm>
          <a:prstGeom prst="parallelogram">
            <a:avLst>
              <a:gd name="adj" fmla="val 3392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 rot="5104373">
            <a:off x="1500188" y="3398837"/>
            <a:ext cx="1785938" cy="302736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4572000" y="3810000"/>
            <a:ext cx="3810000" cy="1981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11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78" y="3929066"/>
            <a:ext cx="1757346" cy="78581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9200" b="1" dirty="0" smtClean="0">
                <a:solidFill>
                  <a:srgbClr val="FF0000"/>
                </a:solidFill>
              </a:rPr>
              <a:t>26</a:t>
            </a:r>
            <a:r>
              <a:rPr lang="en-US" sz="19200" b="1" dirty="0" smtClean="0">
                <a:solidFill>
                  <a:srgbClr val="FF0000"/>
                </a:solidFill>
              </a:rPr>
              <a:t> </a:t>
            </a:r>
            <a:r>
              <a:rPr lang="ru-RU" sz="19200" b="1" dirty="0">
                <a:solidFill>
                  <a:srgbClr val="FF0000"/>
                </a:solidFill>
              </a:rPr>
              <a:t>+</a:t>
            </a:r>
            <a:r>
              <a:rPr lang="en-US" sz="19200" b="1" dirty="0" smtClean="0">
                <a:solidFill>
                  <a:srgbClr val="FF0000"/>
                </a:solidFill>
              </a:rPr>
              <a:t> 7</a:t>
            </a:r>
            <a:endParaRPr lang="ru-RU" sz="192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4357694"/>
            <a:ext cx="50006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1. Заменю число </a:t>
            </a:r>
            <a:r>
              <a:rPr lang="ru-RU" sz="3200" b="1" dirty="0" smtClean="0">
                <a:solidFill>
                  <a:srgbClr val="FF0000"/>
                </a:solidFill>
              </a:rPr>
              <a:t>7</a:t>
            </a:r>
            <a:r>
              <a:rPr lang="ru-RU" sz="3200" b="1" dirty="0" smtClean="0">
                <a:solidFill>
                  <a:srgbClr val="002060"/>
                </a:solidFill>
              </a:rPr>
              <a:t> суммой удобных слагаемых </a:t>
            </a:r>
            <a:r>
              <a:rPr lang="ru-RU" sz="3200" b="1" dirty="0">
                <a:solidFill>
                  <a:prstClr val="black"/>
                </a:solidFill>
              </a:rPr>
              <a:t>4</a:t>
            </a:r>
            <a:r>
              <a:rPr lang="ru-RU" sz="3200" b="1" dirty="0" smtClean="0">
                <a:solidFill>
                  <a:srgbClr val="002060"/>
                </a:solidFill>
              </a:rPr>
              <a:t> и </a:t>
            </a:r>
            <a:r>
              <a:rPr lang="ru-RU" sz="3200" b="1" dirty="0">
                <a:solidFill>
                  <a:prstClr val="black"/>
                </a:solidFill>
              </a:rPr>
              <a:t>3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500306"/>
            <a:ext cx="4286248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2. Прибавлю к </a:t>
            </a:r>
            <a:r>
              <a:rPr lang="ru-RU" sz="3100" b="1" dirty="0" smtClean="0">
                <a:solidFill>
                  <a:prstClr val="black"/>
                </a:solidFill>
              </a:rPr>
              <a:t>26</a:t>
            </a:r>
            <a:r>
              <a:rPr lang="ru-RU" sz="3100" b="1" dirty="0" smtClean="0">
                <a:solidFill>
                  <a:srgbClr val="002060"/>
                </a:solidFill>
              </a:rPr>
              <a:t> число </a:t>
            </a:r>
            <a:r>
              <a:rPr lang="ru-RU" sz="3100" b="1" dirty="0">
                <a:solidFill>
                  <a:prstClr val="black"/>
                </a:solidFill>
              </a:rPr>
              <a:t>4</a:t>
            </a:r>
            <a:r>
              <a:rPr lang="ru-RU" sz="3100" b="1" dirty="0" smtClean="0">
                <a:solidFill>
                  <a:srgbClr val="002060"/>
                </a:solidFill>
              </a:rPr>
              <a:t>, чтобы получилось </a:t>
            </a:r>
          </a:p>
          <a:p>
            <a:r>
              <a:rPr lang="ru-RU" sz="3100" b="1" dirty="0" smtClean="0">
                <a:solidFill>
                  <a:srgbClr val="002060"/>
                </a:solidFill>
              </a:rPr>
              <a:t>    круглое число.</a:t>
            </a:r>
            <a:endParaRPr lang="ru-RU" sz="3100" b="1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1428736"/>
            <a:ext cx="371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3. Прибавлю к </a:t>
            </a:r>
            <a:r>
              <a:rPr lang="ru-RU" sz="3200" b="1" dirty="0" smtClean="0">
                <a:solidFill>
                  <a:prstClr val="black"/>
                </a:solidFill>
              </a:rPr>
              <a:t>30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    оставшееся число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4000496" y="1571612"/>
            <a:ext cx="2071702" cy="78581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ru-RU" sz="3200" dirty="0" smtClean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14400" b="1" dirty="0" smtClean="0">
                <a:solidFill>
                  <a:prstClr val="black"/>
                </a:solidFill>
              </a:rPr>
              <a:t>(26+4)+ </a:t>
            </a:r>
            <a:r>
              <a:rPr lang="ru-RU" sz="144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3286116" y="428604"/>
            <a:ext cx="857256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33</a:t>
            </a:r>
            <a:endParaRPr lang="ru-RU" sz="4800" dirty="0" smtClean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-32" y="571480"/>
            <a:ext cx="30718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4. Запишу ответ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5357818" y="2786058"/>
            <a:ext cx="1428760" cy="78581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ru-RU" sz="3200" dirty="0" smtClean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14400" b="1" dirty="0" smtClean="0">
                <a:solidFill>
                  <a:prstClr val="black"/>
                </a:solidFill>
              </a:rPr>
              <a:t>26 </a:t>
            </a:r>
            <a:r>
              <a:rPr lang="ru-RU" sz="14400" b="1" dirty="0">
                <a:solidFill>
                  <a:prstClr val="black"/>
                </a:solidFill>
              </a:rPr>
              <a:t>+</a:t>
            </a:r>
            <a:r>
              <a:rPr lang="ru-RU" sz="14400" b="1" dirty="0" smtClean="0">
                <a:solidFill>
                  <a:prstClr val="black"/>
                </a:solidFill>
              </a:rPr>
              <a:t> 4 </a:t>
            </a:r>
            <a:endParaRPr lang="ru-RU" sz="14400" b="1" dirty="0">
              <a:solidFill>
                <a:prstClr val="black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28596" y="1214422"/>
            <a:ext cx="3571900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/>
          <p:nvPr/>
        </p:nvCxnSpPr>
        <p:spPr>
          <a:xfrm rot="16200000" flipH="1">
            <a:off x="3321835" y="1893083"/>
            <a:ext cx="2714644" cy="1357322"/>
          </a:xfrm>
          <a:prstGeom prst="bentConnector3">
            <a:avLst>
              <a:gd name="adj1" fmla="val 5000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оединительная линия уступом 29"/>
          <p:cNvCxnSpPr/>
          <p:nvPr/>
        </p:nvCxnSpPr>
        <p:spPr>
          <a:xfrm>
            <a:off x="5357818" y="3929066"/>
            <a:ext cx="2428892" cy="1571636"/>
          </a:xfrm>
          <a:prstGeom prst="bentConnector3">
            <a:avLst>
              <a:gd name="adj1" fmla="val 5000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715272" y="5500702"/>
            <a:ext cx="857256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Рисунок 34" descr="0_74eee_88be9c72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1"/>
            <a:ext cx="3830830" cy="2786058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rot="5400000">
            <a:off x="7715272" y="4714884"/>
            <a:ext cx="285752" cy="2857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8108181" y="4750603"/>
            <a:ext cx="285752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одержимое 2"/>
          <p:cNvSpPr txBox="1">
            <a:spLocks/>
          </p:cNvSpPr>
          <p:nvPr/>
        </p:nvSpPr>
        <p:spPr>
          <a:xfrm>
            <a:off x="7499248" y="4896303"/>
            <a:ext cx="1428760" cy="78581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ru-RU" sz="3200" dirty="0" smtClean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14400" b="1" dirty="0">
                <a:solidFill>
                  <a:prstClr val="black"/>
                </a:solidFill>
              </a:rPr>
              <a:t>4</a:t>
            </a:r>
            <a:r>
              <a:rPr lang="ru-RU" sz="14400" b="1" dirty="0" smtClean="0">
                <a:solidFill>
                  <a:prstClr val="black"/>
                </a:solidFill>
              </a:rPr>
              <a:t>     </a:t>
            </a:r>
            <a:r>
              <a:rPr lang="ru-RU" sz="14400" b="1" dirty="0">
                <a:solidFill>
                  <a:prstClr val="black"/>
                </a:solidFill>
              </a:rPr>
              <a:t>3</a:t>
            </a:r>
            <a:r>
              <a:rPr lang="ru-RU" sz="14400" b="1" dirty="0" smtClean="0">
                <a:solidFill>
                  <a:prstClr val="black"/>
                </a:solidFill>
              </a:rPr>
              <a:t> </a:t>
            </a:r>
            <a:endParaRPr lang="ru-RU" sz="14400" b="1" dirty="0">
              <a:solidFill>
                <a:prstClr val="black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572396" y="5110617"/>
            <a:ext cx="100013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59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  <p:bldP spid="19" grpId="0"/>
      <p:bldP spid="20" grpId="0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effectLst/>
              </a:rPr>
              <a:t>№3.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288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800" b="1" dirty="0" smtClean="0">
                <a:effectLst/>
              </a:rPr>
              <a:t>Было –  40 л   </a:t>
            </a:r>
          </a:p>
          <a:p>
            <a:pPr>
              <a:buFont typeface="Wingdings" pitchFamily="2" charset="2"/>
              <a:buNone/>
            </a:pPr>
            <a:r>
              <a:rPr lang="ru-RU" sz="4800" b="1" dirty="0" smtClean="0">
                <a:effectLst/>
              </a:rPr>
              <a:t>Израсходовали – 15л и 5 л</a:t>
            </a:r>
          </a:p>
          <a:p>
            <a:pPr>
              <a:buFont typeface="Wingdings" pitchFamily="2" charset="2"/>
              <a:buNone/>
            </a:pPr>
            <a:r>
              <a:rPr lang="ru-RU" sz="4800" b="1" dirty="0" smtClean="0">
                <a:effectLst/>
              </a:rPr>
              <a:t>Осталось - ?</a:t>
            </a:r>
          </a:p>
        </p:txBody>
      </p:sp>
    </p:spTree>
    <p:extLst>
      <p:ext uri="{BB962C8B-B14F-4D97-AF65-F5344CB8AC3E}">
        <p14:creationId xmlns:p14="http://schemas.microsoft.com/office/powerpoint/2010/main" val="14918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sz="6000" b="1" dirty="0" smtClean="0">
                <a:effectLst/>
              </a:rPr>
              <a:t>1. 15+5=20 (л.) 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6000" b="1" dirty="0" smtClean="0">
                <a:effectLst/>
              </a:rPr>
              <a:t>2. 40-20=20(л.)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6000" b="1" dirty="0" smtClean="0">
                <a:effectLst/>
              </a:rPr>
              <a:t>Ответ: 20 литров.</a:t>
            </a:r>
          </a:p>
        </p:txBody>
      </p:sp>
    </p:spTree>
    <p:extLst>
      <p:ext uri="{BB962C8B-B14F-4D97-AF65-F5344CB8AC3E}">
        <p14:creationId xmlns:p14="http://schemas.microsoft.com/office/powerpoint/2010/main" val="371641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7_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228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Тема Office</vt:lpstr>
      <vt:lpstr>Круги</vt:lpstr>
      <vt:lpstr>1_Круги</vt:lpstr>
      <vt:lpstr>2_Круги</vt:lpstr>
      <vt:lpstr>3_Круги</vt:lpstr>
      <vt:lpstr>4_Круги</vt:lpstr>
      <vt:lpstr>1_Тема Office</vt:lpstr>
      <vt:lpstr>5_Круги</vt:lpstr>
      <vt:lpstr>6_Круги</vt:lpstr>
      <vt:lpstr>7_Круги</vt:lpstr>
      <vt:lpstr>8_Круги</vt:lpstr>
      <vt:lpstr>2_Тема Office</vt:lpstr>
      <vt:lpstr>ПОСЧИТАЙТЕ:</vt:lpstr>
      <vt:lpstr>40 _________________  35   37   34   38   39</vt:lpstr>
      <vt:lpstr>«Найди лишнее число»</vt:lpstr>
      <vt:lpstr>Презентация PowerPoint</vt:lpstr>
      <vt:lpstr>2  5  8  11  27  43  54  99</vt:lpstr>
      <vt:lpstr>Презентация PowerPoint</vt:lpstr>
      <vt:lpstr>Презентация PowerPoint</vt:lpstr>
      <vt:lpstr>№3.</vt:lpstr>
      <vt:lpstr>Презентация PowerPoint</vt:lpstr>
      <vt:lpstr>Решите примеры:</vt:lpstr>
      <vt:lpstr>Проверьте:</vt:lpstr>
      <vt:lpstr>Критерии оценки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ПОСЧИТАЙТЕ:</dc:title>
  <dc:creator>Учитель</dc:creator>
  <cp:lastModifiedBy>Учитель</cp:lastModifiedBy>
  <cp:revision>6</cp:revision>
  <dcterms:created xsi:type="dcterms:W3CDTF">2016-11-30T06:16:30Z</dcterms:created>
  <dcterms:modified xsi:type="dcterms:W3CDTF">2016-11-30T13:40:46Z</dcterms:modified>
</cp:coreProperties>
</file>