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57" r:id="rId3"/>
    <p:sldId id="258" r:id="rId4"/>
    <p:sldId id="269" r:id="rId5"/>
    <p:sldId id="271" r:id="rId6"/>
    <p:sldId id="268" r:id="rId7"/>
    <p:sldId id="259" r:id="rId8"/>
    <p:sldId id="261" r:id="rId9"/>
    <p:sldId id="260" r:id="rId10"/>
    <p:sldId id="274" r:id="rId11"/>
    <p:sldId id="276" r:id="rId12"/>
    <p:sldId id="277" r:id="rId13"/>
    <p:sldId id="263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C86B-A934-4D55-B5D0-C947ACBCDAB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602-28FE-4B7D-BC1F-FC6C674F1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4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C86B-A934-4D55-B5D0-C947ACBCDAB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602-28FE-4B7D-BC1F-FC6C674F1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104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C86B-A934-4D55-B5D0-C947ACBCDAB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602-28FE-4B7D-BC1F-FC6C674F1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3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C86B-A934-4D55-B5D0-C947ACBCDAB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602-28FE-4B7D-BC1F-FC6C674F1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053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C86B-A934-4D55-B5D0-C947ACBCDAB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602-28FE-4B7D-BC1F-FC6C674F1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315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C86B-A934-4D55-B5D0-C947ACBCDAB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602-28FE-4B7D-BC1F-FC6C674F1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741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C86B-A934-4D55-B5D0-C947ACBCDAB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602-28FE-4B7D-BC1F-FC6C674F1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00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C86B-A934-4D55-B5D0-C947ACBCDAB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602-28FE-4B7D-BC1F-FC6C674F1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642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C86B-A934-4D55-B5D0-C947ACBCDAB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602-28FE-4B7D-BC1F-FC6C674F1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684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C86B-A934-4D55-B5D0-C947ACBCDAB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602-28FE-4B7D-BC1F-FC6C674F1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506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C86B-A934-4D55-B5D0-C947ACBCDAB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B602-28FE-4B7D-BC1F-FC6C674F1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513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8C86B-A934-4D55-B5D0-C947ACBCDAB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6B602-28FE-4B7D-BC1F-FC6C674F1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159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5846"/>
            <a:ext cx="86409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Элементы опережающего обучения на уроках математики в начальной школе.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rebuchet MS"/>
                <a:ea typeface="Calibri"/>
                <a:cs typeface="Times New Roman"/>
              </a:rPr>
              <a:t/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rebuchet MS"/>
                <a:ea typeface="Calibri"/>
                <a:cs typeface="Times New Roman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pic>
        <p:nvPicPr>
          <p:cNvPr id="1026" name="Picture 2" descr="http://cs629400.vk.me/v629400765/12331/3cPOPb-zlJ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4943"/>
            <a:ext cx="3384376" cy="388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221088"/>
            <a:ext cx="496855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708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470607"/>
              </p:ext>
            </p:extLst>
          </p:nvPr>
        </p:nvGraphicFramePr>
        <p:xfrm>
          <a:off x="395540" y="260649"/>
          <a:ext cx="8280917" cy="194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741"/>
                <a:gridCol w="1182741"/>
                <a:gridCol w="1182741"/>
                <a:gridCol w="1182741"/>
                <a:gridCol w="1182741"/>
                <a:gridCol w="1183606"/>
                <a:gridCol w="1183606"/>
              </a:tblGrid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Множитель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Множитель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Произведение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27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36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35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 dirty="0">
                          <a:effectLst/>
                        </a:rPr>
                        <a:t>30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275557"/>
              </p:ext>
            </p:extLst>
          </p:nvPr>
        </p:nvGraphicFramePr>
        <p:xfrm>
          <a:off x="395540" y="2492895"/>
          <a:ext cx="8352923" cy="15868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5205"/>
                <a:gridCol w="835205"/>
                <a:gridCol w="835205"/>
                <a:gridCol w="835205"/>
                <a:gridCol w="835205"/>
                <a:gridCol w="835205"/>
                <a:gridCol w="835205"/>
                <a:gridCol w="835205"/>
                <a:gridCol w="835205"/>
                <a:gridCol w="836078"/>
              </a:tblGrid>
              <a:tr h="7934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54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48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42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36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24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18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34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с:6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533525" y="36179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20838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128108"/>
              </p:ext>
            </p:extLst>
          </p:nvPr>
        </p:nvGraphicFramePr>
        <p:xfrm>
          <a:off x="467546" y="4437111"/>
          <a:ext cx="8280916" cy="1512168"/>
        </p:xfrm>
        <a:graphic>
          <a:graphicData uri="http://schemas.openxmlformats.org/drawingml/2006/table">
            <a:tbl>
              <a:tblPr firstRow="1" firstCol="1" bandRow="1"/>
              <a:tblGrid>
                <a:gridCol w="828005"/>
                <a:gridCol w="828005"/>
                <a:gridCol w="828005"/>
                <a:gridCol w="828005"/>
                <a:gridCol w="828005"/>
                <a:gridCol w="828005"/>
                <a:gridCol w="828005"/>
                <a:gridCol w="828005"/>
                <a:gridCol w="828005"/>
                <a:gridCol w="828871"/>
              </a:tblGrid>
              <a:tr h="7560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0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8хс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33525" y="36179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20838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30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77"/>
              </p:ext>
            </p:extLst>
          </p:nvPr>
        </p:nvGraphicFramePr>
        <p:xfrm>
          <a:off x="611560" y="908718"/>
          <a:ext cx="8064896" cy="58887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88018"/>
                <a:gridCol w="2688018"/>
                <a:gridCol w="2688860"/>
              </a:tblGrid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6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>
                          <a:effectLst/>
                        </a:rPr>
                        <a:t>35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>
                          <a:effectLst/>
                        </a:rPr>
                        <a:t>72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>
                          <a:effectLst/>
                        </a:rPr>
                        <a:t>х5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:7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>
                          <a:effectLst/>
                        </a:rPr>
                        <a:t>:8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>
                          <a:effectLst/>
                        </a:rPr>
                        <a:t>-10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Х6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х3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>
                          <a:effectLst/>
                        </a:rPr>
                        <a:t>+20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+12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+9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>
                          <a:effectLst/>
                        </a:rPr>
                        <a:t>:10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>
                          <a:effectLst/>
                        </a:rPr>
                        <a:t>:7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:9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>
                          <a:effectLst/>
                        </a:rPr>
                        <a:t>+2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>
                          <a:effectLst/>
                        </a:rPr>
                        <a:t>+30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х4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(6)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>
                          <a:effectLst/>
                        </a:rPr>
                        <a:t>(36)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(16)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372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771851"/>
              </p:ext>
            </p:extLst>
          </p:nvPr>
        </p:nvGraphicFramePr>
        <p:xfrm>
          <a:off x="539552" y="548679"/>
          <a:ext cx="8208912" cy="58326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6018"/>
                <a:gridCol w="2736018"/>
                <a:gridCol w="2736876"/>
              </a:tblGrid>
              <a:tr h="1944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solidFill>
                            <a:schemeClr val="bg1"/>
                          </a:solidFill>
                          <a:effectLst/>
                        </a:rPr>
                        <a:t>□1:3=7</a:t>
                      </a:r>
                      <a:endParaRPr lang="ru-RU" sz="4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6□:7=□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□6:□=9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44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□4:8=3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5□:9=□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□5:□=7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44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7□:9=8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4□:6=□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ru-RU" sz="4800" dirty="0">
                          <a:effectLst/>
                        </a:rPr>
                        <a:t>□4:□=7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2832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pPr lvl="0" algn="l">
              <a:spcBef>
                <a:spcPts val="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</a:rPr>
              <a:t>Игра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</a:rPr>
              <a:t>"Не скажу!".</a:t>
            </a:r>
            <a:b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</a:rPr>
            </a:br>
            <a:r>
              <a:rPr lang="ru-RU" sz="2200" dirty="0">
                <a:latin typeface="Times New Roman"/>
                <a:ea typeface="Calibri"/>
              </a:rPr>
              <a:t>По заданию учителя ученики цепочкой (стоя) считают, например, от 1 до 60, а на числа, которые делятся на 6, они произносят "Не скажу!" или с 1 до 80, а не произносят числа, которые делятся на 8 (Не скажу!) Тот, кто ошибся, садится. Побеждает тот, кто остаётся стоять. Дети аплодируют этому ученику.</a:t>
            </a:r>
            <a:br>
              <a:rPr lang="ru-RU" sz="2200" dirty="0">
                <a:latin typeface="Times New Roman"/>
                <a:ea typeface="Calibri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>Игра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>"Да. Нет".</a:t>
            </a:r>
            <a:b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</a:br>
            <a:r>
              <a:rPr lang="ru-RU" sz="2200" dirty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На доске примеры: 4х6, 8х3, 4х5, 7х3, 9х4, 5х6. </a:t>
            </a:r>
            <a:br>
              <a:rPr lang="ru-RU" sz="2200" dirty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</a:br>
            <a:r>
              <a:rPr lang="ru-RU" sz="2200" dirty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Показываю карточки с числами (ответами). Если число является ответом, (например- 24), учащиеся хором говорят "Да", затем произносят пример 4х6=24 и 8х3=24. Если число не является ответом, говорят "Нет</a:t>
            </a:r>
            <a:r>
              <a:rPr lang="ru-RU" sz="2200" dirty="0" smtClean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".</a:t>
            </a:r>
            <a:br>
              <a:rPr lang="ru-RU" sz="2200" dirty="0" smtClean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</a:br>
            <a:r>
              <a:rPr lang="ru-RU" sz="2200" dirty="0" smtClean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2200" dirty="0" smtClean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</a:br>
            <a:r>
              <a:rPr lang="ru-RU" sz="2400" dirty="0" smtClean="0">
                <a:effectLst/>
                <a:latin typeface="Times New Roman"/>
                <a:ea typeface="Calibri"/>
              </a:rPr>
              <a:t/>
            </a:r>
            <a:br>
              <a:rPr lang="ru-RU" sz="2400" dirty="0" smtClean="0">
                <a:effectLst/>
                <a:latin typeface="Times New Roman"/>
                <a:ea typeface="Calibri"/>
              </a:rPr>
            </a:br>
            <a:r>
              <a:rPr lang="ru-RU" sz="27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Игра "Угадай пример".</a:t>
            </a:r>
            <a:r>
              <a:rPr lang="ru-RU" sz="2400" dirty="0" smtClean="0">
                <a:effectLst/>
                <a:latin typeface="Times New Roman"/>
                <a:ea typeface="Calibri"/>
              </a:rPr>
              <a:t/>
            </a:r>
            <a:br>
              <a:rPr lang="ru-RU" sz="2400" dirty="0" smtClean="0">
                <a:effectLst/>
                <a:latin typeface="Times New Roman"/>
                <a:ea typeface="Calibri"/>
              </a:rPr>
            </a:br>
            <a:r>
              <a:rPr lang="ru-RU" sz="2400" dirty="0" smtClean="0">
                <a:effectLst/>
                <a:latin typeface="Times New Roman"/>
                <a:ea typeface="Calibri"/>
              </a:rPr>
              <a:t>Показываю карточку с ответом из таблицы умножения, дети должны вспомнить пример.</a:t>
            </a:r>
            <a:br>
              <a:rPr lang="ru-RU" sz="2400" dirty="0" smtClean="0">
                <a:effectLst/>
                <a:latin typeface="Times New Roman"/>
                <a:ea typeface="Calibri"/>
              </a:rPr>
            </a:br>
            <a:r>
              <a:rPr lang="ru-RU" sz="2400" dirty="0" smtClean="0">
                <a:effectLst/>
                <a:latin typeface="Times New Roman"/>
                <a:ea typeface="Calibri"/>
              </a:rPr>
              <a:t/>
            </a:r>
            <a:br>
              <a:rPr lang="ru-RU" sz="2400" dirty="0" smtClean="0">
                <a:effectLst/>
                <a:latin typeface="Times New Roman"/>
                <a:ea typeface="Calibri"/>
              </a:rPr>
            </a:br>
            <a:r>
              <a:rPr lang="ru-RU" sz="2200" dirty="0" smtClean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 </a:t>
            </a:r>
            <a:r>
              <a:rPr lang="ru-RU" sz="2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2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13715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effectLst/>
                <a:latin typeface="Times New Roman"/>
                <a:ea typeface="Calibri"/>
              </a:rPr>
              <a:t/>
            </a:r>
            <a:br>
              <a:rPr lang="ru-RU" sz="2400" dirty="0" smtClean="0">
                <a:effectLst/>
                <a:latin typeface="Times New Roman"/>
                <a:ea typeface="Calibri"/>
              </a:rPr>
            </a:br>
            <a:r>
              <a:rPr lang="ru-RU" sz="2400" dirty="0">
                <a:latin typeface="Times New Roman"/>
                <a:ea typeface="Calibri"/>
              </a:rPr>
              <a:t/>
            </a:r>
            <a:br>
              <a:rPr lang="ru-RU" sz="2400" dirty="0">
                <a:latin typeface="Times New Roman"/>
                <a:ea typeface="Calibri"/>
              </a:rPr>
            </a:br>
            <a:r>
              <a:rPr lang="ru-RU" sz="2400" dirty="0" smtClean="0">
                <a:latin typeface="Times New Roman"/>
                <a:ea typeface="Calibri"/>
              </a:rPr>
              <a:t/>
            </a:r>
            <a:br>
              <a:rPr lang="ru-RU" sz="2400" dirty="0" smtClean="0">
                <a:latin typeface="Times New Roman"/>
                <a:ea typeface="Calibri"/>
              </a:rPr>
            </a:br>
            <a:r>
              <a:rPr lang="ru-RU" sz="2400" dirty="0">
                <a:latin typeface="Times New Roman"/>
                <a:ea typeface="Calibri"/>
              </a:rPr>
              <a:t/>
            </a:r>
            <a:br>
              <a:rPr lang="ru-RU" sz="2400" dirty="0">
                <a:latin typeface="Times New Roman"/>
                <a:ea typeface="Calibri"/>
              </a:rPr>
            </a:br>
            <a:r>
              <a:rPr lang="ru-RU" sz="2400" dirty="0" smtClean="0">
                <a:latin typeface="Times New Roman"/>
                <a:ea typeface="Calibri"/>
              </a:rPr>
              <a:t/>
            </a:r>
            <a:br>
              <a:rPr lang="ru-RU" sz="2400" dirty="0" smtClean="0">
                <a:latin typeface="Times New Roman"/>
                <a:ea typeface="Calibri"/>
              </a:rPr>
            </a:br>
            <a:r>
              <a:rPr lang="ru-RU" sz="2400" dirty="0">
                <a:latin typeface="Times New Roman"/>
                <a:ea typeface="Calibri"/>
              </a:rPr>
              <a:t/>
            </a:r>
            <a:br>
              <a:rPr lang="ru-RU" sz="2400" dirty="0">
                <a:latin typeface="Times New Roman"/>
                <a:ea typeface="Calibri"/>
              </a:rPr>
            </a:br>
            <a:r>
              <a:rPr lang="ru-RU" sz="2400" dirty="0" smtClean="0">
                <a:latin typeface="Times New Roman"/>
                <a:ea typeface="Calibri"/>
              </a:rPr>
              <a:t/>
            </a:r>
            <a:br>
              <a:rPr lang="ru-RU" sz="2400" dirty="0" smtClean="0">
                <a:latin typeface="Times New Roman"/>
                <a:ea typeface="Calibri"/>
              </a:rPr>
            </a:br>
            <a:r>
              <a:rPr lang="ru-RU" sz="2400" dirty="0">
                <a:latin typeface="Times New Roman"/>
                <a:ea typeface="Calibri"/>
              </a:rPr>
              <a:t/>
            </a:r>
            <a:br>
              <a:rPr lang="ru-RU" sz="2400" dirty="0">
                <a:latin typeface="Times New Roman"/>
                <a:ea typeface="Calibri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</a:rPr>
              <a:t>Игра "Какой ряд быстрее </a:t>
            </a:r>
            <a:b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</a:rPr>
              <a:t>полетит на Луну?"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400" dirty="0" smtClean="0">
                <a:latin typeface="Times New Roman"/>
                <a:ea typeface="Calibri"/>
              </a:rPr>
              <a:t/>
            </a:r>
            <a:br>
              <a:rPr lang="ru-RU" sz="2400" dirty="0" smtClean="0">
                <a:latin typeface="Times New Roman"/>
                <a:ea typeface="Calibri"/>
              </a:rPr>
            </a:br>
            <a:r>
              <a:rPr lang="ru-RU" sz="2400" dirty="0">
                <a:latin typeface="Times New Roman"/>
                <a:ea typeface="Calibri"/>
              </a:rPr>
              <a:t/>
            </a:r>
            <a:br>
              <a:rPr lang="ru-RU" sz="2400" dirty="0">
                <a:latin typeface="Times New Roman"/>
                <a:ea typeface="Calibri"/>
              </a:rPr>
            </a:br>
            <a:r>
              <a:rPr lang="ru-RU" sz="2400" dirty="0" smtClean="0">
                <a:latin typeface="Times New Roman"/>
                <a:ea typeface="Calibri"/>
              </a:rPr>
              <a:t/>
            </a:r>
            <a:br>
              <a:rPr lang="ru-RU" sz="2400" dirty="0" smtClean="0">
                <a:latin typeface="Times New Roman"/>
                <a:ea typeface="Calibri"/>
              </a:rPr>
            </a:br>
            <a:r>
              <a:rPr lang="ru-RU" sz="2400" dirty="0">
                <a:latin typeface="Times New Roman"/>
                <a:ea typeface="Calibri"/>
              </a:rPr>
              <a:t/>
            </a:r>
            <a:br>
              <a:rPr lang="ru-RU" sz="2400" dirty="0">
                <a:latin typeface="Times New Roman"/>
                <a:ea typeface="Calibri"/>
              </a:rPr>
            </a:br>
            <a:r>
              <a:rPr lang="ru-RU" sz="2400" dirty="0" smtClean="0">
                <a:latin typeface="Times New Roman"/>
                <a:ea typeface="Calibri"/>
              </a:rPr>
              <a:t/>
            </a:r>
            <a:br>
              <a:rPr lang="ru-RU" sz="2400" dirty="0" smtClean="0">
                <a:latin typeface="Times New Roman"/>
                <a:ea typeface="Calibri"/>
              </a:rPr>
            </a:br>
            <a:r>
              <a:rPr lang="ru-RU" sz="2400" dirty="0" smtClean="0">
                <a:effectLst/>
                <a:latin typeface="Times New Roman"/>
                <a:ea typeface="Calibri"/>
              </a:rPr>
              <a:t/>
            </a:r>
            <a:br>
              <a:rPr lang="ru-RU" sz="2400" dirty="0" smtClean="0">
                <a:effectLst/>
                <a:latin typeface="Times New Roman"/>
                <a:ea typeface="Calibri"/>
              </a:rPr>
            </a:br>
            <a:endParaRPr lang="ru-RU" sz="2400" dirty="0"/>
          </a:p>
        </p:txBody>
      </p:sp>
      <p:pic>
        <p:nvPicPr>
          <p:cNvPr id="3" name="Picture 2" descr="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6408712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5-конечная звезда 3"/>
          <p:cNvSpPr/>
          <p:nvPr/>
        </p:nvSpPr>
        <p:spPr>
          <a:xfrm>
            <a:off x="7499176" y="1503859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8229600" y="3090081"/>
            <a:ext cx="914400" cy="91440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1090464" y="1218456"/>
            <a:ext cx="914400" cy="91440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395536" y="5018881"/>
            <a:ext cx="914400" cy="914400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5220072" y="1844824"/>
            <a:ext cx="432048" cy="28803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5436096" y="4174232"/>
            <a:ext cx="504056" cy="40689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2771800" y="2302024"/>
            <a:ext cx="504056" cy="457200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6660232" y="4174232"/>
            <a:ext cx="504056" cy="457200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27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396536" cy="6034682"/>
          </a:xfrm>
        </p:spPr>
        <p:txBody>
          <a:bodyPr>
            <a:normAutofit/>
          </a:bodyPr>
          <a:lstStyle/>
          <a:p>
            <a:r>
              <a:rPr lang="ru-RU" sz="53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Счёт в прямом и обратном порядке по два</a:t>
            </a:r>
            <a:r>
              <a:rPr lang="ru-RU" sz="53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: </a:t>
            </a:r>
            <a:br>
              <a:rPr lang="ru-RU" sz="53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</a:br>
            <a:r>
              <a:rPr lang="ru-RU" sz="53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/>
            </a:r>
            <a:br>
              <a:rPr lang="ru-RU" sz="53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</a:br>
            <a:r>
              <a:rPr lang="ru-RU" b="1" dirty="0" smtClean="0">
                <a:effectLst/>
                <a:latin typeface="Times New Roman"/>
                <a:ea typeface="Calibri"/>
              </a:rPr>
              <a:t>2, 4, 6, 8, 10, 8, 6, 4, 2</a:t>
            </a:r>
            <a:br>
              <a:rPr lang="ru-RU" b="1" dirty="0" smtClean="0">
                <a:effectLst/>
                <a:latin typeface="Times New Roman"/>
                <a:ea typeface="Calibri"/>
              </a:rPr>
            </a:br>
            <a:r>
              <a:rPr lang="ru-RU" b="1" dirty="0" smtClean="0">
                <a:effectLst/>
                <a:latin typeface="Times New Roman"/>
                <a:ea typeface="Calibri"/>
              </a:rPr>
              <a:t/>
            </a:r>
            <a:br>
              <a:rPr lang="ru-RU" b="1" dirty="0" smtClean="0">
                <a:effectLst/>
                <a:latin typeface="Times New Roman"/>
                <a:ea typeface="Calibri"/>
              </a:rPr>
            </a:br>
            <a:r>
              <a:rPr lang="ru-RU" sz="4000" b="1" dirty="0" smtClean="0">
                <a:effectLst/>
                <a:latin typeface="Times New Roman"/>
                <a:ea typeface="Calibri"/>
              </a:rPr>
              <a:t>10, 12, 14, 16, 18, 20, 18, 16, 14, 12, 10</a:t>
            </a:r>
            <a:r>
              <a:rPr lang="ru-RU" sz="4000" dirty="0" smtClean="0">
                <a:effectLst/>
                <a:latin typeface="Times New Roman"/>
                <a:ea typeface="Calibri"/>
              </a:rPr>
              <a:t>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06556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 fontScale="90000"/>
          </a:bodyPr>
          <a:lstStyle/>
          <a:p>
            <a:r>
              <a:rPr lang="ru-RU" sz="5300" b="1" dirty="0">
                <a:solidFill>
                  <a:srgbClr val="FF0000"/>
                </a:solidFill>
                <a:latin typeface="Times New Roman"/>
                <a:ea typeface="Calibri"/>
              </a:rPr>
              <a:t>Счёт в прямом и обратном порядке по </a:t>
            </a:r>
            <a:r>
              <a:rPr lang="ru-RU" sz="5300" b="1" dirty="0" smtClean="0">
                <a:solidFill>
                  <a:srgbClr val="FF0000"/>
                </a:solidFill>
                <a:latin typeface="Times New Roman"/>
                <a:ea typeface="Calibri"/>
              </a:rPr>
              <a:t>четыре</a:t>
            </a:r>
            <a:r>
              <a:rPr lang="ru-RU" sz="5300" dirty="0" smtClean="0">
                <a:solidFill>
                  <a:srgbClr val="FF0000"/>
                </a:solidFill>
                <a:latin typeface="Times New Roman"/>
                <a:ea typeface="Calibri"/>
              </a:rPr>
              <a:t>: </a:t>
            </a:r>
            <a:r>
              <a:rPr lang="ru-RU" sz="5300" dirty="0">
                <a:solidFill>
                  <a:srgbClr val="FF0000"/>
                </a:solidFill>
                <a:latin typeface="Times New Roman"/>
                <a:ea typeface="Calibri"/>
              </a:rPr>
              <a:t/>
            </a:r>
            <a:br>
              <a:rPr lang="ru-RU" sz="5300" dirty="0">
                <a:solidFill>
                  <a:srgbClr val="FF0000"/>
                </a:solidFill>
                <a:latin typeface="Times New Roman"/>
                <a:ea typeface="Calibri"/>
              </a:rPr>
            </a:br>
            <a:r>
              <a:rPr lang="ru-RU" b="1" dirty="0" smtClean="0">
                <a:effectLst/>
                <a:latin typeface="Times New Roman"/>
                <a:ea typeface="Calibri"/>
              </a:rPr>
              <a:t>4, 8, 12, 16, 20, 16, 12, 8, 4</a:t>
            </a:r>
            <a:r>
              <a:rPr lang="ru-RU" dirty="0" smtClean="0">
                <a:effectLst/>
                <a:latin typeface="Times New Roman"/>
                <a:ea typeface="Calibri"/>
              </a:rPr>
              <a:t> </a:t>
            </a:r>
            <a:br>
              <a:rPr lang="ru-RU" dirty="0" smtClean="0">
                <a:effectLst/>
                <a:latin typeface="Times New Roman"/>
                <a:ea typeface="Calibri"/>
              </a:rPr>
            </a:br>
            <a:r>
              <a:rPr lang="ru-RU" dirty="0" smtClean="0">
                <a:effectLst/>
                <a:latin typeface="Times New Roman"/>
                <a:ea typeface="Calibri"/>
              </a:rPr>
              <a:t/>
            </a:r>
            <a:br>
              <a:rPr lang="ru-RU" dirty="0" smtClean="0">
                <a:effectLst/>
                <a:latin typeface="Times New Roman"/>
                <a:ea typeface="Calibri"/>
              </a:rPr>
            </a:br>
            <a:r>
              <a:rPr lang="ru-RU" sz="5300" b="1" dirty="0">
                <a:solidFill>
                  <a:srgbClr val="FF0000"/>
                </a:solidFill>
                <a:latin typeface="Times New Roman"/>
                <a:ea typeface="Calibri"/>
              </a:rPr>
              <a:t>Счёт в прямом и обратном порядке по </a:t>
            </a:r>
            <a:r>
              <a:rPr lang="ru-RU" sz="5300" b="1" dirty="0" smtClean="0">
                <a:solidFill>
                  <a:srgbClr val="FF0000"/>
                </a:solidFill>
                <a:latin typeface="Times New Roman"/>
                <a:ea typeface="Calibri"/>
              </a:rPr>
              <a:t>три</a:t>
            </a:r>
            <a:r>
              <a:rPr lang="ru-RU" sz="5300" dirty="0" smtClean="0">
                <a:solidFill>
                  <a:srgbClr val="FF0000"/>
                </a:solidFill>
                <a:latin typeface="Times New Roman"/>
                <a:ea typeface="Calibri"/>
              </a:rPr>
              <a:t>: </a:t>
            </a:r>
            <a:r>
              <a:rPr lang="ru-RU" sz="5300" dirty="0">
                <a:solidFill>
                  <a:srgbClr val="FF0000"/>
                </a:solidFill>
                <a:latin typeface="Times New Roman"/>
                <a:ea typeface="Calibri"/>
              </a:rPr>
              <a:t/>
            </a:r>
            <a:br>
              <a:rPr lang="ru-RU" sz="5300" dirty="0">
                <a:solidFill>
                  <a:srgbClr val="FF0000"/>
                </a:solidFill>
                <a:latin typeface="Times New Roman"/>
                <a:ea typeface="Calibri"/>
              </a:rPr>
            </a:br>
            <a:r>
              <a:rPr lang="ru-RU" dirty="0" smtClean="0">
                <a:effectLst/>
                <a:latin typeface="Times New Roman"/>
                <a:ea typeface="Calibri"/>
              </a:rPr>
              <a:t/>
            </a:r>
            <a:br>
              <a:rPr lang="ru-RU" dirty="0" smtClean="0">
                <a:effectLst/>
                <a:latin typeface="Times New Roman"/>
                <a:ea typeface="Calibri"/>
              </a:rPr>
            </a:br>
            <a:r>
              <a:rPr lang="ru-RU" b="1" dirty="0" smtClean="0">
                <a:effectLst/>
                <a:latin typeface="Times New Roman"/>
                <a:ea typeface="Calibri"/>
              </a:rPr>
              <a:t>3, 6, 9, 12, 15, 18, 21, 24, 27, 30, 27, 24, 21, 18, 15, 12, 9, 6, 3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1644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Шесть птиц сидят на трёх деревьях. Птиц на дереве поровну. Сколько птиц на каждом дереве? Дайте ответ с помощью рисунка.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556543"/>
            <a:ext cx="167005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05064"/>
            <a:ext cx="167005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576" y="2683743"/>
            <a:ext cx="167005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301208"/>
            <a:ext cx="130492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91482"/>
            <a:ext cx="130492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8792"/>
            <a:ext cx="130492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613" y="2192411"/>
            <a:ext cx="130492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835151"/>
            <a:ext cx="130492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849" y="5163145"/>
            <a:ext cx="130492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318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Десять марок наклеили на 5 конвертов поровну. Сколько марок наклеили на каждый конверт?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74" y="1556793"/>
            <a:ext cx="843334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170" y="1556793"/>
            <a:ext cx="865707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92" y="3809206"/>
            <a:ext cx="865187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42394"/>
            <a:ext cx="865187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28800"/>
            <a:ext cx="865187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99" y="2643982"/>
            <a:ext cx="865187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232943"/>
            <a:ext cx="865187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4045866"/>
            <a:ext cx="865187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281" y="5229200"/>
            <a:ext cx="865187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98" y="5157192"/>
            <a:ext cx="865187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630761"/>
            <a:ext cx="1723727" cy="9341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96" name="Picture 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232943"/>
            <a:ext cx="1725613" cy="933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87562"/>
            <a:ext cx="1725613" cy="933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98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007" y="4762475"/>
            <a:ext cx="1725613" cy="933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99" name="Picture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534693"/>
            <a:ext cx="1725613" cy="933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068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5300" b="1" dirty="0" smtClean="0">
                <a:solidFill>
                  <a:srgbClr val="FF0000"/>
                </a:solidFill>
              </a:rPr>
              <a:t>Раз олень спросил у лося:</a:t>
            </a:r>
            <a:br>
              <a:rPr lang="ru-RU" sz="5300" b="1" dirty="0" smtClean="0">
                <a:solidFill>
                  <a:srgbClr val="FF0000"/>
                </a:solidFill>
              </a:rPr>
            </a:br>
            <a:r>
              <a:rPr lang="ru-RU" sz="5300" b="1" dirty="0" smtClean="0">
                <a:solidFill>
                  <a:srgbClr val="FF0000"/>
                </a:solidFill>
              </a:rPr>
              <a:t>- Сколько будет семью восемь?</a:t>
            </a:r>
            <a:br>
              <a:rPr lang="ru-RU" sz="5300" b="1" dirty="0" smtClean="0">
                <a:solidFill>
                  <a:srgbClr val="FF0000"/>
                </a:solidFill>
              </a:rPr>
            </a:br>
            <a:r>
              <a:rPr lang="ru-RU" sz="5300" b="1" dirty="0" smtClean="0">
                <a:solidFill>
                  <a:srgbClr val="FF0000"/>
                </a:solidFill>
              </a:rPr>
              <a:t>Лось не стал в учебник лезть:</a:t>
            </a:r>
            <a:br>
              <a:rPr lang="ru-RU" sz="5300" b="1" dirty="0" smtClean="0">
                <a:solidFill>
                  <a:srgbClr val="FF0000"/>
                </a:solidFill>
              </a:rPr>
            </a:br>
            <a:r>
              <a:rPr lang="ru-RU" sz="5300" b="1" dirty="0" smtClean="0">
                <a:solidFill>
                  <a:srgbClr val="FF0000"/>
                </a:solidFill>
              </a:rPr>
              <a:t>- Пятьдесят, конечно, шесть!</a:t>
            </a:r>
            <a:endParaRPr lang="ru-RU" sz="53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89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-110430"/>
            <a:ext cx="7920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0555" algn="just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indent="630555" algn="just">
              <a:lnSpc>
                <a:spcPct val="150000"/>
              </a:lnSpc>
              <a:spcAft>
                <a:spcPts val="0"/>
              </a:spcAft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 indent="630555" algn="just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indent="630555"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Удивительная девятка</a:t>
            </a:r>
          </a:p>
          <a:p>
            <a:pPr lvl="0" algn="just" fontAlgn="base">
              <a:spcBef>
                <a:spcPct val="50000"/>
              </a:spcBef>
              <a:spcAft>
                <a:spcPct val="0"/>
              </a:spcAft>
            </a:pPr>
            <a:r>
              <a:rPr lang="ru-RU" sz="1600" b="1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b="1" dirty="0">
                <a:solidFill>
                  <a:prstClr val="black"/>
                </a:solidFill>
                <a:latin typeface="Arial" charset="0"/>
              </a:rPr>
              <a:t>Если начинать писать ответы с десятков в столбике от единицы до восьми,  на рисунке цифры </a:t>
            </a:r>
            <a:r>
              <a:rPr lang="ru-RU" b="1" dirty="0" smtClean="0">
                <a:solidFill>
                  <a:prstClr val="black"/>
                </a:solidFill>
                <a:latin typeface="Arial" charset="0"/>
              </a:rPr>
              <a:t>показаны </a:t>
            </a:r>
            <a:r>
              <a:rPr lang="ru-RU" b="1" dirty="0">
                <a:solidFill>
                  <a:prstClr val="black"/>
                </a:solidFill>
                <a:latin typeface="Arial" charset="0"/>
              </a:rPr>
              <a:t>красным цветом. Затем пишем в ответе единицы от единицы до восьми, только с конца столбика </a:t>
            </a:r>
            <a:r>
              <a:rPr lang="ru-RU" b="1" dirty="0" smtClean="0">
                <a:solidFill>
                  <a:prstClr val="black"/>
                </a:solidFill>
                <a:latin typeface="Arial" charset="0"/>
              </a:rPr>
              <a:t>синим </a:t>
            </a:r>
            <a:r>
              <a:rPr lang="ru-RU" b="1" dirty="0">
                <a:solidFill>
                  <a:prstClr val="black"/>
                </a:solidFill>
                <a:latin typeface="Arial" charset="0"/>
              </a:rPr>
              <a:t>цветом.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prstClr val="black"/>
                </a:solidFill>
                <a:latin typeface="Arial" charset="0"/>
              </a:rPr>
              <a:t>Получаем ответы с интересной закономерностью: десятки возрастают от 1 до 8, а единицы убывают от 8 до </a:t>
            </a:r>
            <a:r>
              <a:rPr lang="ru-RU" b="1" dirty="0" smtClean="0">
                <a:solidFill>
                  <a:prstClr val="black"/>
                </a:solidFill>
                <a:latin typeface="Arial" charset="0"/>
              </a:rPr>
              <a:t>1</a:t>
            </a:r>
            <a:endParaRPr lang="ru-RU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905506"/>
            <a:ext cx="21602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9•2=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1     </a:t>
            </a:r>
            <a:endParaRPr lang="ru-RU" sz="2400" dirty="0">
              <a:solidFill>
                <a:prstClr val="black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9•3=</a:t>
            </a:r>
            <a:r>
              <a:rPr lang="ru-RU" sz="2400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2</a:t>
            </a:r>
            <a:r>
              <a:rPr lang="ru-RU" sz="2400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_</a:t>
            </a:r>
            <a:endParaRPr lang="ru-RU" sz="2400" dirty="0">
              <a:solidFill>
                <a:prstClr val="black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9•4=</a:t>
            </a:r>
            <a:r>
              <a:rPr lang="ru-RU" sz="2400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3</a:t>
            </a:r>
            <a:r>
              <a:rPr lang="ru-RU" sz="2400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_</a:t>
            </a:r>
            <a:endParaRPr lang="ru-RU" sz="2400" dirty="0">
              <a:solidFill>
                <a:prstClr val="black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9•5=</a:t>
            </a:r>
            <a:r>
              <a:rPr lang="ru-RU" sz="2400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4</a:t>
            </a:r>
            <a:r>
              <a:rPr lang="ru-RU" sz="2400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_</a:t>
            </a:r>
            <a:endParaRPr lang="ru-RU" sz="2400" dirty="0">
              <a:solidFill>
                <a:prstClr val="black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9•6=</a:t>
            </a:r>
            <a:r>
              <a:rPr lang="ru-RU" sz="2400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5</a:t>
            </a:r>
            <a:r>
              <a:rPr lang="ru-RU" sz="2400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_</a:t>
            </a:r>
            <a:endParaRPr lang="ru-RU" sz="2400" dirty="0">
              <a:solidFill>
                <a:prstClr val="black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9•7=</a:t>
            </a:r>
            <a:r>
              <a:rPr lang="ru-RU" sz="2400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6</a:t>
            </a:r>
            <a:r>
              <a:rPr lang="ru-RU" sz="2400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_</a:t>
            </a:r>
            <a:endParaRPr lang="ru-RU" sz="2400" dirty="0">
              <a:solidFill>
                <a:prstClr val="black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9•8=</a:t>
            </a:r>
            <a:r>
              <a:rPr lang="ru-RU" sz="2400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7</a:t>
            </a:r>
            <a:r>
              <a:rPr lang="ru-RU" sz="2400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_</a:t>
            </a:r>
            <a:endParaRPr lang="ru-RU" sz="2400" dirty="0">
              <a:solidFill>
                <a:prstClr val="black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9•9=</a:t>
            </a:r>
            <a:r>
              <a:rPr lang="ru-RU" sz="2400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8</a:t>
            </a:r>
            <a:r>
              <a:rPr lang="ru-RU" sz="2400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_</a:t>
            </a:r>
            <a:endParaRPr lang="ru-RU" sz="24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905506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	9•2= 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8</a:t>
            </a:r>
            <a:endParaRPr lang="ru-RU" sz="2400" dirty="0">
              <a:solidFill>
                <a:schemeClr val="tx2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	9•3= 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7</a:t>
            </a:r>
            <a:endParaRPr lang="ru-RU" sz="2400" dirty="0">
              <a:solidFill>
                <a:schemeClr val="tx2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	9•4= 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6</a:t>
            </a:r>
            <a:endParaRPr lang="ru-RU" sz="2400" dirty="0">
              <a:solidFill>
                <a:schemeClr val="tx2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	9•5= 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5</a:t>
            </a:r>
            <a:endParaRPr lang="ru-RU" sz="2400" dirty="0">
              <a:solidFill>
                <a:schemeClr val="tx2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	9•6= 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4</a:t>
            </a:r>
            <a:endParaRPr lang="ru-RU" sz="2400" dirty="0">
              <a:solidFill>
                <a:schemeClr val="tx2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	9•7= 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3</a:t>
            </a:r>
            <a:endParaRPr lang="ru-RU" sz="2400" dirty="0">
              <a:solidFill>
                <a:schemeClr val="tx2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	9•8= 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2</a:t>
            </a:r>
            <a:endParaRPr lang="ru-RU" sz="2400" dirty="0">
              <a:solidFill>
                <a:schemeClr val="tx2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	9•9=  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-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1</a:t>
            </a:r>
            <a:endParaRPr lang="ru-RU" sz="24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1905506"/>
            <a:ext cx="36724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		9•2=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8</a:t>
            </a:r>
            <a:endParaRPr lang="ru-RU" sz="2400" dirty="0">
              <a:solidFill>
                <a:schemeClr val="tx2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		9•3=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2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7</a:t>
            </a:r>
            <a:endParaRPr lang="ru-RU" sz="2400" dirty="0">
              <a:solidFill>
                <a:schemeClr val="tx2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		9•4=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3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6</a:t>
            </a:r>
            <a:endParaRPr lang="ru-RU" sz="2400" dirty="0">
              <a:solidFill>
                <a:schemeClr val="tx2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		9•5=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4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5</a:t>
            </a:r>
            <a:endParaRPr lang="ru-RU" sz="2400" dirty="0">
              <a:solidFill>
                <a:schemeClr val="tx2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		9•6=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5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4</a:t>
            </a:r>
            <a:endParaRPr lang="ru-RU" sz="2400" dirty="0">
              <a:solidFill>
                <a:schemeClr val="tx2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		9•7=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6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3</a:t>
            </a:r>
            <a:endParaRPr lang="ru-RU" sz="2400" dirty="0">
              <a:solidFill>
                <a:schemeClr val="tx2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		9•8=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7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2</a:t>
            </a:r>
            <a:endParaRPr lang="ru-RU" sz="2400" dirty="0">
              <a:solidFill>
                <a:schemeClr val="tx2"/>
              </a:solidFill>
              <a:latin typeface="Arial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		9•9=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8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1</a:t>
            </a:r>
            <a:endParaRPr lang="ru-RU" sz="2400" dirty="0">
              <a:solidFill>
                <a:schemeClr val="tx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11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/>
          </a:bodyPr>
          <a:lstStyle/>
          <a:p>
            <a:pPr indent="540385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effectLst/>
                <a:latin typeface="Times New Roman"/>
                <a:ea typeface="Times New Roman"/>
                <a:cs typeface="Times New Roman"/>
              </a:rPr>
              <a:t>Посмотрим на раскрытые ладони. Перед нами десять пальцев. </a:t>
            </a:r>
            <a:r>
              <a:rPr lang="ru-RU" sz="1600" b="1" dirty="0">
                <a:ea typeface="Times New Roman"/>
                <a:cs typeface="Times New Roman"/>
              </a:rPr>
              <a:t/>
            </a:r>
            <a:br>
              <a:rPr lang="ru-RU" sz="1600" b="1" dirty="0">
                <a:ea typeface="Times New Roman"/>
                <a:cs typeface="Times New Roman"/>
              </a:rPr>
            </a:br>
            <a:r>
              <a:rPr lang="ru-RU" sz="1600" b="1" dirty="0" smtClean="0">
                <a:effectLst/>
                <a:latin typeface="Times New Roman"/>
                <a:ea typeface="Times New Roman"/>
                <a:cs typeface="Times New Roman"/>
              </a:rPr>
              <a:t>Теперь загибаем первый палец слева. Осталось девять пальцев. Мы умножили девять на один. Теперь попробуем умножить на 2: раскрываем ладони и загибаем второй палец слева. С одной стороны от загнутого остался один палец, а с другой – восемь. Один, восемь – получилось 18!Умножим 9 на 7? Загибаем седьмой по счету палец. Слева остается шесть, а справа три – 63! </a:t>
            </a:r>
            <a:r>
              <a:rPr lang="ru-RU" sz="1600" b="1" dirty="0">
                <a:ea typeface="Times New Roman"/>
                <a:cs typeface="Times New Roman"/>
              </a:rPr>
              <a:t/>
            </a:r>
            <a:br>
              <a:rPr lang="ru-RU" sz="1600" b="1" dirty="0">
                <a:ea typeface="Times New Roman"/>
                <a:cs typeface="Times New Roman"/>
              </a:rPr>
            </a:br>
            <a:endParaRPr lang="ru-RU" sz="1600" b="1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7" y="3068960"/>
            <a:ext cx="5357813" cy="401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59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1997839"/>
            <a:ext cx="69127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ПРИЁМ основан он на десятичном счислении</a:t>
            </a:r>
          </a:p>
          <a:p>
            <a:r>
              <a:rPr lang="ru-RU" sz="2800" b="1" dirty="0" smtClean="0">
                <a:effectLst/>
                <a:latin typeface="Times New Roman"/>
                <a:ea typeface="Calibri"/>
              </a:rPr>
              <a:t>9 - это 10 без 1, 		9 х 1 = 10 – 1= 9</a:t>
            </a:r>
            <a:br>
              <a:rPr lang="ru-RU" sz="2800" b="1" dirty="0" smtClean="0">
                <a:effectLst/>
                <a:latin typeface="Times New Roman"/>
                <a:ea typeface="Calibri"/>
              </a:rPr>
            </a:br>
            <a:r>
              <a:rPr lang="ru-RU" sz="2800" b="1" dirty="0" smtClean="0">
                <a:effectLst/>
                <a:latin typeface="Times New Roman"/>
                <a:ea typeface="Calibri"/>
              </a:rPr>
              <a:t>18 – это 20 без 2, 		9 х 2 = 20 - 2 = 18</a:t>
            </a:r>
            <a:br>
              <a:rPr lang="ru-RU" sz="2800" b="1" dirty="0" smtClean="0">
                <a:effectLst/>
                <a:latin typeface="Times New Roman"/>
                <a:ea typeface="Calibri"/>
              </a:rPr>
            </a:br>
            <a:r>
              <a:rPr lang="ru-RU" sz="2800" b="1" dirty="0" smtClean="0">
                <a:effectLst/>
                <a:latin typeface="Times New Roman"/>
                <a:ea typeface="Calibri"/>
              </a:rPr>
              <a:t>27 – это 30 без 3, 		9 х 3 = 30 – 3 = 27</a:t>
            </a:r>
            <a:br>
              <a:rPr lang="ru-RU" sz="2800" b="1" dirty="0" smtClean="0">
                <a:effectLst/>
                <a:latin typeface="Times New Roman"/>
                <a:ea typeface="Calibri"/>
              </a:rPr>
            </a:br>
            <a:r>
              <a:rPr lang="ru-RU" sz="2800" b="1" dirty="0" smtClean="0">
                <a:effectLst/>
                <a:latin typeface="Times New Roman"/>
                <a:ea typeface="Calibri"/>
              </a:rPr>
              <a:t>36 – это 40 без 4, 		9 х 4 = 40 – 4 = 36</a:t>
            </a:r>
            <a:br>
              <a:rPr lang="ru-RU" sz="2800" b="1" dirty="0" smtClean="0">
                <a:effectLst/>
                <a:latin typeface="Times New Roman"/>
                <a:ea typeface="Calibri"/>
              </a:rPr>
            </a:br>
            <a:r>
              <a:rPr lang="ru-RU" sz="2800" b="1" dirty="0" smtClean="0">
                <a:effectLst/>
                <a:latin typeface="Times New Roman"/>
                <a:ea typeface="Calibri"/>
              </a:rPr>
              <a:t>45 – это 50 без 5, 		9 х 5 = 50 – 5 = 45</a:t>
            </a:r>
            <a:br>
              <a:rPr lang="ru-RU" sz="2800" b="1" dirty="0" smtClean="0">
                <a:effectLst/>
                <a:latin typeface="Times New Roman"/>
                <a:ea typeface="Calibri"/>
              </a:rPr>
            </a:br>
            <a:r>
              <a:rPr lang="ru-RU" sz="2800" b="1" dirty="0" smtClean="0">
                <a:effectLst/>
                <a:latin typeface="Times New Roman"/>
                <a:ea typeface="Calibri"/>
              </a:rPr>
              <a:t>54 – это 60 без 6, 		9 х 6 = 60 – 6 = 54</a:t>
            </a:r>
            <a:br>
              <a:rPr lang="ru-RU" sz="2800" b="1" dirty="0" smtClean="0">
                <a:effectLst/>
                <a:latin typeface="Times New Roman"/>
                <a:ea typeface="Calibri"/>
              </a:rPr>
            </a:br>
            <a:r>
              <a:rPr lang="ru-RU" sz="2800" b="1" dirty="0" smtClean="0">
                <a:effectLst/>
                <a:latin typeface="Times New Roman"/>
                <a:ea typeface="Calibri"/>
              </a:rPr>
              <a:t>63 – это 70 без 7, 		9 х 7 = 70 – 7 = 63</a:t>
            </a:r>
            <a:br>
              <a:rPr lang="ru-RU" sz="2800" b="1" dirty="0" smtClean="0">
                <a:effectLst/>
                <a:latin typeface="Times New Roman"/>
                <a:ea typeface="Calibri"/>
              </a:rPr>
            </a:br>
            <a:r>
              <a:rPr lang="ru-RU" sz="2800" b="1" dirty="0" smtClean="0">
                <a:effectLst/>
                <a:latin typeface="Times New Roman"/>
                <a:ea typeface="Calibri"/>
              </a:rPr>
              <a:t>72 – это 80 без 8, 		9 х 8 = 80 – 8 = 72</a:t>
            </a:r>
            <a:br>
              <a:rPr lang="ru-RU" sz="2800" b="1" dirty="0" smtClean="0">
                <a:effectLst/>
                <a:latin typeface="Times New Roman"/>
                <a:ea typeface="Calibri"/>
              </a:rPr>
            </a:br>
            <a:r>
              <a:rPr lang="ru-RU" sz="2800" b="1" dirty="0" smtClean="0">
                <a:effectLst/>
                <a:latin typeface="Times New Roman"/>
                <a:ea typeface="Calibri"/>
              </a:rPr>
              <a:t>81 – это 90 без 9, 		9 х 9 = 90 – 9 = 81</a:t>
            </a:r>
            <a:br>
              <a:rPr lang="ru-RU" sz="2800" b="1" dirty="0" smtClean="0">
                <a:effectLst/>
                <a:latin typeface="Times New Roman"/>
                <a:ea typeface="Calibri"/>
              </a:rPr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58529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</TotalTime>
  <Words>225</Words>
  <Application>Microsoft Office PowerPoint</Application>
  <PresentationFormat>Экран (4:3)</PresentationFormat>
  <Paragraphs>148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Счёт в прямом и обратном порядке по два:   2, 4, 6, 8, 10, 8, 6, 4, 2  10, 12, 14, 16, 18, 20, 18, 16, 14, 12, 10 </vt:lpstr>
      <vt:lpstr>Счёт в прямом и обратном порядке по четыре:  4, 8, 12, 16, 20, 16, 12, 8, 4   Счёт в прямом и обратном порядке по три:   3, 6, 9, 12, 15, 18, 21, 24, 27, 30, 27, 24, 21, 18, 15, 12, 9, 6, 3</vt:lpstr>
      <vt:lpstr>Шесть птиц сидят на трёх деревьях. Птиц на дереве поровну. Сколько птиц на каждом дереве? Дайте ответ с помощью рисунка.</vt:lpstr>
      <vt:lpstr>Десять марок наклеили на 5 конвертов поровну. Сколько марок наклеили на каждый конверт?</vt:lpstr>
      <vt:lpstr>   Раз олень спросил у лося: - Сколько будет семью восемь? Лось не стал в учебник лезть: - Пятьдесят, конечно, шесть!</vt:lpstr>
      <vt:lpstr>Презентация PowerPoint</vt:lpstr>
      <vt:lpstr>Посмотрим на раскрытые ладони. Перед нами десять пальцев.  Теперь загибаем первый палец слева. Осталось девять пальцев. Мы умножили девять на один. Теперь попробуем умножить на 2: раскрываем ладони и загибаем второй палец слева. С одной стороны от загнутого остался один палец, а с другой – восемь. Один, восемь – получилось 18!Умножим 9 на 7? Загибаем седьмой по счету палец. Слева остается шесть, а справа три – 63! 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Игра "Не скажу!". По заданию учителя ученики цепочкой (стоя) считают, например, от 1 до 60, а на числа, которые делятся на 6, они произносят "Не скажу!" или с 1 до 80, а не произносят числа, которые делятся на 8 (Не скажу!) Тот, кто ошибся, садится. Побеждает тот, кто остаётся стоять. Дети аплодируют этому ученику.  Игра "Да. Нет". На доске примеры: 4х6, 8х3, 4х5, 7х3, 9х4, 5х6.  Показываю карточки с числами (ответами). Если число является ответом, (например- 24), учащиеся хором говорят "Да", затем произносят пример 4х6=24 и 8х3=24. Если число не является ответом, говорят "Нет".   Игра "Угадай пример". Показываю карточку с ответом из таблицы умножения, дети должны вспомнить пример.    </vt:lpstr>
      <vt:lpstr>        Игра "Какой ряд быстрее  полетит на Луну?"       </vt:lpstr>
    </vt:vector>
  </TitlesOfParts>
  <Company>forum.whack.ru™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20</cp:revision>
  <dcterms:created xsi:type="dcterms:W3CDTF">2015-11-01T14:29:01Z</dcterms:created>
  <dcterms:modified xsi:type="dcterms:W3CDTF">2017-09-05T14:57:47Z</dcterms:modified>
</cp:coreProperties>
</file>