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C0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05" autoAdjust="0"/>
  </p:normalViewPr>
  <p:slideViewPr>
    <p:cSldViewPr>
      <p:cViewPr>
        <p:scale>
          <a:sx n="107" d="100"/>
          <a:sy n="107" d="100"/>
        </p:scale>
        <p:origin x="-60" y="-5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1233005_everything_is_around_us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762800"/>
            <a:ext cx="3428992" cy="23807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united-kingdon-th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43900" y="3714758"/>
            <a:ext cx="846253" cy="1322269"/>
          </a:xfrm>
          <a:prstGeom prst="rect">
            <a:avLst/>
          </a:prstGeom>
        </p:spPr>
      </p:pic>
      <p:pic>
        <p:nvPicPr>
          <p:cNvPr id="8" name="Рисунок 7" descr="1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32333">
            <a:off x="-69553" y="166999"/>
            <a:ext cx="1139438" cy="64294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438"/>
            </a:avLst>
          </a:prstGeom>
          <a:solidFill>
            <a:srgbClr val="00B05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55527"/>
            <a:ext cx="7772400" cy="21448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Segoe Print" pitchFamily="2" charset="0"/>
              </a:rPr>
              <a:t>Предметные требования к результатам освоения общеобразовательных программ по английскому языку, обусловленные концепцией преподавания иностранных языков</a:t>
            </a:r>
            <a:endParaRPr lang="ru-RU" sz="28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24128" y="3429006"/>
            <a:ext cx="3240360" cy="131445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Презентацию подготовила:</a:t>
            </a:r>
          </a:p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Томилина Елена Николаевна, </a:t>
            </a:r>
          </a:p>
          <a:p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у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читель англ. языка,</a:t>
            </a:r>
          </a:p>
          <a:p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р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уководитель МО</a:t>
            </a:r>
            <a:endParaRPr lang="ru-RU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9502"/>
            <a:ext cx="8229600" cy="709587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Иностранный язык как учебный предмет 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характеризуется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:</a:t>
            </a:r>
            <a:b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43558"/>
            <a:ext cx="8229600" cy="3888431"/>
          </a:xfrm>
        </p:spPr>
        <p:txBody>
          <a:bodyPr>
            <a:normAutofit fontScale="62500" lnSpcReduction="20000"/>
          </a:bodyPr>
          <a:lstStyle/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914400" algn="l"/>
              </a:tabLst>
            </a:pPr>
            <a:r>
              <a:rPr lang="ru-RU" dirty="0" err="1" smtClean="0">
                <a:latin typeface="Times New Roman"/>
                <a:ea typeface="Times New Roman"/>
              </a:rPr>
              <a:t>межпредметностью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(содержанием речи на иностранном </a:t>
            </a:r>
            <a:endParaRPr lang="ru-RU" dirty="0" smtClean="0">
              <a:latin typeface="Times New Roman"/>
              <a:ea typeface="Times New Roman"/>
            </a:endParaRPr>
          </a:p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9144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языке </a:t>
            </a:r>
            <a:r>
              <a:rPr lang="ru-RU" dirty="0">
                <a:latin typeface="Times New Roman"/>
                <a:ea typeface="Times New Roman"/>
              </a:rPr>
              <a:t>могут быть сведения из разных областей знания, например: литературы, искусства, истории, географии, математики и др.);</a:t>
            </a:r>
            <a:endParaRPr lang="ru-RU" sz="2800" dirty="0">
              <a:latin typeface="Times New Roman"/>
              <a:ea typeface="Times New Roman"/>
            </a:endParaRPr>
          </a:p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914400" algn="l"/>
              </a:tabLst>
            </a:pPr>
            <a:r>
              <a:rPr lang="ru-RU" dirty="0" err="1">
                <a:latin typeface="Times New Roman"/>
                <a:ea typeface="Times New Roman"/>
              </a:rPr>
              <a:t>многоуровневостью</a:t>
            </a:r>
            <a:r>
              <a:rPr lang="ru-RU" dirty="0">
                <a:latin typeface="Times New Roman"/>
                <a:ea typeface="Times New Roman"/>
              </a:rPr>
              <a:t> (с одной стороны необходимо овладение различными языковыми средствами, соотносящимися с аспектами языка: лексическим, грамматическим, фонетическим, с другой - умениями в четырех видах речевой деятельности);</a:t>
            </a:r>
            <a:endParaRPr lang="ru-RU" sz="2800" dirty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</a:pPr>
            <a:r>
              <a:rPr lang="ru-RU" dirty="0" err="1">
                <a:latin typeface="Times New Roman"/>
                <a:ea typeface="Times New Roman"/>
              </a:rPr>
              <a:t>полифункциональностью</a:t>
            </a:r>
            <a:r>
              <a:rPr lang="ru-RU" dirty="0">
                <a:latin typeface="Times New Roman"/>
                <a:ea typeface="Times New Roman"/>
              </a:rPr>
              <a:t> (может выступать как цель обучения и как средство приобретения сведений в самых различных областях знания)</a:t>
            </a:r>
            <a:endParaRPr lang="ru-RU" dirty="0"/>
          </a:p>
        </p:txBody>
      </p:sp>
      <p:pic>
        <p:nvPicPr>
          <p:cNvPr id="4" name="Picture 3" descr="C:\Documents and Settings\Агабекян.KAZAK\Рабочий стол\cartoon519x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188" y="51470"/>
            <a:ext cx="1016541" cy="1320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1515"/>
          </a:xfrm>
        </p:spPr>
        <p:txBody>
          <a:bodyPr>
            <a:normAutofit fontScale="90000"/>
          </a:bodyPr>
          <a:lstStyle/>
          <a:p>
            <a:endParaRPr lang="ru-RU" sz="3200" b="1" dirty="0">
              <a:solidFill>
                <a:schemeClr val="accent5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5486"/>
            <a:ext cx="7859216" cy="4399137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endParaRPr lang="ru-RU" sz="1800" b="1" dirty="0" smtClean="0"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800" b="1" dirty="0" smtClean="0">
                <a:latin typeface="Times New Roman"/>
                <a:ea typeface="Times New Roman"/>
              </a:rPr>
              <a:t>В результате изучения иностранного языка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800" b="1" dirty="0" smtClean="0">
                <a:latin typeface="Times New Roman"/>
                <a:ea typeface="Times New Roman"/>
              </a:rPr>
              <a:t>в начальной школе ученик должен: знать/понимать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 smtClean="0">
                <a:latin typeface="Times New Roman"/>
                <a:ea typeface="Times New Roman"/>
              </a:rPr>
              <a:t>алфавит</a:t>
            </a:r>
            <a:r>
              <a:rPr lang="ru-RU" sz="1800" dirty="0">
                <a:latin typeface="Times New Roman"/>
                <a:ea typeface="Times New Roman"/>
              </a:rPr>
              <a:t>, буквы, основные буквосочетания, звуки 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marL="0" lvl="0" indent="0" algn="just">
              <a:buNone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smtClean="0">
                <a:latin typeface="Times New Roman"/>
                <a:ea typeface="Times New Roman"/>
              </a:rPr>
              <a:t>      изучаемого </a:t>
            </a:r>
            <a:r>
              <a:rPr lang="ru-RU" sz="1800" dirty="0">
                <a:latin typeface="Times New Roman"/>
                <a:ea typeface="Times New Roman"/>
              </a:rPr>
              <a:t>языка;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основные правила чтения и орфографии изучаемого языка;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особенности интонации основных типов предложений;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название страны (стран) изучаемого языка, ее столицы;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имена наиболее известных персонажей детских литературных произведений страны (стран) изучаемого языка;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наизусть рифмованные произведения детского фольклора (доступные по содержанию и форме);</a:t>
            </a:r>
            <a:endParaRPr lang="ru-RU" sz="1600" dirty="0">
              <a:latin typeface="Times New Roman"/>
              <a:ea typeface="Times New Roman"/>
            </a:endParaRPr>
          </a:p>
          <a:p>
            <a:endParaRPr lang="ru-RU" sz="1800" dirty="0"/>
          </a:p>
        </p:txBody>
      </p:sp>
      <p:pic>
        <p:nvPicPr>
          <p:cNvPr id="1026" name="Picture 2" descr="https://go4.imgsmail.ru/imgpreview?key=5a9d81fb66d4bfcd&amp;mb=imgdb_preview_10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95486"/>
            <a:ext cx="22098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15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7494"/>
            <a:ext cx="8229600" cy="4327129"/>
          </a:xfrm>
        </p:spPr>
        <p:txBody>
          <a:bodyPr>
            <a:normAutofit fontScale="92500" lnSpcReduction="20000"/>
          </a:bodyPr>
          <a:lstStyle/>
          <a:p>
            <a:pPr lvl="0" indent="0" algn="just">
              <a:buNone/>
            </a:pPr>
            <a:r>
              <a:rPr lang="ru-RU" sz="2600" b="1" dirty="0">
                <a:solidFill>
                  <a:prstClr val="black"/>
                </a:solidFill>
                <a:latin typeface="Times New Roman"/>
                <a:ea typeface="Times New Roman"/>
              </a:rPr>
              <a:t>Уметь </a:t>
            </a: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700" dirty="0">
                <a:latin typeface="Times New Roman"/>
                <a:ea typeface="Times New Roman"/>
              </a:rPr>
              <a:t>читать вслух, соблюдая правила произношения и соответствующую интонацию, доступные по объему тексты, построенные на изученном языковом материале;</a:t>
            </a:r>
            <a:endParaRPr lang="ru-RU" sz="15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700" dirty="0">
                <a:latin typeface="Times New Roman"/>
                <a:ea typeface="Times New Roman"/>
              </a:rPr>
              <a:t>-понимать на слух речь учителя, одноклассников, основное содержание облегченных, доступных по объему текстов с опорой на зрительную наглядность;</a:t>
            </a:r>
            <a:endParaRPr lang="ru-RU" sz="15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участвовать в элементарном этикетном диалоге (знакомство, поздравление, благодарность, приветствие);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-расспрашивать собеседника, задавая простые вопросы («кто?», «что?», «где?», «когда?» и отвечать на них);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кратко рассказывать о себе, своей семье, друге;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составлять небольшие описания предмета, картинки (о природе, школе) по образцу;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читать «про себя», понимать основное содержание доступных по объему текстов, построенных на изученном языковом материале, пользуясь в случае необходимости двуязычным словарем;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списывать текст, вставляя  в пего пропущенные слова в соответствии с контекстом;</a:t>
            </a:r>
            <a:endParaRPr lang="ru-RU" sz="16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9144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писать краткое поздравление с опорой на образцу;</a:t>
            </a:r>
            <a:endParaRPr lang="ru-RU" sz="1600" dirty="0">
              <a:latin typeface="Times New Roman"/>
              <a:ea typeface="Times New Roman"/>
            </a:endParaRPr>
          </a:p>
          <a:p>
            <a:pPr lvl="0"/>
            <a:endParaRPr lang="ru-RU" sz="17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6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7250"/>
          </a:xfrm>
        </p:spPr>
        <p:txBody>
          <a:bodyPr/>
          <a:lstStyle/>
          <a:p>
            <a:r>
              <a:rPr lang="ru-RU" sz="2800" b="1" dirty="0">
                <a:latin typeface="Times New Roman"/>
                <a:ea typeface="Times New Roman"/>
              </a:rPr>
              <a:t>В основной школе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7534"/>
            <a:ext cx="7859216" cy="4248472"/>
          </a:xfrm>
        </p:spPr>
        <p:txBody>
          <a:bodyPr>
            <a:normAutofit fontScale="62500" lnSpcReduction="20000"/>
          </a:bodyPr>
          <a:lstStyle/>
          <a:p>
            <a:pPr indent="457200" algn="just">
              <a:lnSpc>
                <a:spcPct val="12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усиливается </a:t>
            </a:r>
            <a:r>
              <a:rPr lang="ru-RU" dirty="0">
                <a:latin typeface="Times New Roman"/>
                <a:ea typeface="Times New Roman"/>
              </a:rPr>
              <a:t>значимость принципов индивидуализации и дифференциации обучения, большее значение приобретает использование проектной методики и современных технологий обучения иностранному языку (в том числе информационных). Все это позволяет расширить связи иностранного языка с другими учебными предметами, способствует иноязычному общению школьников с учащимися из других классов и школ, например, в ходе проектной деятельности </a:t>
            </a:r>
            <a:endParaRPr lang="ru-RU" dirty="0" smtClean="0">
              <a:latin typeface="Times New Roman"/>
              <a:ea typeface="Times New Roman"/>
            </a:endParaRP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с </a:t>
            </a:r>
            <a:r>
              <a:rPr lang="ru-RU" dirty="0">
                <a:latin typeface="Times New Roman"/>
                <a:ea typeface="Times New Roman"/>
              </a:rPr>
              <a:t>ровесниками из других стран </a:t>
            </a:r>
            <a:r>
              <a:rPr lang="ru-RU" dirty="0" smtClean="0">
                <a:latin typeface="Times New Roman"/>
                <a:ea typeface="Times New Roman"/>
              </a:rPr>
              <a:t>,</a:t>
            </a: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в том числе и через </a:t>
            </a:r>
            <a:r>
              <a:rPr lang="ru-RU" dirty="0" smtClean="0">
                <a:latin typeface="Times New Roman"/>
                <a:ea typeface="Times New Roman"/>
              </a:rPr>
              <a:t>Интернет, </a:t>
            </a: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содействует </a:t>
            </a:r>
            <a:r>
              <a:rPr lang="ru-RU" dirty="0">
                <a:latin typeface="Times New Roman"/>
                <a:ea typeface="Times New Roman"/>
              </a:rPr>
              <a:t>их </a:t>
            </a:r>
            <a:r>
              <a:rPr lang="ru-RU" dirty="0" smtClean="0">
                <a:latin typeface="Times New Roman"/>
                <a:ea typeface="Times New Roman"/>
              </a:rPr>
              <a:t>социальной </a:t>
            </a: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адаптации </a:t>
            </a:r>
            <a:r>
              <a:rPr lang="ru-RU" dirty="0">
                <a:latin typeface="Times New Roman"/>
                <a:ea typeface="Times New Roman"/>
              </a:rPr>
              <a:t>в современном мире.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60" y="2871788"/>
            <a:ext cx="3816424" cy="21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79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7494"/>
            <a:ext cx="8229600" cy="85725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/>
                <a:ea typeface="Times New Roman"/>
              </a:rPr>
              <a:t>Обучение </a:t>
            </a:r>
            <a:r>
              <a:rPr lang="ru-RU" sz="2800" b="1" dirty="0" smtClean="0">
                <a:latin typeface="Times New Roman"/>
                <a:ea typeface="Times New Roman"/>
              </a:rPr>
              <a:t>английскому </a:t>
            </a:r>
            <a:r>
              <a:rPr lang="ru-RU" sz="2800" b="1" dirty="0">
                <a:latin typeface="Times New Roman"/>
                <a:ea typeface="Times New Roman"/>
              </a:rPr>
              <a:t>языку в старшей  школе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00150"/>
            <a:ext cx="8507288" cy="3531839"/>
          </a:xfrm>
        </p:spPr>
        <p:txBody>
          <a:bodyPr>
            <a:normAutofit fontScale="55000" lnSpcReduction="20000"/>
          </a:bodyPr>
          <a:lstStyle/>
          <a:p>
            <a:pPr indent="457200" algn="just">
              <a:lnSpc>
                <a:spcPct val="120000"/>
              </a:lnSpc>
              <a:spcAft>
                <a:spcPts val="0"/>
              </a:spcAft>
            </a:pPr>
            <a:r>
              <a:rPr lang="ru-RU" sz="2900" dirty="0" smtClean="0">
                <a:latin typeface="Times New Roman"/>
                <a:ea typeface="Times New Roman"/>
              </a:rPr>
              <a:t>обеспечивает </a:t>
            </a:r>
            <a:r>
              <a:rPr lang="ru-RU" sz="2900" dirty="0">
                <a:latin typeface="Times New Roman"/>
                <a:ea typeface="Times New Roman"/>
              </a:rPr>
              <a:t>преемственность с подготовкой учащихся в основной школе. К моменту окончания основной  школы учащиеся достигают достаточного уровня коммуникативного владения английским  языком  при выполнении основных видов речевой </a:t>
            </a:r>
            <a:r>
              <a:rPr lang="ru-RU" sz="2900" dirty="0" smtClean="0">
                <a:latin typeface="Times New Roman"/>
                <a:ea typeface="Times New Roman"/>
              </a:rPr>
              <a:t>деятельности: </a:t>
            </a:r>
          </a:p>
          <a:p>
            <a:pPr indent="457200" algn="just">
              <a:lnSpc>
                <a:spcPct val="120000"/>
              </a:lnSpc>
              <a:spcAft>
                <a:spcPts val="0"/>
              </a:spcAft>
            </a:pPr>
            <a:r>
              <a:rPr lang="ru-RU" sz="2900" dirty="0" smtClean="0">
                <a:latin typeface="Times New Roman"/>
                <a:ea typeface="Times New Roman"/>
              </a:rPr>
              <a:t>говорения,</a:t>
            </a:r>
          </a:p>
          <a:p>
            <a:pPr indent="457200" algn="just">
              <a:lnSpc>
                <a:spcPct val="120000"/>
              </a:lnSpc>
              <a:spcAft>
                <a:spcPts val="0"/>
              </a:spcAft>
            </a:pPr>
            <a:r>
              <a:rPr lang="ru-RU" sz="2900" dirty="0" smtClean="0">
                <a:latin typeface="Times New Roman"/>
                <a:ea typeface="Times New Roman"/>
              </a:rPr>
              <a:t> </a:t>
            </a:r>
            <a:r>
              <a:rPr lang="ru-RU" sz="2900" dirty="0">
                <a:latin typeface="Times New Roman"/>
                <a:ea typeface="Times New Roman"/>
              </a:rPr>
              <a:t>письма</a:t>
            </a:r>
            <a:r>
              <a:rPr lang="ru-RU" sz="2900" dirty="0" smtClean="0">
                <a:latin typeface="Times New Roman"/>
                <a:ea typeface="Times New Roman"/>
              </a:rPr>
              <a:t>,</a:t>
            </a:r>
          </a:p>
          <a:p>
            <a:pPr indent="457200" algn="just">
              <a:lnSpc>
                <a:spcPct val="120000"/>
              </a:lnSpc>
              <a:spcAft>
                <a:spcPts val="0"/>
              </a:spcAft>
            </a:pPr>
            <a:r>
              <a:rPr lang="ru-RU" sz="2900" dirty="0" smtClean="0">
                <a:latin typeface="Times New Roman"/>
                <a:ea typeface="Times New Roman"/>
              </a:rPr>
              <a:t> </a:t>
            </a:r>
            <a:r>
              <a:rPr lang="ru-RU" sz="2900" dirty="0">
                <a:latin typeface="Times New Roman"/>
                <a:ea typeface="Times New Roman"/>
              </a:rPr>
              <a:t>чтения </a:t>
            </a:r>
            <a:endParaRPr lang="ru-RU" sz="2900" dirty="0" smtClean="0">
              <a:latin typeface="Times New Roman"/>
              <a:ea typeface="Times New Roman"/>
            </a:endParaRPr>
          </a:p>
          <a:p>
            <a:pPr indent="457200" algn="just">
              <a:lnSpc>
                <a:spcPct val="120000"/>
              </a:lnSpc>
              <a:spcAft>
                <a:spcPts val="0"/>
              </a:spcAft>
            </a:pPr>
            <a:r>
              <a:rPr lang="ru-RU" sz="2900" dirty="0" smtClean="0">
                <a:latin typeface="Times New Roman"/>
                <a:ea typeface="Times New Roman"/>
              </a:rPr>
              <a:t> </a:t>
            </a:r>
            <a:r>
              <a:rPr lang="ru-RU" sz="2900" dirty="0" err="1" smtClean="0">
                <a:latin typeface="Times New Roman"/>
                <a:ea typeface="Times New Roman"/>
              </a:rPr>
              <a:t>аудирования</a:t>
            </a:r>
            <a:r>
              <a:rPr lang="ru-RU" sz="2900" dirty="0" smtClean="0">
                <a:latin typeface="Times New Roman"/>
                <a:ea typeface="Times New Roman"/>
              </a:rPr>
              <a:t>, </a:t>
            </a: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900" dirty="0" smtClean="0">
                <a:latin typeface="Times New Roman"/>
                <a:ea typeface="Times New Roman"/>
              </a:rPr>
              <a:t>используя </a:t>
            </a:r>
            <a:r>
              <a:rPr lang="ru-RU" sz="2900" dirty="0">
                <a:latin typeface="Times New Roman"/>
                <a:ea typeface="Times New Roman"/>
              </a:rPr>
              <a:t>английский язык как инструмент общения и познания. Обучение в 9 классах обеспечивает обязательный минимум содержания образования по иностранным языкам (английский) и осуществляет совершенствование коммуникативной компетенции, речевую практику рецептивного (чтение, </a:t>
            </a:r>
            <a:r>
              <a:rPr lang="ru-RU" sz="2900" dirty="0" err="1">
                <a:latin typeface="Times New Roman"/>
                <a:ea typeface="Times New Roman"/>
              </a:rPr>
              <a:t>аудирование</a:t>
            </a:r>
            <a:r>
              <a:rPr lang="ru-RU" sz="2900" dirty="0">
                <a:latin typeface="Times New Roman"/>
                <a:ea typeface="Times New Roman"/>
              </a:rPr>
              <a:t>) и продуктивного (письмо, говорение) плана, актуализацию и систематизацию языковых, речевых и социокультурный знаний, умений и навыков. 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85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/>
                <a:ea typeface="Times New Roman"/>
              </a:rPr>
              <a:t>Основными направлениями работы школы по развитию учащихся, формированию иноязычных образовательных компетенций являются:</a:t>
            </a:r>
            <a:br>
              <a:rPr lang="ru-RU" sz="2400" b="1" dirty="0">
                <a:latin typeface="Times New Roman"/>
                <a:ea typeface="Times New Roman"/>
              </a:rPr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algn="just">
              <a:buFont typeface="Symbol"/>
              <a:buChar char=""/>
            </a:pPr>
            <a:r>
              <a:rPr lang="ru-RU" dirty="0" smtClean="0">
                <a:latin typeface="Times New Roman"/>
                <a:ea typeface="Times New Roman"/>
              </a:rPr>
              <a:t>подготовка </a:t>
            </a:r>
            <a:r>
              <a:rPr lang="ru-RU" dirty="0">
                <a:latin typeface="Times New Roman"/>
                <a:ea typeface="Times New Roman"/>
              </a:rPr>
              <a:t>(консультирование) к успешной сдачи экзаменов (ОГЭ, ЕГЭ)</a:t>
            </a:r>
            <a:endParaRPr lang="ru-RU" sz="28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1143000" algn="l"/>
              </a:tabLst>
            </a:pPr>
            <a:r>
              <a:rPr lang="ru-RU" dirty="0">
                <a:latin typeface="Times New Roman"/>
                <a:ea typeface="Times New Roman"/>
              </a:rPr>
              <a:t>профильные филологические классы (11Б класс);</a:t>
            </a:r>
            <a:endParaRPr lang="ru-RU" sz="28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1143000" algn="l"/>
              </a:tabLst>
            </a:pPr>
            <a:r>
              <a:rPr lang="ru-RU" dirty="0">
                <a:latin typeface="Times New Roman"/>
                <a:ea typeface="Times New Roman"/>
              </a:rPr>
              <a:t>участие и результативность учащихся в предметных олимпиадах и конкурсах различного уровня;</a:t>
            </a:r>
            <a:endParaRPr lang="ru-RU" sz="28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1143000" algn="l"/>
              </a:tabLst>
            </a:pPr>
            <a:r>
              <a:rPr lang="ru-RU" dirty="0">
                <a:latin typeface="Times New Roman"/>
                <a:ea typeface="Times New Roman"/>
              </a:rPr>
              <a:t>проектная и исследовательская деятельность;</a:t>
            </a:r>
            <a:endParaRPr lang="ru-RU" sz="28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1143000" algn="l"/>
              </a:tabLst>
            </a:pPr>
            <a:r>
              <a:rPr lang="ru-RU" dirty="0">
                <a:latin typeface="Times New Roman"/>
                <a:ea typeface="Times New Roman"/>
              </a:rPr>
              <a:t>широкое использование современных информационных технологий;</a:t>
            </a:r>
            <a:endParaRPr lang="ru-RU" sz="28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1143000" algn="l"/>
              </a:tabLst>
            </a:pPr>
            <a:r>
              <a:rPr lang="ru-RU" dirty="0">
                <a:latin typeface="Times New Roman"/>
                <a:ea typeface="Times New Roman"/>
              </a:rPr>
              <a:t>разнообразная внеурочная работа в области иностранных языков. 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60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65571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Участие в мероприятиях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9542"/>
            <a:ext cx="8856984" cy="4320480"/>
          </a:xfrm>
        </p:spPr>
        <p:txBody>
          <a:bodyPr>
            <a:normAutofit lnSpcReduction="10000"/>
          </a:bodyPr>
          <a:lstStyle/>
          <a:p>
            <a:r>
              <a:rPr lang="ru-RU" sz="1400" dirty="0" smtClean="0"/>
              <a:t>Всероссийская олимпиада по английскому языку (школьный, муниципальный-победитель, региональный - участник)</a:t>
            </a:r>
          </a:p>
          <a:p>
            <a:r>
              <a:rPr lang="ru-RU" sz="1400" dirty="0" smtClean="0"/>
              <a:t>Региональная заочная олимпиада по английскому языку (призеры)</a:t>
            </a:r>
          </a:p>
          <a:p>
            <a:r>
              <a:rPr lang="ru-RU" sz="1400" dirty="0" smtClean="0"/>
              <a:t>Муниципальный конкурс знатоков английского языка (участие)</a:t>
            </a:r>
          </a:p>
          <a:p>
            <a:r>
              <a:rPr lang="ru-RU" sz="1400" dirty="0" smtClean="0"/>
              <a:t>Городская олимпиада по английскому языку («Британия») - победители</a:t>
            </a:r>
          </a:p>
          <a:p>
            <a:r>
              <a:rPr lang="ru-RU" sz="1400" dirty="0" smtClean="0"/>
              <a:t>Международный конкурс «</a:t>
            </a:r>
            <a:r>
              <a:rPr lang="en-US" sz="1400" dirty="0" smtClean="0"/>
              <a:t>BRITISH BULLDOG</a:t>
            </a:r>
            <a:r>
              <a:rPr lang="ru-RU" sz="1400" dirty="0" smtClean="0"/>
              <a:t>» </a:t>
            </a:r>
          </a:p>
          <a:p>
            <a:r>
              <a:rPr lang="ru-RU" sz="1400" dirty="0" smtClean="0"/>
              <a:t>Конкурсы «</a:t>
            </a:r>
            <a:r>
              <a:rPr lang="en-US" sz="1400" dirty="0" smtClean="0"/>
              <a:t>IT’S CHRISTMAS TIME</a:t>
            </a:r>
            <a:r>
              <a:rPr lang="ru-RU" sz="1400" dirty="0" smtClean="0"/>
              <a:t>» </a:t>
            </a:r>
            <a:r>
              <a:rPr lang="ru-RU" sz="1400" dirty="0" smtClean="0"/>
              <a:t>и «</a:t>
            </a:r>
            <a:r>
              <a:rPr lang="en-US" sz="1400" dirty="0" smtClean="0"/>
              <a:t>AMUSING ENGLISH</a:t>
            </a:r>
            <a:r>
              <a:rPr lang="ru-RU" sz="1400" dirty="0" smtClean="0"/>
              <a:t>» </a:t>
            </a:r>
            <a:r>
              <a:rPr lang="ru-RU" sz="1400" dirty="0" smtClean="0"/>
              <a:t>(</a:t>
            </a:r>
            <a:r>
              <a:rPr lang="en-US" sz="1400" dirty="0"/>
              <a:t>H</a:t>
            </a:r>
            <a:r>
              <a:rPr lang="en-US" sz="1400" dirty="0" smtClean="0"/>
              <a:t>ome English Club)</a:t>
            </a:r>
            <a:r>
              <a:rPr lang="ru-RU" sz="1400" dirty="0" smtClean="0"/>
              <a:t> – победители</a:t>
            </a:r>
          </a:p>
          <a:p>
            <a:r>
              <a:rPr lang="ru-RU" sz="1400" dirty="0" smtClean="0"/>
              <a:t>Международная олимпиада по английскому языку «</a:t>
            </a:r>
            <a:r>
              <a:rPr lang="en-US" sz="1400" dirty="0" smtClean="0"/>
              <a:t>FORWARD</a:t>
            </a:r>
            <a:r>
              <a:rPr lang="ru-RU" sz="1400" dirty="0" smtClean="0"/>
              <a:t>» – призеры и победители</a:t>
            </a:r>
          </a:p>
          <a:p>
            <a:r>
              <a:rPr lang="ru-RU" sz="1400" dirty="0" smtClean="0"/>
              <a:t>Региональная проектно-исследовательская конференция «Путь к истокам» - призеры и победители</a:t>
            </a:r>
          </a:p>
          <a:p>
            <a:r>
              <a:rPr lang="ru-RU" sz="1400" dirty="0" smtClean="0"/>
              <a:t>Открытые Музейные краеведческие чтения – призеры и победители</a:t>
            </a:r>
          </a:p>
          <a:p>
            <a:r>
              <a:rPr lang="ru-RU" sz="1400" dirty="0" smtClean="0"/>
              <a:t>Открытая р</a:t>
            </a:r>
            <a:r>
              <a:rPr lang="ru-RU" sz="1400" dirty="0" smtClean="0"/>
              <a:t>егиональная научно-практическая конференция «Проект как способ познания мира» - призеры и победители</a:t>
            </a:r>
          </a:p>
          <a:p>
            <a:r>
              <a:rPr lang="ru-RU" sz="1400" dirty="0"/>
              <a:t>Региональная научно-практическая конференция «Иностранный язык как средство коммуникации и познания мира» </a:t>
            </a:r>
            <a:r>
              <a:rPr lang="ru-RU" sz="1400" dirty="0" smtClean="0"/>
              <a:t> -призеры</a:t>
            </a:r>
          </a:p>
          <a:p>
            <a:r>
              <a:rPr lang="ru-RU" sz="1400" dirty="0" smtClean="0"/>
              <a:t>Открытая научно-практическая конференция «Язык как средство коммуникации» – призеры и победители</a:t>
            </a:r>
          </a:p>
          <a:p>
            <a:pPr lvl="0"/>
            <a:r>
              <a:rPr lang="ru-RU" sz="1400" dirty="0" smtClean="0"/>
              <a:t>Городская научно-практическая конференция </a:t>
            </a:r>
            <a:r>
              <a:rPr lang="ru-RU" sz="1400" dirty="0">
                <a:solidFill>
                  <a:prstClr val="black"/>
                </a:solidFill>
              </a:rPr>
              <a:t>«Проект как способ познания мира» - </a:t>
            </a:r>
            <a:r>
              <a:rPr lang="ru-RU" sz="1400" dirty="0" smtClean="0">
                <a:solidFill>
                  <a:prstClr val="black"/>
                </a:solidFill>
              </a:rPr>
              <a:t>призеры</a:t>
            </a:r>
          </a:p>
          <a:p>
            <a:pPr lvl="0"/>
            <a:r>
              <a:rPr lang="ru-RU" sz="1400" dirty="0" smtClean="0">
                <a:solidFill>
                  <a:prstClr val="black"/>
                </a:solidFill>
              </a:rPr>
              <a:t>Школьная конференция в рамках Дня Науки – призеры и победители</a:t>
            </a:r>
          </a:p>
          <a:p>
            <a:pPr lvl="0"/>
            <a:r>
              <a:rPr lang="ru-RU" sz="1400" dirty="0" smtClean="0">
                <a:solidFill>
                  <a:prstClr val="black"/>
                </a:solidFill>
              </a:rPr>
              <a:t>Региональная научно-практическая конференция «Мир науки глазами детей» – призер и участие и др.</a:t>
            </a:r>
          </a:p>
          <a:p>
            <a:pPr lvl="0"/>
            <a:endParaRPr lang="ru-RU" sz="1400" dirty="0">
              <a:solidFill>
                <a:prstClr val="black"/>
              </a:solidFill>
            </a:endParaRP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en-US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8196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06375"/>
            <a:ext cx="8229600" cy="8572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34" name="Picture 10" descr="C:\Users\User\Desktop\47559234_1250404056_15_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75806"/>
            <a:ext cx="22098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esktop\62273471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23478"/>
            <a:ext cx="3810000" cy="381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2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777</Words>
  <Application>Microsoft Office PowerPoint</Application>
  <PresentationFormat>Экран (16:9)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Предметные требования к результатам освоения общеобразовательных программ по английскому языку, обусловленные концепцией преподавания иностранных языков</vt:lpstr>
      <vt:lpstr>Иностранный язык как учебный предмет  характеризуется: </vt:lpstr>
      <vt:lpstr>Презентация PowerPoint</vt:lpstr>
      <vt:lpstr>Презентация PowerPoint</vt:lpstr>
      <vt:lpstr>В основной школе </vt:lpstr>
      <vt:lpstr>Обучение английскому языку в старшей  школе </vt:lpstr>
      <vt:lpstr>Основными направлениями работы школы по развитию учащихся, формированию иноязычных образовательных компетенций являются: </vt:lpstr>
      <vt:lpstr>Участие в мероприятиях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Англия</dc:title>
  <dc:creator>Lenovo</dc:creator>
  <cp:lastModifiedBy>User</cp:lastModifiedBy>
  <cp:revision>9</cp:revision>
  <dcterms:created xsi:type="dcterms:W3CDTF">2016-05-10T14:57:07Z</dcterms:created>
  <dcterms:modified xsi:type="dcterms:W3CDTF">2017-08-28T09:52:16Z</dcterms:modified>
</cp:coreProperties>
</file>