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33" r:id="rId1"/>
  </p:sldMasterIdLst>
  <p:notesMasterIdLst>
    <p:notesMasterId r:id="rId14"/>
  </p:notesMasterIdLst>
  <p:sldIdLst>
    <p:sldId id="310" r:id="rId2"/>
    <p:sldId id="315" r:id="rId3"/>
    <p:sldId id="311" r:id="rId4"/>
    <p:sldId id="312" r:id="rId5"/>
    <p:sldId id="313" r:id="rId6"/>
    <p:sldId id="256" r:id="rId7"/>
    <p:sldId id="257" r:id="rId8"/>
    <p:sldId id="270" r:id="rId9"/>
    <p:sldId id="271" r:id="rId10"/>
    <p:sldId id="274" r:id="rId11"/>
    <p:sldId id="316" r:id="rId12"/>
    <p:sldId id="309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00000"/>
    <a:srgbClr val="F3F387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77" autoAdjust="0"/>
    <p:restoredTop sz="94660"/>
  </p:normalViewPr>
  <p:slideViewPr>
    <p:cSldViewPr>
      <p:cViewPr varScale="1">
        <p:scale>
          <a:sx n="84" d="100"/>
          <a:sy n="84" d="100"/>
        </p:scale>
        <p:origin x="1474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0BC5264-A34F-4996-B215-75755BE95F91}" type="datetimeFigureOut">
              <a:rPr lang="ru-RU"/>
              <a:pPr>
                <a:defRPr/>
              </a:pPr>
              <a:t>09.12.2015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9001671-826A-46CD-BE44-977FF92810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8720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80DA4-6309-4CD4-9E16-6A8CBF57CF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FF841-0563-4229-9D91-D6E9AF5849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52D47F-C357-492B-A308-9503160615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E3A86-95D3-45DE-BE5F-2844CEF993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037C26-88A6-4AFC-A6AE-761816FCFC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24355-24D8-4246-8476-4F8C63C032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56F090-7EA9-48EA-9F87-A3FEC3018F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EEE31-3144-4E2C-9CB9-5D7CCFC363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C334B-3E88-4933-82B2-5F5C6BAA65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1F90E-A700-4F42-9B36-C0298C04D2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90D29B-994C-44AC-A07D-7357E49D80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D05AEA1B-BCD6-4D94-840B-0424E04137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5" r:id="rId1"/>
    <p:sldLayoutId id="2147484137" r:id="rId2"/>
    <p:sldLayoutId id="2147484146" r:id="rId3"/>
    <p:sldLayoutId id="2147484138" r:id="rId4"/>
    <p:sldLayoutId id="2147484139" r:id="rId5"/>
    <p:sldLayoutId id="2147484140" r:id="rId6"/>
    <p:sldLayoutId id="2147484141" r:id="rId7"/>
    <p:sldLayoutId id="2147484142" r:id="rId8"/>
    <p:sldLayoutId id="2147484147" r:id="rId9"/>
    <p:sldLayoutId id="2147484143" r:id="rId10"/>
    <p:sldLayoutId id="2147484144" r:id="rId11"/>
  </p:sldLayoutIdLst>
  <p:transition>
    <p:randomBar dir="vert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B32C16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B32C16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F9A772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980728"/>
            <a:ext cx="7851648" cy="3096344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tabLst>
                <a:tab pos="481013" algn="l"/>
              </a:tabLst>
              <a:defRPr/>
            </a:pPr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ahoma" pitchFamily="34" charset="0"/>
              </a:rPr>
              <a:t/>
            </a:r>
            <a:b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ahoma" pitchFamily="34" charset="0"/>
              </a:rPr>
            </a:br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ahoma" pitchFamily="34" charset="0"/>
              </a:rPr>
              <a:t/>
            </a:r>
            <a:b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ahoma" pitchFamily="34" charset="0"/>
              </a:rPr>
            </a:br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ahoma" pitchFamily="34" charset="0"/>
              </a:rPr>
              <a:t/>
            </a:r>
            <a:b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ahoma" pitchFamily="34" charset="0"/>
              </a:rPr>
            </a:br>
            <a:r>
              <a:rPr lang="ru-RU" sz="44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ahoma" pitchFamily="34" charset="0"/>
              </a:rPr>
              <a:t>Продуктивная деятельность. Методы и приемы</a:t>
            </a:r>
            <a:br>
              <a:rPr lang="ru-RU" sz="44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ahoma" pitchFamily="34" charset="0"/>
              </a:rPr>
            </a:br>
            <a:r>
              <a:rPr lang="ru-RU" sz="44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ahoma" pitchFamily="34" charset="0"/>
              </a:rPr>
              <a:t>нетрадиционного</a:t>
            </a:r>
            <a:br>
              <a:rPr lang="ru-RU" sz="44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ahoma" pitchFamily="34" charset="0"/>
              </a:rPr>
            </a:br>
            <a:r>
              <a:rPr lang="ru-RU" sz="44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ahoma" pitchFamily="34" charset="0"/>
              </a:rPr>
              <a:t> рисования</a:t>
            </a:r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ahoma" pitchFamily="34" charset="0"/>
              </a:rPr>
              <a:t/>
            </a:r>
            <a:b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ahoma" pitchFamily="34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2500" y="4581525"/>
            <a:ext cx="5327650" cy="1511300"/>
          </a:xfrm>
        </p:spPr>
        <p:txBody>
          <a:bodyPr/>
          <a:lstStyle/>
          <a:p>
            <a:pPr marR="0" eaLnBrk="1" hangingPunct="1"/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Прилепова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Мария Николаевна</a:t>
            </a:r>
          </a:p>
          <a:p>
            <a:pPr marR="0" eaLnBrk="1" hangingPunct="1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МАДОУ № 15</a:t>
            </a:r>
          </a:p>
          <a:p>
            <a:pPr marR="0" eaLnBrk="1" hangingPunct="1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 Армавира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исование пальчиками для малышей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07704" y="1124744"/>
            <a:ext cx="5328592" cy="4978896"/>
          </a:xfr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659131"/>
            <a:ext cx="8229600" cy="457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3"/>
            <a:ext cx="8229600" cy="5487888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процессе продуктивной деятельности формируются такие важные 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качества личности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как умственная активность, любознательность, самостоятельность, инициатива, которые являются основными компонентами творческой деятельности. Ребенок приучается быть активным в наблюдении, выполнении работы, проявлять самостоятельность и инициативу в продумывании содержания, подборе материалов, использовании разнообразных средств художественной выразительности.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56105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150"/>
            <a:ext cx="8229600" cy="5632450"/>
          </a:xfrm>
        </p:spPr>
        <p:txBody>
          <a:bodyPr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b="1" dirty="0" smtClean="0">
                <a:solidFill>
                  <a:srgbClr val="C00000"/>
                </a:solidFill>
              </a:rPr>
              <a:t>Рисование и воспитание ребенка.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менее важно воспитание в процессе продуктивной деятельности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целеустремленности в работе, умении довести ее до конца,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аккуратности,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умения работать в коллективе,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трудолюбия,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пытливости.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Продуктивная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является важным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средством всестороннего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детей. Обучение рисованию, лепке, аппликации, конструированию способствует умственному, нравственному, эстетическому и физическому воспитанию дошкольников.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315416"/>
            <a:ext cx="8229600" cy="457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1"/>
            <a:ext cx="8229600" cy="5415880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Формирование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развитие и становление детской личности – это одно из наиболее актуальных, важных и ответственных направлений деятельности специалистов, занимающихся в области педагогики и психологии ребенка. Одна из главных задач, которая должна постоянно выполняться в этом направлении – применение разнообразных стилей, форм и методов, в том числе и продуктивная деятельность.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 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продуктивным видам детской деятельности относятся конструирование, рисование, лепка, аппликация и создание разного рода поделок, макетов из природного и бросового материала. Все эти виды детской активности играют важную роль в развитии ребенка - дошкольника.</a:t>
            </a:r>
          </a:p>
          <a:p>
            <a:pPr marL="0" indent="0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Продуктивная </a:t>
            </a:r>
            <a:r>
              <a:rPr lang="ru-RU" sz="18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детская деятельность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формируется в дошкольном возрасте и, наряду с игрой, имеет в этот период наибольшее значение для развития психики ребенка, т. к. необходимость создания продукта теснейшим образом связана с развитием его познавательных процессов, эмоционально - волевой сферы, умений и навыков, нравственным, эстетическим и физическим воспитанием дошкольников.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57189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388" y="836613"/>
            <a:ext cx="8713787" cy="5487987"/>
          </a:xfrm>
        </p:spPr>
        <p:txBody>
          <a:bodyPr>
            <a:normAutofit/>
          </a:bodyPr>
          <a:lstStyle/>
          <a:p>
            <a:pPr eaLnBrk="1" hangingPunct="1">
              <a:buNone/>
            </a:pPr>
            <a:r>
              <a:rPr lang="ru-RU" sz="19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sz="3200" dirty="0"/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3200" b="1" dirty="0" smtClean="0">
                <a:solidFill>
                  <a:srgbClr val="C00000"/>
                </a:solidFill>
              </a:rPr>
              <a:t> 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–  это прежде всего, развитие многих важнейших способностей:</a:t>
            </a: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координации движения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«рука – глаз»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сенсорики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(чувственное восприятие: цвета, текстуры красок, бумаги)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мелкой моторики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("интеллект на кончиках пальцев") – которая включает в работу важные отделы головного мозга, в том числе и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речевой центр.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воображения, фантазии.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2" name="Rectangle 6"/>
          <p:cNvSpPr>
            <a:spLocks noGrp="1"/>
          </p:cNvSpPr>
          <p:nvPr>
            <p:ph type="title"/>
          </p:nvPr>
        </p:nvSpPr>
        <p:spPr>
          <a:xfrm flipV="1">
            <a:off x="457200" y="-891480"/>
            <a:ext cx="8229600" cy="71859"/>
          </a:xfrm>
        </p:spPr>
        <p:txBody>
          <a:bodyPr/>
          <a:lstStyle/>
          <a:p>
            <a:endParaRPr lang="ru-RU" sz="4600" dirty="0" smtClean="0"/>
          </a:p>
        </p:txBody>
      </p:sp>
      <p:sp>
        <p:nvSpPr>
          <p:cNvPr id="75783" name="Rectangle 7"/>
          <p:cNvSpPr>
            <a:spLocks noGrp="1"/>
          </p:cNvSpPr>
          <p:nvPr>
            <p:ph type="body" idx="1"/>
          </p:nvPr>
        </p:nvSpPr>
        <p:spPr>
          <a:xfrm>
            <a:off x="457200" y="836613"/>
            <a:ext cx="8229600" cy="5487987"/>
          </a:xfrm>
        </p:spPr>
        <p:txBody>
          <a:bodyPr/>
          <a:lstStyle/>
          <a:p>
            <a:pPr marL="0" indent="0">
              <a:buNone/>
            </a:pPr>
            <a:r>
              <a:rPr lang="ru-RU" altLang="zh-CN" sz="2200" dirty="0" smtClean="0"/>
              <a:t>    </a:t>
            </a:r>
            <a:r>
              <a:rPr lang="ru-RU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истории педагогики проблема творчества всегда была актуальной во всех видах деятельности, в том числе и изобразительной. Многие психологи и педагоги считали, что детскую изобразительную деятельность нельзя назвать творчеством. Однако ученые придерживались других взглядов, и утверждали, что детское творчество совершенно. </a:t>
            </a:r>
          </a:p>
          <a:p>
            <a:pPr marL="0" indent="0">
              <a:buNone/>
            </a:pPr>
            <a:r>
              <a:rPr lang="ru-RU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Н.П. </a:t>
            </a:r>
            <a:r>
              <a:rPr lang="ru-RU" altLang="zh-CN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Сакулина</a:t>
            </a:r>
            <a:r>
              <a:rPr lang="ru-RU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говорила, что нужен и возможен поиск таких путей взаимодействия, которые с одной стороны сохраняют преимущества детского творчества, а с другой помогут ребенку овладеть средствами самовыражения. т.е. надо использовать на занятии разные техники рисования: традиционную (карандаши, краски) и нетрадиционную (мыльной пеной, свечой и т. д, ).</a:t>
            </a:r>
          </a:p>
          <a:p>
            <a:pPr marL="0" indent="0">
              <a:buNone/>
            </a:pPr>
            <a:r>
              <a:rPr lang="ru-RU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Все необычное привлекает внимание детей, заставляет их удивляться. У ребят развивается вкус к познанию нового, исследованиям, эксперименту. Дети начинают задавать вопросы педагогу, друг другу, обогащается и активизируется их словарный запас.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/>
          </p:cNvSpPr>
          <p:nvPr>
            <p:ph type="title"/>
          </p:nvPr>
        </p:nvSpPr>
        <p:spPr>
          <a:xfrm flipV="1">
            <a:off x="457200" y="-1323528"/>
            <a:ext cx="8229600" cy="515937"/>
          </a:xfrm>
        </p:spPr>
        <p:txBody>
          <a:bodyPr/>
          <a:lstStyle/>
          <a:p>
            <a:endParaRPr lang="ru-RU" sz="4600" dirty="0" smtClean="0"/>
          </a:p>
        </p:txBody>
      </p:sp>
      <p:sp>
        <p:nvSpPr>
          <p:cNvPr id="77827" name="Rectangle 3"/>
          <p:cNvSpPr>
            <a:spLocks noGrp="1"/>
          </p:cNvSpPr>
          <p:nvPr>
            <p:ph type="body" idx="1"/>
          </p:nvPr>
        </p:nvSpPr>
        <p:spPr>
          <a:xfrm>
            <a:off x="457200" y="333375"/>
            <a:ext cx="8229600" cy="5991225"/>
          </a:xfrm>
        </p:spPr>
        <p:txBody>
          <a:bodyPr/>
          <a:lstStyle/>
          <a:p>
            <a:pPr marL="0" indent="0">
              <a:buNone/>
            </a:pPr>
            <a:r>
              <a:rPr lang="ru-RU" altLang="zh-CN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Нетрадиционные техники изображения позволяют избежать копирования предлагаемого образца, так как педагог вместо готового образца демонстрирует лишь способ действия с нетрадиционными материалами. Это дает толчок развитию воображения, творчества, проявлению самостоятельности, инициативы, выражению индивидуальности. </a:t>
            </a:r>
          </a:p>
          <a:p>
            <a:pPr marL="0" indent="0">
              <a:buNone/>
            </a:pPr>
            <a:r>
              <a:rPr lang="ru-RU" altLang="zh-CN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Работа с нетрадиционными техниками изображения стимулирует положительную мотивацию, вызывает радостное настроение, снимает страх перед процессом рисования.</a:t>
            </a:r>
          </a:p>
          <a:p>
            <a:pPr marL="0" indent="0">
              <a:buNone/>
            </a:pPr>
            <a:r>
              <a:rPr lang="ru-RU" altLang="zh-CN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Многие виды нетрадиционного рисования, способствуют:</a:t>
            </a:r>
          </a:p>
          <a:p>
            <a:r>
              <a:rPr lang="ru-RU" altLang="zh-CN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повышению уровня развития зрительно-моторной координации (например, рисование по стеклу, роспись ткани, рисование мелом по бархатной бумаге и т.д.). </a:t>
            </a:r>
          </a:p>
          <a:p>
            <a:r>
              <a:rPr lang="ru-RU" altLang="zh-CN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координации мелкой моторики пальцев рук, способствует такая нетрадиционная техника изображения, как рисование по клейстеру руками, эта и другие техники требуют точности быстроты движений.   </a:t>
            </a:r>
          </a:p>
          <a:p>
            <a:r>
              <a:rPr lang="ru-RU" altLang="zh-CN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 двумя руками (как обычно и делают дети – и не стоит им в этом мешать) позволяет одномоментно развивать и синхронизировать оба полушария головного мозга, творческого и логического, так закладываются начала детской одаренности</a:t>
            </a:r>
          </a:p>
          <a:p>
            <a:r>
              <a:rPr lang="ru-RU" altLang="zh-CN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нетрадиционных техник дает возможность применять коллективную форму творчества.</a:t>
            </a:r>
          </a:p>
          <a:p>
            <a:r>
              <a:rPr lang="ru-RU" altLang="zh-CN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сближению детей, развитию навыков культуры общения, созданию особой эмоциональной  атмосферы. </a:t>
            </a:r>
            <a:endParaRPr lang="ru-RU" sz="1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564196" y="2853829"/>
            <a:ext cx="2375971" cy="92333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algn="ctr">
              <a:tabLst>
                <a:tab pos="481013" algn="l"/>
              </a:tabLst>
              <a:defRPr/>
            </a:pP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ahoma" pitchFamily="34" charset="0"/>
              </a:rPr>
              <a:t>Методы и приемы</a:t>
            </a:r>
          </a:p>
          <a:p>
            <a:pPr algn="ctr">
              <a:tabLst>
                <a:tab pos="481013" algn="l"/>
              </a:tabLst>
              <a:defRPr/>
            </a:pP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ahoma" pitchFamily="34" charset="0"/>
              </a:rPr>
              <a:t>нетрадиционного</a:t>
            </a:r>
          </a:p>
          <a:p>
            <a:pPr algn="ctr">
              <a:tabLst>
                <a:tab pos="481013" algn="l"/>
              </a:tabLst>
              <a:defRPr/>
            </a:pP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ahoma" pitchFamily="34" charset="0"/>
              </a:rPr>
              <a:t> рисования</a:t>
            </a: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66675" y="1322388"/>
            <a:ext cx="1555750" cy="542925"/>
          </a:xfrm>
          <a:prstGeom prst="rect">
            <a:avLst/>
          </a:prstGeom>
          <a:ln>
            <a:solidFill>
              <a:srgbClr val="0070C0"/>
            </a:solidFill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sz="1400" b="1" u="sng">
                <a:solidFill>
                  <a:srgbClr val="800000"/>
                </a:solidFill>
                <a:latin typeface="Tahoma" pitchFamily="34" charset="0"/>
              </a:rPr>
              <a:t>Кляксография</a:t>
            </a:r>
          </a:p>
          <a:p>
            <a:pPr algn="ctr">
              <a:defRPr/>
            </a:pPr>
            <a:r>
              <a:rPr lang="ru-RU" sz="1400" b="1" u="sng">
                <a:solidFill>
                  <a:srgbClr val="800000"/>
                </a:solidFill>
                <a:latin typeface="Tahoma" pitchFamily="34" charset="0"/>
              </a:rPr>
              <a:t> обычная</a:t>
            </a:r>
            <a:endParaRPr lang="ru-RU" sz="1400" b="1">
              <a:solidFill>
                <a:srgbClr val="800000"/>
              </a:solidFill>
              <a:latin typeface="Tahoma" pitchFamily="34" charset="0"/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323850" y="476250"/>
            <a:ext cx="1555750" cy="542925"/>
          </a:xfrm>
          <a:prstGeom prst="rect">
            <a:avLst/>
          </a:prstGeom>
          <a:ln>
            <a:solidFill>
              <a:srgbClr val="0070C0"/>
            </a:solidFill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1400" b="1" u="sng">
                <a:solidFill>
                  <a:srgbClr val="800000"/>
                </a:solidFill>
                <a:latin typeface="Tahoma" pitchFamily="34" charset="0"/>
              </a:rPr>
              <a:t>Кляксография</a:t>
            </a:r>
          </a:p>
          <a:p>
            <a:pPr>
              <a:defRPr/>
            </a:pPr>
            <a:r>
              <a:rPr lang="ru-RU" sz="1400" b="1" u="sng">
                <a:solidFill>
                  <a:srgbClr val="800000"/>
                </a:solidFill>
                <a:latin typeface="Tahoma" pitchFamily="34" charset="0"/>
              </a:rPr>
              <a:t> с трубочкой</a:t>
            </a: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2111375"/>
            <a:ext cx="1555750" cy="542925"/>
          </a:xfrm>
          <a:prstGeom prst="rect">
            <a:avLst/>
          </a:prstGeom>
          <a:ln>
            <a:solidFill>
              <a:srgbClr val="0070C0"/>
            </a:solidFill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1400" b="1" u="sng">
                <a:solidFill>
                  <a:srgbClr val="800000"/>
                </a:solidFill>
                <a:latin typeface="Tahoma" pitchFamily="34" charset="0"/>
              </a:rPr>
              <a:t>Кляксография</a:t>
            </a:r>
          </a:p>
          <a:p>
            <a:pPr>
              <a:defRPr/>
            </a:pPr>
            <a:r>
              <a:rPr lang="ru-RU" sz="1400" b="1" u="sng">
                <a:solidFill>
                  <a:srgbClr val="800000"/>
                </a:solidFill>
                <a:latin typeface="Tahoma" pitchFamily="34" charset="0"/>
              </a:rPr>
              <a:t> с ниточкой</a:t>
            </a: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1979613" y="1443038"/>
            <a:ext cx="1439862" cy="666750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b="1" u="sng">
                <a:solidFill>
                  <a:srgbClr val="FBCAAA"/>
                </a:solidFill>
                <a:latin typeface="Tahoma" pitchFamily="34" charset="0"/>
              </a:rPr>
              <a:t>Кляксо</a:t>
            </a:r>
          </a:p>
          <a:p>
            <a:pPr algn="ctr">
              <a:defRPr/>
            </a:pPr>
            <a:r>
              <a:rPr lang="ru-RU" b="1" u="sng">
                <a:solidFill>
                  <a:srgbClr val="FBCAAA"/>
                </a:solidFill>
                <a:latin typeface="Tahoma" pitchFamily="34" charset="0"/>
              </a:rPr>
              <a:t>графия</a:t>
            </a:r>
            <a:endParaRPr lang="ru-RU" b="1">
              <a:solidFill>
                <a:srgbClr val="FBCAAA"/>
              </a:solidFill>
              <a:latin typeface="Tahoma" pitchFamily="34" charset="0"/>
            </a:endParaRP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5003800" y="188913"/>
            <a:ext cx="1390650" cy="542925"/>
          </a:xfrm>
          <a:prstGeom prst="rect">
            <a:avLst/>
          </a:prstGeom>
          <a:ln>
            <a:solidFill>
              <a:srgbClr val="0070C0"/>
            </a:solidFill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sz="1400" b="1">
                <a:solidFill>
                  <a:schemeClr val="hlink"/>
                </a:solidFill>
                <a:latin typeface="Tahoma" pitchFamily="34" charset="0"/>
              </a:rPr>
              <a:t>Рисование</a:t>
            </a:r>
          </a:p>
          <a:p>
            <a:pPr algn="ctr">
              <a:defRPr/>
            </a:pPr>
            <a:r>
              <a:rPr lang="ru-RU" sz="1400" b="1">
                <a:solidFill>
                  <a:schemeClr val="hlink"/>
                </a:solidFill>
                <a:latin typeface="Tahoma" pitchFamily="34" charset="0"/>
              </a:rPr>
              <a:t> пальчиками</a:t>
            </a: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3203575" y="260350"/>
            <a:ext cx="1204913" cy="542925"/>
          </a:xfrm>
          <a:prstGeom prst="rect">
            <a:avLst/>
          </a:prstGeom>
          <a:ln>
            <a:solidFill>
              <a:srgbClr val="0070C0"/>
            </a:solidFill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1400" b="1">
                <a:solidFill>
                  <a:schemeClr val="hlink"/>
                </a:solidFill>
                <a:latin typeface="Tahoma" pitchFamily="34" charset="0"/>
              </a:rPr>
              <a:t>Рисование</a:t>
            </a:r>
          </a:p>
          <a:p>
            <a:pPr>
              <a:defRPr/>
            </a:pPr>
            <a:r>
              <a:rPr lang="ru-RU" sz="1400" b="1">
                <a:solidFill>
                  <a:schemeClr val="hlink"/>
                </a:solidFill>
                <a:latin typeface="Tahoma" pitchFamily="34" charset="0"/>
              </a:rPr>
              <a:t> ладошкой</a:t>
            </a: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3816350" y="1260475"/>
            <a:ext cx="1835150" cy="941388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ahoma" pitchFamily="34" charset="0"/>
              </a:rPr>
              <a:t>Метод </a:t>
            </a:r>
          </a:p>
          <a:p>
            <a:pPr algn="ctr">
              <a:defRPr/>
            </a:pP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ahoma" pitchFamily="34" charset="0"/>
              </a:rPr>
              <a:t>пальчиковой</a:t>
            </a:r>
          </a:p>
          <a:p>
            <a:pPr algn="ctr">
              <a:defRPr/>
            </a:pP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ahoma" pitchFamily="34" charset="0"/>
              </a:rPr>
              <a:t>живописи</a:t>
            </a: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7621588" y="1466850"/>
            <a:ext cx="1462087" cy="542925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sz="1400" b="1">
                <a:solidFill>
                  <a:schemeClr val="hlink"/>
                </a:solidFill>
                <a:latin typeface="Tahoma" pitchFamily="34" charset="0"/>
              </a:rPr>
              <a:t>Акварельные</a:t>
            </a:r>
          </a:p>
          <a:p>
            <a:pPr algn="ctr">
              <a:defRPr/>
            </a:pPr>
            <a:r>
              <a:rPr lang="ru-RU" sz="1400" b="1">
                <a:solidFill>
                  <a:schemeClr val="hlink"/>
                </a:solidFill>
                <a:latin typeface="Tahoma" pitchFamily="34" charset="0"/>
              </a:rPr>
              <a:t> мелки</a:t>
            </a:r>
            <a:r>
              <a:rPr lang="ru-RU" sz="1400" b="1">
                <a:solidFill>
                  <a:srgbClr val="FBCAAA"/>
                </a:solidFill>
                <a:latin typeface="Tahoma" pitchFamily="34" charset="0"/>
              </a:rPr>
              <a:t> </a:t>
            </a: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7783513" y="84138"/>
            <a:ext cx="1073150" cy="75565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sz="1400" b="1">
                <a:solidFill>
                  <a:schemeClr val="hlink"/>
                </a:solidFill>
                <a:latin typeface="Tahoma" pitchFamily="34" charset="0"/>
              </a:rPr>
              <a:t>Свеча</a:t>
            </a:r>
          </a:p>
          <a:p>
            <a:pPr algn="ctr">
              <a:defRPr/>
            </a:pPr>
            <a:r>
              <a:rPr lang="ru-RU" sz="1400" b="1">
                <a:solidFill>
                  <a:schemeClr val="hlink"/>
                </a:solidFill>
                <a:latin typeface="Tahoma" pitchFamily="34" charset="0"/>
              </a:rPr>
              <a:t>+</a:t>
            </a:r>
          </a:p>
          <a:p>
            <a:pPr algn="ctr">
              <a:defRPr/>
            </a:pPr>
            <a:r>
              <a:rPr lang="ru-RU" sz="1400" b="1">
                <a:solidFill>
                  <a:schemeClr val="hlink"/>
                </a:solidFill>
                <a:latin typeface="Tahoma" pitchFamily="34" charset="0"/>
              </a:rPr>
              <a:t>акварель</a:t>
            </a: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7254875" y="2433638"/>
            <a:ext cx="1803400" cy="755650"/>
          </a:xfrm>
          <a:prstGeom prst="rect">
            <a:avLst/>
          </a:prstGeom>
          <a:ln>
            <a:solidFill>
              <a:srgbClr val="0070C0"/>
            </a:solidFill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sz="1400" b="1">
                <a:solidFill>
                  <a:schemeClr val="hlink"/>
                </a:solidFill>
                <a:latin typeface="Tahoma" pitchFamily="34" charset="0"/>
              </a:rPr>
              <a:t>Восковые мелки </a:t>
            </a:r>
          </a:p>
          <a:p>
            <a:pPr algn="ctr">
              <a:defRPr/>
            </a:pPr>
            <a:r>
              <a:rPr lang="ru-RU" sz="1400" b="1">
                <a:solidFill>
                  <a:schemeClr val="hlink"/>
                </a:solidFill>
                <a:latin typeface="Tahoma" pitchFamily="34" charset="0"/>
              </a:rPr>
              <a:t>+ </a:t>
            </a:r>
          </a:p>
          <a:p>
            <a:pPr algn="ctr">
              <a:defRPr/>
            </a:pPr>
            <a:r>
              <a:rPr lang="ru-RU" sz="1400" b="1">
                <a:solidFill>
                  <a:schemeClr val="hlink"/>
                </a:solidFill>
                <a:latin typeface="Tahoma" pitchFamily="34" charset="0"/>
              </a:rPr>
              <a:t>акварель</a:t>
            </a:r>
          </a:p>
        </p:txBody>
      </p: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5724525" y="1260475"/>
            <a:ext cx="1727200" cy="941388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ahoma" pitchFamily="34" charset="0"/>
              </a:rPr>
              <a:t>Метод </a:t>
            </a:r>
          </a:p>
          <a:p>
            <a:pPr algn="ctr">
              <a:defRPr/>
            </a:pP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ahoma" pitchFamily="34" charset="0"/>
              </a:rPr>
              <a:t>волшебного</a:t>
            </a:r>
          </a:p>
          <a:p>
            <a:pPr algn="ctr">
              <a:defRPr/>
            </a:pP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ahoma" pitchFamily="34" charset="0"/>
              </a:rPr>
              <a:t>рисунка</a:t>
            </a:r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242888" y="5005388"/>
            <a:ext cx="1041400" cy="542925"/>
          </a:xfrm>
          <a:prstGeom prst="rect">
            <a:avLst/>
          </a:prstGeom>
          <a:ln>
            <a:solidFill>
              <a:srgbClr val="0070C0"/>
            </a:solidFill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algn="ctr">
              <a:tabLst>
                <a:tab pos="414338" algn="l"/>
              </a:tabLst>
              <a:defRPr/>
            </a:pPr>
            <a:r>
              <a:rPr lang="ru-RU" sz="1400" b="1">
                <a:solidFill>
                  <a:srgbClr val="800000"/>
                </a:solidFill>
                <a:latin typeface="Tahoma" pitchFamily="34" charset="0"/>
              </a:rPr>
              <a:t>Оттиск</a:t>
            </a:r>
          </a:p>
          <a:p>
            <a:pPr algn="ctr">
              <a:tabLst>
                <a:tab pos="414338" algn="l"/>
              </a:tabLst>
              <a:defRPr/>
            </a:pPr>
            <a:r>
              <a:rPr lang="ru-RU" sz="1400" b="1" i="1" u="sng">
                <a:solidFill>
                  <a:srgbClr val="800000"/>
                </a:solidFill>
                <a:latin typeface="Tahoma" pitchFamily="34" charset="0"/>
              </a:rPr>
              <a:t> </a:t>
            </a:r>
            <a:r>
              <a:rPr lang="ru-RU" sz="1400" b="1">
                <a:solidFill>
                  <a:srgbClr val="800000"/>
                </a:solidFill>
                <a:latin typeface="Tahoma" pitchFamily="34" charset="0"/>
              </a:rPr>
              <a:t>пробкой</a:t>
            </a:r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1042988" y="5661025"/>
            <a:ext cx="1328737" cy="968375"/>
          </a:xfrm>
          <a:prstGeom prst="rect">
            <a:avLst/>
          </a:prstGeom>
          <a:ln>
            <a:solidFill>
              <a:srgbClr val="0070C0"/>
            </a:solidFill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sz="1400" b="1">
                <a:solidFill>
                  <a:srgbClr val="800000"/>
                </a:solidFill>
                <a:latin typeface="Tahoma" pitchFamily="34" charset="0"/>
              </a:rPr>
              <a:t>Оттиск </a:t>
            </a:r>
          </a:p>
          <a:p>
            <a:pPr algn="ctr">
              <a:defRPr/>
            </a:pPr>
            <a:r>
              <a:rPr lang="ru-RU" sz="1400" b="1">
                <a:solidFill>
                  <a:srgbClr val="800000"/>
                </a:solidFill>
                <a:latin typeface="Tahoma" pitchFamily="34" charset="0"/>
              </a:rPr>
              <a:t>печатками </a:t>
            </a:r>
          </a:p>
          <a:p>
            <a:pPr algn="ctr">
              <a:defRPr/>
            </a:pPr>
            <a:r>
              <a:rPr lang="ru-RU" sz="1400" b="1">
                <a:solidFill>
                  <a:srgbClr val="800000"/>
                </a:solidFill>
                <a:latin typeface="Tahoma" pitchFamily="34" charset="0"/>
              </a:rPr>
              <a:t>из</a:t>
            </a:r>
          </a:p>
          <a:p>
            <a:pPr algn="ctr">
              <a:defRPr/>
            </a:pPr>
            <a:r>
              <a:rPr lang="ru-RU" sz="1400" b="1">
                <a:solidFill>
                  <a:srgbClr val="800000"/>
                </a:solidFill>
                <a:latin typeface="Tahoma" pitchFamily="34" charset="0"/>
              </a:rPr>
              <a:t> картофеля</a:t>
            </a:r>
            <a:r>
              <a:rPr lang="ru-RU" sz="1400" b="1">
                <a:solidFill>
                  <a:srgbClr val="FBCAAA"/>
                </a:solidFill>
                <a:latin typeface="Tahoma" pitchFamily="34" charset="0"/>
              </a:rPr>
              <a:t> </a:t>
            </a:r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460375" y="4068763"/>
            <a:ext cx="1082675" cy="755650"/>
          </a:xfrm>
          <a:prstGeom prst="rect">
            <a:avLst/>
          </a:prstGeom>
          <a:ln>
            <a:solidFill>
              <a:srgbClr val="0070C0"/>
            </a:solidFill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sz="1400" b="1">
                <a:solidFill>
                  <a:srgbClr val="800000"/>
                </a:solidFill>
                <a:latin typeface="Tahoma" pitchFamily="34" charset="0"/>
              </a:rPr>
              <a:t>Оттиск </a:t>
            </a:r>
          </a:p>
          <a:p>
            <a:pPr algn="ctr">
              <a:defRPr/>
            </a:pPr>
            <a:r>
              <a:rPr lang="ru-RU" sz="1400" b="1">
                <a:solidFill>
                  <a:srgbClr val="800000"/>
                </a:solidFill>
                <a:latin typeface="Tahoma" pitchFamily="34" charset="0"/>
              </a:rPr>
              <a:t>Смятой</a:t>
            </a:r>
          </a:p>
          <a:p>
            <a:pPr algn="ctr">
              <a:defRPr/>
            </a:pPr>
            <a:r>
              <a:rPr lang="ru-RU" sz="1400" b="1">
                <a:solidFill>
                  <a:srgbClr val="800000"/>
                </a:solidFill>
                <a:latin typeface="Tahoma" pitchFamily="34" charset="0"/>
              </a:rPr>
              <a:t> бумагой</a:t>
            </a:r>
            <a:r>
              <a:rPr lang="ru-RU" sz="1400" b="1">
                <a:solidFill>
                  <a:srgbClr val="FBCAAA"/>
                </a:solidFill>
                <a:latin typeface="Tahoma" pitchFamily="34" charset="0"/>
              </a:rPr>
              <a:t> </a:t>
            </a:r>
          </a:p>
        </p:txBody>
      </p:sp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2700338" y="5949950"/>
            <a:ext cx="1530350" cy="542925"/>
          </a:xfrm>
          <a:prstGeom prst="rect">
            <a:avLst/>
          </a:prstGeom>
          <a:ln>
            <a:solidFill>
              <a:srgbClr val="0070C0"/>
            </a:solidFill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algn="ctr">
              <a:tabLst>
                <a:tab pos="414338" algn="l"/>
              </a:tabLst>
              <a:defRPr/>
            </a:pPr>
            <a:r>
              <a:rPr lang="ru-RU" sz="1400" b="1">
                <a:solidFill>
                  <a:srgbClr val="800000"/>
                </a:solidFill>
                <a:latin typeface="Tahoma" pitchFamily="34" charset="0"/>
              </a:rPr>
              <a:t>Оттиск</a:t>
            </a:r>
          </a:p>
          <a:p>
            <a:pPr algn="ctr">
              <a:tabLst>
                <a:tab pos="414338" algn="l"/>
              </a:tabLst>
              <a:defRPr/>
            </a:pPr>
            <a:r>
              <a:rPr lang="ru-RU" sz="1400" b="1">
                <a:solidFill>
                  <a:srgbClr val="800000"/>
                </a:solidFill>
                <a:latin typeface="Tahoma" pitchFamily="34" charset="0"/>
              </a:rPr>
              <a:t> пенопластом.</a:t>
            </a:r>
          </a:p>
        </p:txBody>
      </p:sp>
      <p:sp>
        <p:nvSpPr>
          <p:cNvPr id="2068" name="Rectangle 20"/>
          <p:cNvSpPr>
            <a:spLocks noChangeArrowheads="1"/>
          </p:cNvSpPr>
          <p:nvPr/>
        </p:nvSpPr>
        <p:spPr bwMode="auto">
          <a:xfrm>
            <a:off x="1714500" y="4945063"/>
            <a:ext cx="1014413" cy="369887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ahoma" pitchFamily="34" charset="0"/>
              </a:rPr>
              <a:t>Оттиск</a:t>
            </a:r>
          </a:p>
        </p:txBody>
      </p:sp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7654925" y="3632200"/>
            <a:ext cx="1352550" cy="755650"/>
          </a:xfrm>
          <a:prstGeom prst="rect">
            <a:avLst/>
          </a:prstGeom>
          <a:ln>
            <a:solidFill>
              <a:srgbClr val="0070C0"/>
            </a:solidFill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sz="1400" b="1">
                <a:solidFill>
                  <a:srgbClr val="800000"/>
                </a:solidFill>
                <a:latin typeface="Tahoma" pitchFamily="34" charset="0"/>
              </a:rPr>
              <a:t>Тычок с </a:t>
            </a:r>
          </a:p>
          <a:p>
            <a:pPr algn="ctr">
              <a:defRPr/>
            </a:pPr>
            <a:r>
              <a:rPr lang="ru-RU" sz="1400" b="1">
                <a:solidFill>
                  <a:srgbClr val="800000"/>
                </a:solidFill>
                <a:latin typeface="Tahoma" pitchFamily="34" charset="0"/>
              </a:rPr>
              <a:t>помощью</a:t>
            </a:r>
          </a:p>
          <a:p>
            <a:pPr algn="ctr">
              <a:defRPr/>
            </a:pPr>
            <a:r>
              <a:rPr lang="ru-RU" sz="1400" b="1">
                <a:solidFill>
                  <a:srgbClr val="800000"/>
                </a:solidFill>
                <a:latin typeface="Tahoma" pitchFamily="34" charset="0"/>
              </a:rPr>
              <a:t> карандаша</a:t>
            </a:r>
            <a:r>
              <a:rPr lang="ru-RU" sz="1400" b="1">
                <a:solidFill>
                  <a:srgbClr val="FBCAAA"/>
                </a:solidFill>
                <a:latin typeface="Tahoma" pitchFamily="34" charset="0"/>
              </a:rPr>
              <a:t> </a:t>
            </a:r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7799388" y="4495800"/>
            <a:ext cx="1231900" cy="968375"/>
          </a:xfrm>
          <a:prstGeom prst="rect">
            <a:avLst/>
          </a:prstGeom>
          <a:ln>
            <a:solidFill>
              <a:srgbClr val="0070C0"/>
            </a:solidFill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sz="1400" b="1">
                <a:solidFill>
                  <a:srgbClr val="800000"/>
                </a:solidFill>
                <a:latin typeface="Tahoma" pitchFamily="34" charset="0"/>
              </a:rPr>
              <a:t>Тычок </a:t>
            </a:r>
          </a:p>
          <a:p>
            <a:pPr algn="ctr">
              <a:defRPr/>
            </a:pPr>
            <a:r>
              <a:rPr lang="ru-RU" sz="1400" b="1">
                <a:solidFill>
                  <a:srgbClr val="800000"/>
                </a:solidFill>
                <a:latin typeface="Tahoma" pitchFamily="34" charset="0"/>
              </a:rPr>
              <a:t>жесткой</a:t>
            </a:r>
          </a:p>
          <a:p>
            <a:pPr algn="ctr">
              <a:defRPr/>
            </a:pPr>
            <a:r>
              <a:rPr lang="ru-RU" sz="1400" b="1">
                <a:solidFill>
                  <a:srgbClr val="800000"/>
                </a:solidFill>
                <a:latin typeface="Tahoma" pitchFamily="34" charset="0"/>
              </a:rPr>
              <a:t> полусухой</a:t>
            </a:r>
          </a:p>
          <a:p>
            <a:pPr algn="ctr">
              <a:defRPr/>
            </a:pPr>
            <a:r>
              <a:rPr lang="ru-RU" sz="1400" b="1">
                <a:solidFill>
                  <a:srgbClr val="800000"/>
                </a:solidFill>
                <a:latin typeface="Tahoma" pitchFamily="34" charset="0"/>
              </a:rPr>
              <a:t> кистью.</a:t>
            </a:r>
            <a:r>
              <a:rPr lang="ru-RU" sz="1400" b="1">
                <a:solidFill>
                  <a:srgbClr val="FBCAAA"/>
                </a:solidFill>
                <a:latin typeface="Tahoma" pitchFamily="34" charset="0"/>
              </a:rPr>
              <a:t> </a:t>
            </a:r>
          </a:p>
        </p:txBody>
      </p:sp>
      <p:sp>
        <p:nvSpPr>
          <p:cNvPr id="2071" name="Rectangle 23"/>
          <p:cNvSpPr>
            <a:spLocks noChangeArrowheads="1"/>
          </p:cNvSpPr>
          <p:nvPr/>
        </p:nvSpPr>
        <p:spPr bwMode="auto">
          <a:xfrm>
            <a:off x="6396038" y="4079875"/>
            <a:ext cx="1014412" cy="369888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ahoma" pitchFamily="34" charset="0"/>
              </a:rPr>
              <a:t>Тычок </a:t>
            </a:r>
          </a:p>
        </p:txBody>
      </p:sp>
      <p:sp>
        <p:nvSpPr>
          <p:cNvPr id="2072" name="Rectangle 24"/>
          <p:cNvSpPr>
            <a:spLocks noChangeArrowheads="1"/>
          </p:cNvSpPr>
          <p:nvPr/>
        </p:nvSpPr>
        <p:spPr bwMode="auto">
          <a:xfrm>
            <a:off x="4203700" y="5076825"/>
            <a:ext cx="1457325" cy="542925"/>
          </a:xfrm>
          <a:prstGeom prst="rect">
            <a:avLst/>
          </a:prstGeom>
          <a:ln>
            <a:solidFill>
              <a:srgbClr val="0070C0"/>
            </a:solidFill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sz="1400" b="1">
                <a:solidFill>
                  <a:srgbClr val="800000"/>
                </a:solidFill>
                <a:latin typeface="Tahoma" pitchFamily="34" charset="0"/>
              </a:rPr>
              <a:t>Чёрно-белый</a:t>
            </a:r>
          </a:p>
          <a:p>
            <a:pPr algn="ctr">
              <a:defRPr/>
            </a:pPr>
            <a:r>
              <a:rPr lang="ru-RU" sz="1400" b="1">
                <a:solidFill>
                  <a:srgbClr val="800000"/>
                </a:solidFill>
                <a:latin typeface="Tahoma" pitchFamily="34" charset="0"/>
              </a:rPr>
              <a:t> граттаж </a:t>
            </a:r>
          </a:p>
        </p:txBody>
      </p:sp>
      <p:sp>
        <p:nvSpPr>
          <p:cNvPr id="2073" name="Rectangle 25"/>
          <p:cNvSpPr>
            <a:spLocks noChangeArrowheads="1"/>
          </p:cNvSpPr>
          <p:nvPr/>
        </p:nvSpPr>
        <p:spPr bwMode="auto">
          <a:xfrm>
            <a:off x="2908300" y="4573588"/>
            <a:ext cx="1068388" cy="542925"/>
          </a:xfrm>
          <a:prstGeom prst="rect">
            <a:avLst/>
          </a:prstGeom>
          <a:ln>
            <a:solidFill>
              <a:srgbClr val="0070C0"/>
            </a:solidFill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sz="1400" b="1">
                <a:solidFill>
                  <a:srgbClr val="800000"/>
                </a:solidFill>
                <a:latin typeface="Tahoma" pitchFamily="34" charset="0"/>
              </a:rPr>
              <a:t>Цветной</a:t>
            </a:r>
          </a:p>
          <a:p>
            <a:pPr algn="ctr">
              <a:defRPr/>
            </a:pPr>
            <a:r>
              <a:rPr lang="ru-RU" sz="1400" b="1">
                <a:solidFill>
                  <a:srgbClr val="800000"/>
                </a:solidFill>
                <a:latin typeface="Tahoma" pitchFamily="34" charset="0"/>
              </a:rPr>
              <a:t> граттаж</a:t>
            </a:r>
            <a:r>
              <a:rPr lang="ru-RU" sz="1400" b="1">
                <a:solidFill>
                  <a:srgbClr val="FBCAAA"/>
                </a:solidFill>
                <a:latin typeface="Tahoma" pitchFamily="34" charset="0"/>
              </a:rPr>
              <a:t> </a:t>
            </a:r>
          </a:p>
        </p:txBody>
      </p:sp>
      <p:sp>
        <p:nvSpPr>
          <p:cNvPr id="2074" name="Rectangle 26"/>
          <p:cNvSpPr>
            <a:spLocks noChangeArrowheads="1"/>
          </p:cNvSpPr>
          <p:nvPr/>
        </p:nvSpPr>
        <p:spPr bwMode="auto">
          <a:xfrm>
            <a:off x="5500688" y="5868988"/>
            <a:ext cx="1371600" cy="542925"/>
          </a:xfrm>
          <a:prstGeom prst="rect">
            <a:avLst/>
          </a:prstGeom>
          <a:ln>
            <a:solidFill>
              <a:srgbClr val="0070C0"/>
            </a:solidFill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sz="1400" b="1">
                <a:solidFill>
                  <a:srgbClr val="800000"/>
                </a:solidFill>
                <a:latin typeface="Tahoma" pitchFamily="34" charset="0"/>
              </a:rPr>
              <a:t>Монотипия</a:t>
            </a:r>
          </a:p>
          <a:p>
            <a:pPr algn="ctr">
              <a:defRPr/>
            </a:pPr>
            <a:r>
              <a:rPr lang="ru-RU" sz="1400" b="1">
                <a:solidFill>
                  <a:srgbClr val="FBCAAA"/>
                </a:solidFill>
                <a:latin typeface="Tahoma" pitchFamily="34" charset="0"/>
              </a:rPr>
              <a:t> </a:t>
            </a:r>
            <a:r>
              <a:rPr lang="ru-RU" sz="1400" b="1">
                <a:solidFill>
                  <a:srgbClr val="800000"/>
                </a:solidFill>
                <a:latin typeface="Tahoma" pitchFamily="34" charset="0"/>
              </a:rPr>
              <a:t>предметная</a:t>
            </a:r>
          </a:p>
        </p:txBody>
      </p:sp>
      <p:sp>
        <p:nvSpPr>
          <p:cNvPr id="2075" name="Rectangle 27"/>
          <p:cNvSpPr>
            <a:spLocks noChangeArrowheads="1"/>
          </p:cNvSpPr>
          <p:nvPr/>
        </p:nvSpPr>
        <p:spPr bwMode="auto">
          <a:xfrm>
            <a:off x="7300913" y="5942013"/>
            <a:ext cx="1285875" cy="542925"/>
          </a:xfrm>
          <a:prstGeom prst="rect">
            <a:avLst/>
          </a:prstGeom>
          <a:ln>
            <a:solidFill>
              <a:srgbClr val="0070C0"/>
            </a:solidFill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sz="1400" b="1">
                <a:solidFill>
                  <a:srgbClr val="800000"/>
                </a:solidFill>
                <a:latin typeface="Tahoma" pitchFamily="34" charset="0"/>
              </a:rPr>
              <a:t>Монотипия</a:t>
            </a:r>
          </a:p>
          <a:p>
            <a:pPr algn="ctr">
              <a:defRPr/>
            </a:pPr>
            <a:r>
              <a:rPr lang="ru-RU" sz="1400" b="1">
                <a:solidFill>
                  <a:srgbClr val="800000"/>
                </a:solidFill>
                <a:latin typeface="Tahoma" pitchFamily="34" charset="0"/>
              </a:rPr>
              <a:t> пейзажная</a:t>
            </a:r>
          </a:p>
        </p:txBody>
      </p:sp>
      <p:sp>
        <p:nvSpPr>
          <p:cNvPr id="2076" name="Rectangle 28"/>
          <p:cNvSpPr>
            <a:spLocks noChangeArrowheads="1"/>
          </p:cNvSpPr>
          <p:nvPr/>
        </p:nvSpPr>
        <p:spPr bwMode="auto">
          <a:xfrm>
            <a:off x="1187450" y="3141663"/>
            <a:ext cx="1222375" cy="368300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ahoma" pitchFamily="34" charset="0"/>
              </a:rPr>
              <a:t>Набрызг</a:t>
            </a:r>
          </a:p>
        </p:txBody>
      </p:sp>
      <p:sp>
        <p:nvSpPr>
          <p:cNvPr id="2077" name="Rectangle 29"/>
          <p:cNvSpPr>
            <a:spLocks noChangeArrowheads="1"/>
          </p:cNvSpPr>
          <p:nvPr/>
        </p:nvSpPr>
        <p:spPr bwMode="auto">
          <a:xfrm>
            <a:off x="4005263" y="4079875"/>
            <a:ext cx="1181100" cy="369888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ahoma" pitchFamily="34" charset="0"/>
              </a:rPr>
              <a:t>Граттаж</a:t>
            </a:r>
          </a:p>
        </p:txBody>
      </p:sp>
      <p:sp>
        <p:nvSpPr>
          <p:cNvPr id="2078" name="Rectangle 30"/>
          <p:cNvSpPr>
            <a:spLocks noChangeArrowheads="1"/>
          </p:cNvSpPr>
          <p:nvPr/>
        </p:nvSpPr>
        <p:spPr bwMode="auto">
          <a:xfrm>
            <a:off x="5795963" y="4945063"/>
            <a:ext cx="1539875" cy="369887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ahoma" pitchFamily="34" charset="0"/>
              </a:rPr>
              <a:t>Монотипия</a:t>
            </a:r>
          </a:p>
        </p:txBody>
      </p:sp>
      <p:sp>
        <p:nvSpPr>
          <p:cNvPr id="16414" name="Line 31"/>
          <p:cNvSpPr>
            <a:spLocks noChangeShapeType="1"/>
          </p:cNvSpPr>
          <p:nvPr/>
        </p:nvSpPr>
        <p:spPr bwMode="auto">
          <a:xfrm flipH="1">
            <a:off x="2411413" y="3357563"/>
            <a:ext cx="1079500" cy="0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15" name="Line 32"/>
          <p:cNvSpPr>
            <a:spLocks noChangeShapeType="1"/>
          </p:cNvSpPr>
          <p:nvPr/>
        </p:nvSpPr>
        <p:spPr bwMode="auto">
          <a:xfrm flipV="1">
            <a:off x="4716463" y="2276475"/>
            <a:ext cx="0" cy="576263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16" name="Line 33"/>
          <p:cNvSpPr>
            <a:spLocks noChangeShapeType="1"/>
          </p:cNvSpPr>
          <p:nvPr/>
        </p:nvSpPr>
        <p:spPr bwMode="auto">
          <a:xfrm flipH="1" flipV="1">
            <a:off x="3059113" y="2133600"/>
            <a:ext cx="1081087" cy="719138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17" name="Line 34"/>
          <p:cNvSpPr>
            <a:spLocks noChangeShapeType="1"/>
          </p:cNvSpPr>
          <p:nvPr/>
        </p:nvSpPr>
        <p:spPr bwMode="auto">
          <a:xfrm flipV="1">
            <a:off x="5292725" y="2205038"/>
            <a:ext cx="1079500" cy="649287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18" name="Line 35"/>
          <p:cNvSpPr>
            <a:spLocks noChangeShapeType="1"/>
          </p:cNvSpPr>
          <p:nvPr/>
        </p:nvSpPr>
        <p:spPr bwMode="auto">
          <a:xfrm>
            <a:off x="5940425" y="3429000"/>
            <a:ext cx="936625" cy="576263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19" name="Line 36"/>
          <p:cNvSpPr>
            <a:spLocks noChangeShapeType="1"/>
          </p:cNvSpPr>
          <p:nvPr/>
        </p:nvSpPr>
        <p:spPr bwMode="auto">
          <a:xfrm>
            <a:off x="5435600" y="3789363"/>
            <a:ext cx="1008063" cy="1152525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20" name="Line 37"/>
          <p:cNvSpPr>
            <a:spLocks noChangeShapeType="1"/>
          </p:cNvSpPr>
          <p:nvPr/>
        </p:nvSpPr>
        <p:spPr bwMode="auto">
          <a:xfrm>
            <a:off x="4716463" y="3789363"/>
            <a:ext cx="0" cy="287337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21" name="Line 38"/>
          <p:cNvSpPr>
            <a:spLocks noChangeShapeType="1"/>
          </p:cNvSpPr>
          <p:nvPr/>
        </p:nvSpPr>
        <p:spPr bwMode="auto">
          <a:xfrm flipH="1">
            <a:off x="2195513" y="3716338"/>
            <a:ext cx="1295400" cy="1223962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22" name="Line 39"/>
          <p:cNvSpPr>
            <a:spLocks noChangeShapeType="1"/>
          </p:cNvSpPr>
          <p:nvPr/>
        </p:nvSpPr>
        <p:spPr bwMode="auto">
          <a:xfrm flipH="1" flipV="1">
            <a:off x="1908175" y="765175"/>
            <a:ext cx="792163" cy="649288"/>
          </a:xfrm>
          <a:prstGeom prst="line">
            <a:avLst/>
          </a:prstGeom>
          <a:noFill/>
          <a:ln w="9525">
            <a:solidFill>
              <a:srgbClr val="FFC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23" name="Line 40"/>
          <p:cNvSpPr>
            <a:spLocks noChangeShapeType="1"/>
          </p:cNvSpPr>
          <p:nvPr/>
        </p:nvSpPr>
        <p:spPr bwMode="auto">
          <a:xfrm flipH="1" flipV="1">
            <a:off x="1619250" y="1628775"/>
            <a:ext cx="360363" cy="71438"/>
          </a:xfrm>
          <a:prstGeom prst="line">
            <a:avLst/>
          </a:prstGeom>
          <a:noFill/>
          <a:ln w="9525">
            <a:solidFill>
              <a:srgbClr val="FFC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24" name="Line 41"/>
          <p:cNvSpPr>
            <a:spLocks noChangeShapeType="1"/>
          </p:cNvSpPr>
          <p:nvPr/>
        </p:nvSpPr>
        <p:spPr bwMode="auto">
          <a:xfrm flipH="1">
            <a:off x="1547813" y="2133600"/>
            <a:ext cx="647700" cy="433388"/>
          </a:xfrm>
          <a:prstGeom prst="line">
            <a:avLst/>
          </a:prstGeom>
          <a:noFill/>
          <a:ln w="9525">
            <a:solidFill>
              <a:srgbClr val="FFC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25" name="Line 42"/>
          <p:cNvSpPr>
            <a:spLocks noChangeShapeType="1"/>
          </p:cNvSpPr>
          <p:nvPr/>
        </p:nvSpPr>
        <p:spPr bwMode="auto">
          <a:xfrm flipH="1" flipV="1">
            <a:off x="3995738" y="765175"/>
            <a:ext cx="647700" cy="503238"/>
          </a:xfrm>
          <a:prstGeom prst="line">
            <a:avLst/>
          </a:prstGeom>
          <a:noFill/>
          <a:ln w="9525">
            <a:solidFill>
              <a:srgbClr val="FFC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26" name="Line 43"/>
          <p:cNvSpPr>
            <a:spLocks noChangeShapeType="1"/>
          </p:cNvSpPr>
          <p:nvPr/>
        </p:nvSpPr>
        <p:spPr bwMode="auto">
          <a:xfrm flipV="1">
            <a:off x="5003800" y="692150"/>
            <a:ext cx="504825" cy="576263"/>
          </a:xfrm>
          <a:prstGeom prst="line">
            <a:avLst/>
          </a:prstGeom>
          <a:noFill/>
          <a:ln w="9525">
            <a:solidFill>
              <a:srgbClr val="FFC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27" name="Line 44"/>
          <p:cNvSpPr>
            <a:spLocks noChangeShapeType="1"/>
          </p:cNvSpPr>
          <p:nvPr/>
        </p:nvSpPr>
        <p:spPr bwMode="auto">
          <a:xfrm flipV="1">
            <a:off x="7019925" y="476250"/>
            <a:ext cx="792163" cy="720725"/>
          </a:xfrm>
          <a:prstGeom prst="line">
            <a:avLst/>
          </a:prstGeom>
          <a:noFill/>
          <a:ln w="9525">
            <a:solidFill>
              <a:srgbClr val="FFC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28" name="Line 45"/>
          <p:cNvSpPr>
            <a:spLocks noChangeShapeType="1"/>
          </p:cNvSpPr>
          <p:nvPr/>
        </p:nvSpPr>
        <p:spPr bwMode="auto">
          <a:xfrm>
            <a:off x="7451725" y="1557338"/>
            <a:ext cx="215900" cy="144462"/>
          </a:xfrm>
          <a:prstGeom prst="line">
            <a:avLst/>
          </a:prstGeom>
          <a:noFill/>
          <a:ln w="9525">
            <a:solidFill>
              <a:srgbClr val="FFC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29" name="Line 46"/>
          <p:cNvSpPr>
            <a:spLocks noChangeShapeType="1"/>
          </p:cNvSpPr>
          <p:nvPr/>
        </p:nvSpPr>
        <p:spPr bwMode="auto">
          <a:xfrm>
            <a:off x="6732588" y="2205038"/>
            <a:ext cx="503237" cy="360362"/>
          </a:xfrm>
          <a:prstGeom prst="line">
            <a:avLst/>
          </a:prstGeom>
          <a:noFill/>
          <a:ln w="9525">
            <a:solidFill>
              <a:srgbClr val="FFC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30" name="Line 47"/>
          <p:cNvSpPr>
            <a:spLocks noChangeShapeType="1"/>
          </p:cNvSpPr>
          <p:nvPr/>
        </p:nvSpPr>
        <p:spPr bwMode="auto">
          <a:xfrm flipV="1">
            <a:off x="7380288" y="4005263"/>
            <a:ext cx="287337" cy="71437"/>
          </a:xfrm>
          <a:prstGeom prst="line">
            <a:avLst/>
          </a:prstGeom>
          <a:noFill/>
          <a:ln w="9525">
            <a:solidFill>
              <a:srgbClr val="FFC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31" name="Line 48"/>
          <p:cNvSpPr>
            <a:spLocks noChangeShapeType="1"/>
          </p:cNvSpPr>
          <p:nvPr/>
        </p:nvSpPr>
        <p:spPr bwMode="auto">
          <a:xfrm>
            <a:off x="7235825" y="4508500"/>
            <a:ext cx="504825" cy="288925"/>
          </a:xfrm>
          <a:prstGeom prst="line">
            <a:avLst/>
          </a:prstGeom>
          <a:noFill/>
          <a:ln w="9525">
            <a:solidFill>
              <a:srgbClr val="FFC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32" name="Line 49"/>
          <p:cNvSpPr>
            <a:spLocks noChangeShapeType="1"/>
          </p:cNvSpPr>
          <p:nvPr/>
        </p:nvSpPr>
        <p:spPr bwMode="auto">
          <a:xfrm>
            <a:off x="6443663" y="5373688"/>
            <a:ext cx="0" cy="503237"/>
          </a:xfrm>
          <a:prstGeom prst="line">
            <a:avLst/>
          </a:prstGeom>
          <a:noFill/>
          <a:ln w="9525">
            <a:solidFill>
              <a:srgbClr val="FFC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33" name="Line 50"/>
          <p:cNvSpPr>
            <a:spLocks noChangeShapeType="1"/>
          </p:cNvSpPr>
          <p:nvPr/>
        </p:nvSpPr>
        <p:spPr bwMode="auto">
          <a:xfrm>
            <a:off x="6877050" y="5373688"/>
            <a:ext cx="719138" cy="431800"/>
          </a:xfrm>
          <a:prstGeom prst="line">
            <a:avLst/>
          </a:prstGeom>
          <a:noFill/>
          <a:ln w="9525">
            <a:solidFill>
              <a:srgbClr val="FFC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34" name="Line 51"/>
          <p:cNvSpPr>
            <a:spLocks noChangeShapeType="1"/>
          </p:cNvSpPr>
          <p:nvPr/>
        </p:nvSpPr>
        <p:spPr bwMode="auto">
          <a:xfrm>
            <a:off x="4643438" y="4508500"/>
            <a:ext cx="0" cy="576263"/>
          </a:xfrm>
          <a:prstGeom prst="line">
            <a:avLst/>
          </a:prstGeom>
          <a:noFill/>
          <a:ln w="9525">
            <a:solidFill>
              <a:srgbClr val="FFC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35" name="Line 52"/>
          <p:cNvSpPr>
            <a:spLocks noChangeShapeType="1"/>
          </p:cNvSpPr>
          <p:nvPr/>
        </p:nvSpPr>
        <p:spPr bwMode="auto">
          <a:xfrm flipH="1">
            <a:off x="3492500" y="4365625"/>
            <a:ext cx="503238" cy="144463"/>
          </a:xfrm>
          <a:prstGeom prst="line">
            <a:avLst/>
          </a:prstGeom>
          <a:noFill/>
          <a:ln w="9525">
            <a:solidFill>
              <a:srgbClr val="FFC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36" name="Line 53"/>
          <p:cNvSpPr>
            <a:spLocks noChangeShapeType="1"/>
          </p:cNvSpPr>
          <p:nvPr/>
        </p:nvSpPr>
        <p:spPr bwMode="auto">
          <a:xfrm flipH="1" flipV="1">
            <a:off x="1547813" y="4437063"/>
            <a:ext cx="503237" cy="504825"/>
          </a:xfrm>
          <a:prstGeom prst="line">
            <a:avLst/>
          </a:prstGeom>
          <a:noFill/>
          <a:ln w="9525">
            <a:solidFill>
              <a:srgbClr val="FFC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37" name="Line 54"/>
          <p:cNvSpPr>
            <a:spLocks noChangeShapeType="1"/>
          </p:cNvSpPr>
          <p:nvPr/>
        </p:nvSpPr>
        <p:spPr bwMode="auto">
          <a:xfrm flipH="1">
            <a:off x="1331913" y="5157788"/>
            <a:ext cx="360362" cy="71437"/>
          </a:xfrm>
          <a:prstGeom prst="line">
            <a:avLst/>
          </a:prstGeom>
          <a:noFill/>
          <a:ln w="9525">
            <a:solidFill>
              <a:srgbClr val="FFC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38" name="Line 55"/>
          <p:cNvSpPr>
            <a:spLocks noChangeShapeType="1"/>
          </p:cNvSpPr>
          <p:nvPr/>
        </p:nvSpPr>
        <p:spPr bwMode="auto">
          <a:xfrm flipH="1">
            <a:off x="1908175" y="5373688"/>
            <a:ext cx="215900" cy="360362"/>
          </a:xfrm>
          <a:prstGeom prst="line">
            <a:avLst/>
          </a:prstGeom>
          <a:noFill/>
          <a:ln w="9525">
            <a:solidFill>
              <a:srgbClr val="FFC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39" name="Line 56"/>
          <p:cNvSpPr>
            <a:spLocks noChangeShapeType="1"/>
          </p:cNvSpPr>
          <p:nvPr/>
        </p:nvSpPr>
        <p:spPr bwMode="auto">
          <a:xfrm>
            <a:off x="2484438" y="5373688"/>
            <a:ext cx="647700" cy="576262"/>
          </a:xfrm>
          <a:prstGeom prst="line">
            <a:avLst/>
          </a:prstGeom>
          <a:noFill/>
          <a:ln w="9525">
            <a:solidFill>
              <a:srgbClr val="FFC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4"/>
          <p:cNvSpPr>
            <a:spLocks noChangeArrowheads="1"/>
          </p:cNvSpPr>
          <p:nvPr/>
        </p:nvSpPr>
        <p:spPr bwMode="auto">
          <a:xfrm>
            <a:off x="-468313" y="715963"/>
            <a:ext cx="4392613" cy="230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74475" tIns="914112" rIns="542754" bIns="457056" anchor="ctr">
            <a:spAutoFit/>
          </a:bodyPr>
          <a:lstStyle/>
          <a:p>
            <a:pPr indent="258763" algn="ctr" eaLnBrk="0" hangingPunct="0">
              <a:tabLst>
                <a:tab pos="481013" algn="l"/>
              </a:tabLst>
            </a:pPr>
            <a:endParaRPr lang="ru-RU" b="1" i="1" u="sng">
              <a:latin typeface="Arial" charset="0"/>
            </a:endParaRPr>
          </a:p>
          <a:p>
            <a:pPr indent="258763" algn="ctr" eaLnBrk="0" hangingPunct="0">
              <a:tabLst>
                <a:tab pos="481013" algn="l"/>
              </a:tabLst>
            </a:pPr>
            <a:endParaRPr lang="ru-RU" b="1" i="1" u="sng">
              <a:latin typeface="Arial" charset="0"/>
            </a:endParaRPr>
          </a:p>
          <a:p>
            <a:pPr indent="258763" eaLnBrk="0" hangingPunct="0">
              <a:tabLst>
                <a:tab pos="481013" algn="l"/>
              </a:tabLst>
            </a:pPr>
            <a:r>
              <a:rPr lang="ru-RU" sz="1200">
                <a:solidFill>
                  <a:srgbClr val="003366"/>
                </a:solidFill>
                <a:latin typeface="Times New Roman" pitchFamily="18" charset="0"/>
              </a:rPr>
              <a:t/>
            </a:r>
            <a:br>
              <a:rPr lang="ru-RU" sz="1200">
                <a:solidFill>
                  <a:srgbClr val="003366"/>
                </a:solidFill>
                <a:latin typeface="Times New Roman" pitchFamily="18" charset="0"/>
              </a:rPr>
            </a:br>
            <a:endParaRPr lang="ru-RU" sz="1200">
              <a:solidFill>
                <a:srgbClr val="003366"/>
              </a:solidFill>
              <a:latin typeface="Times New Roman" pitchFamily="18" charset="0"/>
            </a:endParaRP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395536" y="404664"/>
            <a:ext cx="8353425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endParaRPr lang="ru-RU" sz="2400" b="1" i="1" dirty="0">
              <a:latin typeface="Arial" charset="0"/>
            </a:endParaRPr>
          </a:p>
          <a:p>
            <a:pPr algn="ctr" eaLnBrk="0" hangingPunct="0"/>
            <a:r>
              <a:rPr lang="ru-RU" sz="2400" b="1" i="1" u="sng" dirty="0">
                <a:solidFill>
                  <a:srgbClr val="FF0000"/>
                </a:solidFill>
                <a:latin typeface="Arial" charset="0"/>
              </a:rPr>
              <a:t>Приемы нетрадиционного </a:t>
            </a:r>
            <a:r>
              <a:rPr lang="ru-RU" sz="2400" b="1" i="1" u="sng" dirty="0" err="1">
                <a:solidFill>
                  <a:srgbClr val="FF0000"/>
                </a:solidFill>
                <a:latin typeface="Arial" charset="0"/>
              </a:rPr>
              <a:t>роисования</a:t>
            </a:r>
            <a:endParaRPr lang="ru-RU" sz="2400" b="1" i="1" u="sng" dirty="0">
              <a:solidFill>
                <a:srgbClr val="FF0000"/>
              </a:solidFill>
              <a:latin typeface="Arial" charset="0"/>
            </a:endParaRPr>
          </a:p>
          <a:p>
            <a:pPr algn="ctr" eaLnBrk="0" hangingPunct="0"/>
            <a:endParaRPr lang="ru-RU" sz="2400" b="1" i="1" u="sng" dirty="0">
              <a:solidFill>
                <a:srgbClr val="FF0000"/>
              </a:solidFill>
              <a:latin typeface="Arial" charset="0"/>
            </a:endParaRPr>
          </a:p>
          <a:p>
            <a:pPr algn="ctr" eaLnBrk="0" hangingPunct="0"/>
            <a:r>
              <a:rPr lang="ru-RU" sz="2400" b="1" i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Пальчиковая живопись</a:t>
            </a:r>
          </a:p>
          <a:p>
            <a:pPr eaLnBrk="0" hangingPunct="0"/>
            <a:endParaRPr lang="ru-RU" sz="2000" i="1" u="sng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zh-CN" sz="2000" b="1" u="sng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</a:t>
            </a:r>
            <a:r>
              <a:rPr lang="ru-RU" altLang="zh-CN" sz="2000" b="1" u="sng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ладошкой</a:t>
            </a:r>
            <a:endParaRPr lang="ru-RU" altLang="zh-CN" sz="2000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eaLnBrk="0" hangingPunct="0">
              <a:buFont typeface="Arial" panose="020B0604020202020204" pitchFamily="34" charset="0"/>
              <a:buChar char="•"/>
            </a:pPr>
            <a:r>
              <a:rPr lang="ru-RU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</a:t>
            </a:r>
            <a:r>
              <a:rPr lang="ru-RU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от 2 лет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выразительности: пятно, цвет, фантастический силуэт.</a:t>
            </a:r>
            <a:r>
              <a:rPr lang="ru-RU" altLang="zh-CN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</a:t>
            </a:r>
            <a:r>
              <a:rPr lang="ru-RU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широкие блюдечки с гуашью, кисть, плотная бумага любого </a:t>
            </a:r>
            <a:r>
              <a:rPr lang="ru-RU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цвета, листы </a:t>
            </a:r>
            <a:r>
              <a:rPr lang="ru-RU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большого формата, салфетки.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 </a:t>
            </a:r>
            <a:r>
              <a:rPr lang="ru-RU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получения изображения: ребёнок опускает в гуашь ладошку (всю кисть) </a:t>
            </a:r>
            <a:r>
              <a:rPr lang="ru-RU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 окрашивает </a:t>
            </a:r>
            <a:r>
              <a:rPr lang="ru-RU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её с помощью кисточки (с пяти лет) и делает отпечаток на </a:t>
            </a:r>
            <a:r>
              <a:rPr lang="ru-RU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бумаге. Рисуют </a:t>
            </a:r>
            <a:r>
              <a:rPr lang="ru-RU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правой и левой руками, окрашенными разными цветами. После работы руки вытираются салфеткой, затем гуашь легко смывается.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1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1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1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1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17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7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17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17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17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17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17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17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уроки рисования для малышей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55576" y="1124744"/>
            <a:ext cx="3888432" cy="35283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 descr="рисование отпечатками рук для детей 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068960"/>
            <a:ext cx="3672408" cy="338437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5175"/>
            <a:ext cx="8229600" cy="5559425"/>
          </a:xfrm>
        </p:spPr>
        <p:txBody>
          <a:bodyPr/>
          <a:lstStyle/>
          <a:p>
            <a:pPr marL="0" indent="0" algn="ctr">
              <a:buNone/>
            </a:pPr>
            <a:r>
              <a:rPr lang="ru-RU" i="1" u="sng" dirty="0" smtClean="0">
                <a:latin typeface="Times New Roman" pitchFamily="18" charset="0"/>
              </a:rPr>
              <a:t> </a:t>
            </a:r>
            <a:r>
              <a:rPr lang="ru-RU" sz="2800" b="1" i="1" u="sng" dirty="0" smtClean="0">
                <a:solidFill>
                  <a:srgbClr val="800000"/>
                </a:solidFill>
                <a:latin typeface="Times New Roman" pitchFamily="18" charset="0"/>
              </a:rPr>
              <a:t>Рисование пальчиками</a:t>
            </a:r>
            <a:endParaRPr lang="ru-RU" sz="2800" b="1" dirty="0" smtClean="0">
              <a:solidFill>
                <a:srgbClr val="800000"/>
              </a:solidFill>
              <a:latin typeface="Times New Roman" pitchFamily="18" charset="0"/>
            </a:endParaRPr>
          </a:p>
          <a:p>
            <a:r>
              <a:rPr lang="ru-RU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Возраст: от 2 лет       </a:t>
            </a:r>
          </a:p>
          <a:p>
            <a:r>
              <a:rPr lang="ru-RU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выразительности: пятно, точка, короткая линия, цвет,</a:t>
            </a:r>
          </a:p>
          <a:p>
            <a:r>
              <a:rPr lang="ru-RU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Материалы: мисочки с гуашью, плотная бумага любого цвета, небольшие </a:t>
            </a:r>
            <a:r>
              <a:rPr lang="ru-RU" altLang="zh-CN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листы</a:t>
            </a:r>
            <a:r>
              <a:rPr lang="ru-RU" altLang="zh-CN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салфетки</a:t>
            </a:r>
            <a:r>
              <a:rPr lang="ru-RU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 получения изображения: ребёнок опускает в гуашь пальчик и наносит точки, пятнышки на бумагу. На каждый пальчик набирается краска разного цвета.</a:t>
            </a:r>
          </a:p>
          <a:p>
            <a:r>
              <a:rPr lang="ru-RU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работы пальчики вытираются салфеткой, затем гуашь легко смывается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46">
      <a:dk1>
        <a:sysClr val="windowText" lastClr="000000"/>
      </a:dk1>
      <a:lt1>
        <a:srgbClr val="FEF0E7"/>
      </a:lt1>
      <a:dk2>
        <a:srgbClr val="575F6D"/>
      </a:dk2>
      <a:lt2>
        <a:srgbClr val="FEE1CF"/>
      </a:lt2>
      <a:accent1>
        <a:srgbClr val="FEB687"/>
      </a:accent1>
      <a:accent2>
        <a:srgbClr val="7598D9"/>
      </a:accent2>
      <a:accent3>
        <a:srgbClr val="B32C16"/>
      </a:accent3>
      <a:accent4>
        <a:srgbClr val="F9A772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Другая 46">
    <a:dk1>
      <a:sysClr val="windowText" lastClr="000000"/>
    </a:dk1>
    <a:lt1>
      <a:srgbClr val="FEF0E7"/>
    </a:lt1>
    <a:dk2>
      <a:srgbClr val="575F6D"/>
    </a:dk2>
    <a:lt2>
      <a:srgbClr val="FEE1CF"/>
    </a:lt2>
    <a:accent1>
      <a:srgbClr val="FEB687"/>
    </a:accent1>
    <a:accent2>
      <a:srgbClr val="7598D9"/>
    </a:accent2>
    <a:accent3>
      <a:srgbClr val="B32C16"/>
    </a:accent3>
    <a:accent4>
      <a:srgbClr val="F9A772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2.xml><?xml version="1.0" encoding="utf-8"?>
<a:themeOverride xmlns:a="http://schemas.openxmlformats.org/drawingml/2006/main">
  <a:clrScheme name="Другая 46">
    <a:dk1>
      <a:sysClr val="windowText" lastClr="000000"/>
    </a:dk1>
    <a:lt1>
      <a:srgbClr val="FEF0E7"/>
    </a:lt1>
    <a:dk2>
      <a:srgbClr val="575F6D"/>
    </a:dk2>
    <a:lt2>
      <a:srgbClr val="FEE1CF"/>
    </a:lt2>
    <a:accent1>
      <a:srgbClr val="FEB687"/>
    </a:accent1>
    <a:accent2>
      <a:srgbClr val="7598D9"/>
    </a:accent2>
    <a:accent3>
      <a:srgbClr val="B32C16"/>
    </a:accent3>
    <a:accent4>
      <a:srgbClr val="F9A772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625</TotalTime>
  <Words>664</Words>
  <Application>Microsoft Office PowerPoint</Application>
  <PresentationFormat>Экран (4:3)</PresentationFormat>
  <Paragraphs>113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宋体</vt:lpstr>
      <vt:lpstr>Arial</vt:lpstr>
      <vt:lpstr>Calibri</vt:lpstr>
      <vt:lpstr>Comic Sans MS</vt:lpstr>
      <vt:lpstr>Constantia</vt:lpstr>
      <vt:lpstr>Tahoma</vt:lpstr>
      <vt:lpstr>Times New Roman</vt:lpstr>
      <vt:lpstr>Wingdings 2</vt:lpstr>
      <vt:lpstr>Поток</vt:lpstr>
      <vt:lpstr>   Продуктивная деятельность. Методы и приемы нетрадиционного  рисования </vt:lpstr>
      <vt:lpstr>Презентация PowerPoint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.</dc:creator>
  <cp:lastModifiedBy>Маруська</cp:lastModifiedBy>
  <cp:revision>58</cp:revision>
  <dcterms:created xsi:type="dcterms:W3CDTF">2011-05-10T14:18:30Z</dcterms:created>
  <dcterms:modified xsi:type="dcterms:W3CDTF">2015-12-09T11:45:42Z</dcterms:modified>
</cp:coreProperties>
</file>