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p:cViewPr varScale="1">
        <p:scale>
          <a:sx n="66" d="100"/>
          <a:sy n="66" d="100"/>
        </p:scale>
        <p:origin x="86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D0FC07E-1066-4E95-8CB2-D1E6F3778727}" type="datetimeFigureOut">
              <a:rPr lang="ru-RU" smtClean="0"/>
              <a:t>18.04.2017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D44350D-E4AD-468D-863B-C20E352E2AB3}" type="slidenum">
              <a:rPr lang="ru-RU" smtClean="0"/>
              <a:t>‹#›</a:t>
            </a:fld>
            <a:endParaRPr lang="ru-RU"/>
          </a:p>
        </p:txBody>
      </p:sp>
    </p:spTree>
    <p:extLst>
      <p:ext uri="{BB962C8B-B14F-4D97-AF65-F5344CB8AC3E}">
        <p14:creationId xmlns:p14="http://schemas.microsoft.com/office/powerpoint/2010/main" val="42462949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D0FC07E-1066-4E95-8CB2-D1E6F3778727}" type="datetimeFigureOut">
              <a:rPr lang="ru-RU" smtClean="0"/>
              <a:t>18.04.2017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D44350D-E4AD-468D-863B-C20E352E2AB3}" type="slidenum">
              <a:rPr lang="ru-RU" smtClean="0"/>
              <a:t>‹#›</a:t>
            </a:fld>
            <a:endParaRPr lang="ru-RU"/>
          </a:p>
        </p:txBody>
      </p:sp>
    </p:spTree>
    <p:extLst>
      <p:ext uri="{BB962C8B-B14F-4D97-AF65-F5344CB8AC3E}">
        <p14:creationId xmlns:p14="http://schemas.microsoft.com/office/powerpoint/2010/main" val="31973388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D0FC07E-1066-4E95-8CB2-D1E6F3778727}" type="datetimeFigureOut">
              <a:rPr lang="ru-RU" smtClean="0"/>
              <a:t>18.04.2017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D44350D-E4AD-468D-863B-C20E352E2AB3}" type="slidenum">
              <a:rPr lang="ru-RU" smtClean="0"/>
              <a:t>‹#›</a:t>
            </a:fld>
            <a:endParaRPr lang="ru-RU"/>
          </a:p>
        </p:txBody>
      </p:sp>
    </p:spTree>
    <p:extLst>
      <p:ext uri="{BB962C8B-B14F-4D97-AF65-F5344CB8AC3E}">
        <p14:creationId xmlns:p14="http://schemas.microsoft.com/office/powerpoint/2010/main" val="10320966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D0FC07E-1066-4E95-8CB2-D1E6F3778727}" type="datetimeFigureOut">
              <a:rPr lang="ru-RU" smtClean="0"/>
              <a:t>18.04.2017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D44350D-E4AD-468D-863B-C20E352E2AB3}" type="slidenum">
              <a:rPr lang="ru-RU" smtClean="0"/>
              <a:t>‹#›</a:t>
            </a:fld>
            <a:endParaRPr lang="ru-RU"/>
          </a:p>
        </p:txBody>
      </p:sp>
    </p:spTree>
    <p:extLst>
      <p:ext uri="{BB962C8B-B14F-4D97-AF65-F5344CB8AC3E}">
        <p14:creationId xmlns:p14="http://schemas.microsoft.com/office/powerpoint/2010/main" val="12046550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D0FC07E-1066-4E95-8CB2-D1E6F3778727}" type="datetimeFigureOut">
              <a:rPr lang="ru-RU" smtClean="0"/>
              <a:t>18.04.2017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D44350D-E4AD-468D-863B-C20E352E2AB3}" type="slidenum">
              <a:rPr lang="ru-RU" smtClean="0"/>
              <a:t>‹#›</a:t>
            </a:fld>
            <a:endParaRPr lang="ru-RU"/>
          </a:p>
        </p:txBody>
      </p:sp>
    </p:spTree>
    <p:extLst>
      <p:ext uri="{BB962C8B-B14F-4D97-AF65-F5344CB8AC3E}">
        <p14:creationId xmlns:p14="http://schemas.microsoft.com/office/powerpoint/2010/main" val="5429537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D0FC07E-1066-4E95-8CB2-D1E6F3778727}" type="datetimeFigureOut">
              <a:rPr lang="ru-RU" smtClean="0"/>
              <a:t>18.04.2017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D44350D-E4AD-468D-863B-C20E352E2AB3}" type="slidenum">
              <a:rPr lang="ru-RU" smtClean="0"/>
              <a:t>‹#›</a:t>
            </a:fld>
            <a:endParaRPr lang="ru-RU"/>
          </a:p>
        </p:txBody>
      </p:sp>
    </p:spTree>
    <p:extLst>
      <p:ext uri="{BB962C8B-B14F-4D97-AF65-F5344CB8AC3E}">
        <p14:creationId xmlns:p14="http://schemas.microsoft.com/office/powerpoint/2010/main" val="11237003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D0FC07E-1066-4E95-8CB2-D1E6F3778727}" type="datetimeFigureOut">
              <a:rPr lang="ru-RU" smtClean="0"/>
              <a:t>18.04.2017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D44350D-E4AD-468D-863B-C20E352E2AB3}" type="slidenum">
              <a:rPr lang="ru-RU" smtClean="0"/>
              <a:t>‹#›</a:t>
            </a:fld>
            <a:endParaRPr lang="ru-RU"/>
          </a:p>
        </p:txBody>
      </p:sp>
    </p:spTree>
    <p:extLst>
      <p:ext uri="{BB962C8B-B14F-4D97-AF65-F5344CB8AC3E}">
        <p14:creationId xmlns:p14="http://schemas.microsoft.com/office/powerpoint/2010/main" val="10411389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D0FC07E-1066-4E95-8CB2-D1E6F3778727}" type="datetimeFigureOut">
              <a:rPr lang="ru-RU" smtClean="0"/>
              <a:t>18.04.2017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D44350D-E4AD-468D-863B-C20E352E2AB3}" type="slidenum">
              <a:rPr lang="ru-RU" smtClean="0"/>
              <a:t>‹#›</a:t>
            </a:fld>
            <a:endParaRPr lang="ru-RU"/>
          </a:p>
        </p:txBody>
      </p:sp>
    </p:spTree>
    <p:extLst>
      <p:ext uri="{BB962C8B-B14F-4D97-AF65-F5344CB8AC3E}">
        <p14:creationId xmlns:p14="http://schemas.microsoft.com/office/powerpoint/2010/main" val="17094529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D0FC07E-1066-4E95-8CB2-D1E6F3778727}" type="datetimeFigureOut">
              <a:rPr lang="ru-RU" smtClean="0"/>
              <a:t>18.04.2017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D44350D-E4AD-468D-863B-C20E352E2AB3}" type="slidenum">
              <a:rPr lang="ru-RU" smtClean="0"/>
              <a:t>‹#›</a:t>
            </a:fld>
            <a:endParaRPr lang="ru-RU"/>
          </a:p>
        </p:txBody>
      </p:sp>
    </p:spTree>
    <p:extLst>
      <p:ext uri="{BB962C8B-B14F-4D97-AF65-F5344CB8AC3E}">
        <p14:creationId xmlns:p14="http://schemas.microsoft.com/office/powerpoint/2010/main" val="34744750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D0FC07E-1066-4E95-8CB2-D1E6F3778727}" type="datetimeFigureOut">
              <a:rPr lang="ru-RU" smtClean="0"/>
              <a:t>18.04.2017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D44350D-E4AD-468D-863B-C20E352E2AB3}" type="slidenum">
              <a:rPr lang="ru-RU" smtClean="0"/>
              <a:t>‹#›</a:t>
            </a:fld>
            <a:endParaRPr lang="ru-RU"/>
          </a:p>
        </p:txBody>
      </p:sp>
    </p:spTree>
    <p:extLst>
      <p:ext uri="{BB962C8B-B14F-4D97-AF65-F5344CB8AC3E}">
        <p14:creationId xmlns:p14="http://schemas.microsoft.com/office/powerpoint/2010/main" val="9007009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D0FC07E-1066-4E95-8CB2-D1E6F3778727}" type="datetimeFigureOut">
              <a:rPr lang="ru-RU" smtClean="0"/>
              <a:t>18.04.2017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D44350D-E4AD-468D-863B-C20E352E2AB3}" type="slidenum">
              <a:rPr lang="ru-RU" smtClean="0"/>
              <a:t>‹#›</a:t>
            </a:fld>
            <a:endParaRPr lang="ru-RU"/>
          </a:p>
        </p:txBody>
      </p:sp>
    </p:spTree>
    <p:extLst>
      <p:ext uri="{BB962C8B-B14F-4D97-AF65-F5344CB8AC3E}">
        <p14:creationId xmlns:p14="http://schemas.microsoft.com/office/powerpoint/2010/main" val="38887839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0FC07E-1066-4E95-8CB2-D1E6F3778727}" type="datetimeFigureOut">
              <a:rPr lang="ru-RU" smtClean="0"/>
              <a:t>18.04.2017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44350D-E4AD-468D-863B-C20E352E2AB3}" type="slidenum">
              <a:rPr lang="ru-RU" smtClean="0"/>
              <a:t>‹#›</a:t>
            </a:fld>
            <a:endParaRPr lang="ru-RU"/>
          </a:p>
        </p:txBody>
      </p:sp>
    </p:spTree>
    <p:extLst>
      <p:ext uri="{BB962C8B-B14F-4D97-AF65-F5344CB8AC3E}">
        <p14:creationId xmlns:p14="http://schemas.microsoft.com/office/powerpoint/2010/main" val="2209315841"/>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normAutofit/>
          </a:bodyPr>
          <a:lstStyle/>
          <a:p>
            <a:pPr algn="r"/>
            <a:r>
              <a:rPr lang="ru-RU" sz="2000" dirty="0" smtClean="0">
                <a:solidFill>
                  <a:schemeClr val="tx1"/>
                </a:solidFill>
              </a:rPr>
              <a:t>Скопова Л.В., воспитатель </a:t>
            </a:r>
          </a:p>
          <a:p>
            <a:pPr algn="r"/>
            <a:r>
              <a:rPr lang="ru-RU" sz="2000" dirty="0" smtClean="0">
                <a:solidFill>
                  <a:schemeClr val="tx1"/>
                </a:solidFill>
              </a:rPr>
              <a:t>МКДОУ БГО ЦРР детский сад №11</a:t>
            </a:r>
          </a:p>
          <a:p>
            <a:pPr algn="r"/>
            <a:r>
              <a:rPr lang="ru-RU" sz="2000" dirty="0">
                <a:solidFill>
                  <a:schemeClr val="tx1"/>
                </a:solidFill>
              </a:rPr>
              <a:t>г</a:t>
            </a:r>
            <a:r>
              <a:rPr lang="ru-RU" sz="2000" dirty="0" smtClean="0">
                <a:solidFill>
                  <a:schemeClr val="tx1"/>
                </a:solidFill>
              </a:rPr>
              <a:t>. Борисоглебска</a:t>
            </a:r>
            <a:endParaRPr lang="ru-RU" sz="2000" dirty="0">
              <a:solidFill>
                <a:schemeClr val="tx1"/>
              </a:solidFill>
            </a:endParaRPr>
          </a:p>
        </p:txBody>
      </p:sp>
      <p:sp>
        <p:nvSpPr>
          <p:cNvPr id="5" name="Заголовок 1"/>
          <p:cNvSpPr>
            <a:spLocks noGrp="1"/>
          </p:cNvSpPr>
          <p:nvPr>
            <p:ph type="ctrTitle"/>
          </p:nvPr>
        </p:nvSpPr>
        <p:spPr>
          <a:xfrm>
            <a:off x="685800" y="1340769"/>
            <a:ext cx="7772400" cy="2259682"/>
          </a:xfrm>
        </p:spPr>
        <p:txBody>
          <a:bodyPr>
            <a:normAutofit fontScale="90000"/>
          </a:bodyPr>
          <a:lstStyle/>
          <a:p>
            <a:r>
              <a:rPr lang="ru-RU" b="1" dirty="0" smtClean="0"/>
              <a:t>«Роль </a:t>
            </a:r>
            <a:r>
              <a:rPr lang="ru-RU" b="1" dirty="0"/>
              <a:t>семьи и дошкольного учреждения в воспитании духовной нравственности </a:t>
            </a:r>
            <a:r>
              <a:rPr lang="ru-RU" b="1" dirty="0" smtClean="0"/>
              <a:t>дошкольников».</a:t>
            </a:r>
            <a:r>
              <a:rPr lang="ru-RU" dirty="0"/>
              <a:t/>
            </a:r>
            <a:br>
              <a:rPr lang="ru-RU" dirty="0"/>
            </a:br>
            <a:endParaRPr lang="ru-RU" dirty="0"/>
          </a:p>
        </p:txBody>
      </p:sp>
    </p:spTree>
    <p:extLst>
      <p:ext uri="{BB962C8B-B14F-4D97-AF65-F5344CB8AC3E}">
        <p14:creationId xmlns:p14="http://schemas.microsoft.com/office/powerpoint/2010/main" val="16046851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404664"/>
            <a:ext cx="7992888" cy="1754326"/>
          </a:xfrm>
          <a:prstGeom prst="rect">
            <a:avLst/>
          </a:prstGeom>
        </p:spPr>
        <p:txBody>
          <a:bodyPr wrap="square">
            <a:spAutoFit/>
          </a:bodyPr>
          <a:lstStyle/>
          <a:p>
            <a:r>
              <a:rPr lang="ru-RU" dirty="0"/>
              <a:t>«Все начинается с детства»: шелест распустившихся листьев деревьев, народные мотивы, яркие лучи солнца, журчанье весенних ручьев. Дети не рождается злыми или добрым, нравственными или безнравственными, каким станет  ребенок, зависит, прежде всего, от родителей, педагогов, окружающей среды, от того, как они его воспитают.</a:t>
            </a:r>
          </a:p>
        </p:txBody>
      </p:sp>
      <p:pic>
        <p:nvPicPr>
          <p:cNvPr id="1028" name="Picture 4" descr="C:\Users\Skopov\AppData\Local\Microsoft\Windows\Temporary Internet Files\Content.IE5\7YWBKAEN\larg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97621" y="2564904"/>
            <a:ext cx="4476750" cy="3362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15190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188640"/>
            <a:ext cx="8280920" cy="1569660"/>
          </a:xfrm>
          <a:prstGeom prst="rect">
            <a:avLst/>
          </a:prstGeom>
        </p:spPr>
        <p:txBody>
          <a:bodyPr wrap="square">
            <a:spAutoFit/>
          </a:bodyPr>
          <a:lstStyle/>
          <a:p>
            <a:pPr algn="ctr"/>
            <a:r>
              <a:rPr lang="ru-RU" sz="3200" b="1" dirty="0"/>
              <a:t>Методы и приемы</a:t>
            </a:r>
            <a:r>
              <a:rPr lang="ru-RU" sz="3200" dirty="0"/>
              <a:t> в формирования духовно-нравственной культуры у </a:t>
            </a:r>
            <a:r>
              <a:rPr lang="ru-RU" sz="3200" dirty="0" smtClean="0"/>
              <a:t>дошкольников.</a:t>
            </a:r>
            <a:endParaRPr lang="ru-RU" sz="3200" dirty="0"/>
          </a:p>
        </p:txBody>
      </p:sp>
      <p:sp>
        <p:nvSpPr>
          <p:cNvPr id="3" name="Прямоугольник 2"/>
          <p:cNvSpPr/>
          <p:nvPr/>
        </p:nvSpPr>
        <p:spPr>
          <a:xfrm>
            <a:off x="323528" y="1988840"/>
            <a:ext cx="4610911" cy="369332"/>
          </a:xfrm>
          <a:prstGeom prst="rect">
            <a:avLst/>
          </a:prstGeom>
        </p:spPr>
        <p:txBody>
          <a:bodyPr wrap="square">
            <a:spAutoFit/>
          </a:bodyPr>
          <a:lstStyle/>
          <a:p>
            <a:r>
              <a:rPr lang="ru-RU" dirty="0" smtClean="0"/>
              <a:t>Игра. </a:t>
            </a:r>
            <a:endParaRPr lang="ru-RU" dirty="0"/>
          </a:p>
        </p:txBody>
      </p:sp>
      <p:sp>
        <p:nvSpPr>
          <p:cNvPr id="4" name="Прямоугольник 3"/>
          <p:cNvSpPr/>
          <p:nvPr/>
        </p:nvSpPr>
        <p:spPr>
          <a:xfrm>
            <a:off x="1115616" y="1988840"/>
            <a:ext cx="6192688" cy="923330"/>
          </a:xfrm>
          <a:prstGeom prst="rect">
            <a:avLst/>
          </a:prstGeom>
        </p:spPr>
        <p:txBody>
          <a:bodyPr wrap="square">
            <a:spAutoFit/>
          </a:bodyPr>
          <a:lstStyle/>
          <a:p>
            <a:r>
              <a:rPr lang="ru-RU" dirty="0"/>
              <a:t>Именно игра - источник духовного роста дошкольника. Прежде всего потому, что только игра вводит детей в новый мир - мир социальных отношений людей.</a:t>
            </a:r>
          </a:p>
        </p:txBody>
      </p:sp>
      <p:pic>
        <p:nvPicPr>
          <p:cNvPr id="2050" name="Picture 2" descr="I:\Фото c телефона\Фото032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2912170"/>
            <a:ext cx="2538282" cy="3384376"/>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E:\Skopov\Фотографии\детский сад\Фото0437.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95936" y="2996952"/>
            <a:ext cx="4512500" cy="3384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45930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9" y="116632"/>
            <a:ext cx="4657398" cy="400110"/>
          </a:xfrm>
          <a:prstGeom prst="rect">
            <a:avLst/>
          </a:prstGeom>
        </p:spPr>
        <p:txBody>
          <a:bodyPr wrap="square">
            <a:spAutoFit/>
          </a:bodyPr>
          <a:lstStyle/>
          <a:p>
            <a:r>
              <a:rPr lang="ru-RU" sz="2000" b="1" dirty="0" smtClean="0"/>
              <a:t>Беседы: </a:t>
            </a:r>
            <a:endParaRPr lang="ru-RU" sz="2000" dirty="0"/>
          </a:p>
        </p:txBody>
      </p:sp>
      <p:sp>
        <p:nvSpPr>
          <p:cNvPr id="3" name="Прямоугольник 2"/>
          <p:cNvSpPr/>
          <p:nvPr/>
        </p:nvSpPr>
        <p:spPr>
          <a:xfrm>
            <a:off x="1403648" y="116632"/>
            <a:ext cx="7560840" cy="1200329"/>
          </a:xfrm>
          <a:prstGeom prst="rect">
            <a:avLst/>
          </a:prstGeom>
        </p:spPr>
        <p:txBody>
          <a:bodyPr wrap="square">
            <a:spAutoFit/>
          </a:bodyPr>
          <a:lstStyle/>
          <a:p>
            <a:r>
              <a:rPr lang="ru-RU" dirty="0"/>
              <a:t>«Нет милее дружка, чем родная матушка», «</a:t>
            </a:r>
            <a:r>
              <a:rPr lang="ru-RU" dirty="0" smtClean="0"/>
              <a:t>Моя мама</a:t>
            </a:r>
            <a:r>
              <a:rPr lang="ru-RU" dirty="0"/>
              <a:t>», «Уважай отца и мать - будет в жизни благодать», «Где добрые люди, там беды не будет», «Доброе дело делай смело», «Что мы Родиной зовем?», «Дом, в котором мы живем»</a:t>
            </a:r>
          </a:p>
        </p:txBody>
      </p:sp>
      <p:sp>
        <p:nvSpPr>
          <p:cNvPr id="4" name="Прямоугольник 3"/>
          <p:cNvSpPr/>
          <p:nvPr/>
        </p:nvSpPr>
        <p:spPr>
          <a:xfrm>
            <a:off x="107504" y="1316961"/>
            <a:ext cx="8928992" cy="1785104"/>
          </a:xfrm>
          <a:prstGeom prst="rect">
            <a:avLst/>
          </a:prstGeom>
        </p:spPr>
        <p:txBody>
          <a:bodyPr wrap="square">
            <a:spAutoFit/>
          </a:bodyPr>
          <a:lstStyle/>
          <a:p>
            <a:r>
              <a:rPr lang="ru-RU" sz="2000" b="1" dirty="0" smtClean="0"/>
              <a:t>Занятия</a:t>
            </a:r>
            <a:r>
              <a:rPr lang="ru-RU" dirty="0" smtClean="0"/>
              <a:t>: </a:t>
            </a:r>
            <a:r>
              <a:rPr lang="ru-RU" dirty="0"/>
              <a:t>«Образ матери в иконах Пресвятой Богородицы», «От Матери земной до Матери небесной»; каждое занятие предполагает использование в различных видов художественной деятельности: рисование, аппликация, лепка. Продуктивная деятельность развивает мелкую моторику рук, способствует формированию эстетического вкуса, расширяет представления детей об окружающем мире и его </a:t>
            </a:r>
            <a:r>
              <a:rPr lang="ru-RU" dirty="0" smtClean="0"/>
              <a:t>свойствах;</a:t>
            </a:r>
            <a:endParaRPr lang="ru-RU" dirty="0"/>
          </a:p>
        </p:txBody>
      </p:sp>
      <p:sp>
        <p:nvSpPr>
          <p:cNvPr id="5" name="Прямоугольник 4"/>
          <p:cNvSpPr/>
          <p:nvPr/>
        </p:nvSpPr>
        <p:spPr>
          <a:xfrm>
            <a:off x="179512" y="2996952"/>
            <a:ext cx="8856984" cy="369332"/>
          </a:xfrm>
          <a:prstGeom prst="rect">
            <a:avLst/>
          </a:prstGeom>
        </p:spPr>
        <p:txBody>
          <a:bodyPr wrap="square">
            <a:spAutoFit/>
          </a:bodyPr>
          <a:lstStyle/>
          <a:p>
            <a:r>
              <a:rPr lang="ru-RU" dirty="0"/>
              <a:t>разучивания стихов о маме, изготовление подарков для мам, </a:t>
            </a:r>
            <a:r>
              <a:rPr lang="ru-RU" dirty="0" smtClean="0"/>
              <a:t>бабушек.</a:t>
            </a:r>
            <a:endParaRPr lang="ru-RU"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9" y="3573017"/>
            <a:ext cx="2328699" cy="31049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27984" y="3551985"/>
            <a:ext cx="2392038" cy="3189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194171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79512" y="44625"/>
            <a:ext cx="6678488" cy="646331"/>
          </a:xfrm>
          <a:prstGeom prst="rect">
            <a:avLst/>
          </a:prstGeom>
        </p:spPr>
        <p:txBody>
          <a:bodyPr wrap="square">
            <a:spAutoFit/>
          </a:bodyPr>
          <a:lstStyle/>
          <a:p>
            <a:r>
              <a:rPr lang="ru-RU" b="1" dirty="0" smtClean="0"/>
              <a:t>Творческие </a:t>
            </a:r>
            <a:r>
              <a:rPr lang="ru-RU" b="1" dirty="0"/>
              <a:t>работы</a:t>
            </a:r>
            <a:r>
              <a:rPr lang="ru-RU" dirty="0"/>
              <a:t> - портреты мам или всей семьи из разных </a:t>
            </a:r>
            <a:r>
              <a:rPr lang="ru-RU" dirty="0" smtClean="0"/>
              <a:t>материалов.</a:t>
            </a:r>
            <a:endParaRPr lang="ru-RU" dirty="0"/>
          </a:p>
        </p:txBody>
      </p:sp>
      <p:pic>
        <p:nvPicPr>
          <p:cNvPr id="5122" name="Picture 2" descr="I:\выставкии фото\IMG_20160309_10522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39752" y="452669"/>
            <a:ext cx="2664296" cy="2784309"/>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79512" y="3236978"/>
            <a:ext cx="6689752" cy="400110"/>
          </a:xfrm>
          <a:prstGeom prst="rect">
            <a:avLst/>
          </a:prstGeom>
        </p:spPr>
        <p:txBody>
          <a:bodyPr wrap="square">
            <a:spAutoFit/>
          </a:bodyPr>
          <a:lstStyle/>
          <a:p>
            <a:r>
              <a:rPr lang="ru-RU" sz="2000" b="1" dirty="0" smtClean="0"/>
              <a:t>Совместные </a:t>
            </a:r>
            <a:r>
              <a:rPr lang="ru-RU" sz="2000" b="1" dirty="0"/>
              <a:t>мероприятия</a:t>
            </a:r>
            <a:r>
              <a:rPr lang="ru-RU" sz="2000" dirty="0"/>
              <a:t> детей и мам</a:t>
            </a:r>
          </a:p>
        </p:txBody>
      </p:sp>
      <p:pic>
        <p:nvPicPr>
          <p:cNvPr id="5123" name="Picture 3" descr="I:\семья\день матери.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1413" y="3821426"/>
            <a:ext cx="1822315" cy="274371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I:\семья\вечер поэзии в подготовительной группе№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87824" y="3821426"/>
            <a:ext cx="1822315" cy="27437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75682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16632"/>
            <a:ext cx="8712968" cy="2585323"/>
          </a:xfrm>
          <a:prstGeom prst="rect">
            <a:avLst/>
          </a:prstGeom>
        </p:spPr>
        <p:txBody>
          <a:bodyPr wrap="square">
            <a:spAutoFit/>
          </a:bodyPr>
          <a:lstStyle/>
          <a:p>
            <a:r>
              <a:rPr lang="ru-RU" dirty="0"/>
              <a:t>Реализация рабочей программы «Приобщение к истокам русской национальной культуры», может быть представлена следующими разделами:</a:t>
            </a:r>
          </a:p>
          <a:p>
            <a:r>
              <a:rPr lang="ru-RU" dirty="0"/>
              <a:t>«Как жили люди на Руси»;</a:t>
            </a:r>
          </a:p>
          <a:p>
            <a:r>
              <a:rPr lang="ru-RU" dirty="0"/>
              <a:t>«Декоративно-прикладное искусство»;</a:t>
            </a:r>
          </a:p>
          <a:p>
            <a:r>
              <a:rPr lang="ru-RU" dirty="0"/>
              <a:t>«Устное народное творчество»;</a:t>
            </a:r>
          </a:p>
          <a:p>
            <a:r>
              <a:rPr lang="ru-RU" dirty="0"/>
              <a:t>«Народная игра»</a:t>
            </a:r>
          </a:p>
          <a:p>
            <a:r>
              <a:rPr lang="ru-RU" dirty="0"/>
              <a:t>Одной из форм работы с детьми являются «Уроки доброты» -это познание самого себя в обществе </a:t>
            </a:r>
            <a:r>
              <a:rPr lang="ru-RU" dirty="0" smtClean="0"/>
              <a:t>.</a:t>
            </a:r>
          </a:p>
          <a:p>
            <a:r>
              <a:rPr lang="ru-RU" dirty="0" smtClean="0"/>
              <a:t> Создание мини-музея в ДОУ</a:t>
            </a:r>
            <a:endParaRPr lang="ru-RU" dirty="0"/>
          </a:p>
        </p:txBody>
      </p:sp>
      <p:pic>
        <p:nvPicPr>
          <p:cNvPr id="6146" name="Picture 2" descr="I:\мини-музей\IMG_014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3376" y="2703558"/>
            <a:ext cx="3072480" cy="2304256"/>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I:\мини-музей\IMG_014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15857" y="2703558"/>
            <a:ext cx="2580280" cy="2338780"/>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I:\мини-музей\IMG_0137.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27408" y="2709628"/>
            <a:ext cx="2880450" cy="22981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56862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4221088"/>
            <a:ext cx="1872208" cy="24962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39753" y="4221088"/>
            <a:ext cx="2454034" cy="24962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76056" y="4231421"/>
            <a:ext cx="3312368" cy="2484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107504" y="116632"/>
            <a:ext cx="8856984" cy="2031325"/>
          </a:xfrm>
          <a:prstGeom prst="rect">
            <a:avLst/>
          </a:prstGeom>
        </p:spPr>
        <p:txBody>
          <a:bodyPr wrap="square">
            <a:spAutoFit/>
          </a:bodyPr>
          <a:lstStyle/>
          <a:p>
            <a:r>
              <a:rPr lang="ru-RU" dirty="0"/>
              <a:t>Доминирующую роль в развитии духовно-нравственного мира ребенка играет классическая музыка, духовное песнопение, слушание колокольных звонов. Педагоги делают все, чтобы дети познакомились с русским фольклором, детской  музыкальной классикой, познали имена  русских композиторов. В течение года ведётся работа по знакомству с народными и православными  праздниками - Рождество, Масленица, Благовещение, Пасха, Троица, Преображение Господне.</a:t>
            </a:r>
          </a:p>
        </p:txBody>
      </p:sp>
    </p:spTree>
    <p:extLst>
      <p:ext uri="{BB962C8B-B14F-4D97-AF65-F5344CB8AC3E}">
        <p14:creationId xmlns:p14="http://schemas.microsoft.com/office/powerpoint/2010/main" val="34349208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44624"/>
            <a:ext cx="8928992" cy="2031325"/>
          </a:xfrm>
          <a:prstGeom prst="rect">
            <a:avLst/>
          </a:prstGeom>
        </p:spPr>
        <p:txBody>
          <a:bodyPr wrap="square">
            <a:spAutoFit/>
          </a:bodyPr>
          <a:lstStyle/>
          <a:p>
            <a:r>
              <a:rPr lang="ru-RU" dirty="0"/>
              <a:t>Одной из форм введения старших дошкольников в духовную культуру осуществляется через знакомство с православным храмом, архитектурной особенностью, его назначением.</a:t>
            </a:r>
          </a:p>
          <a:p>
            <a:r>
              <a:rPr lang="ru-RU" dirty="0"/>
              <a:t>В самом начале процесса образовательной деятельности в области художественного –эстетического развития по изобразительному искусству, мы рассказываем детям о том, что первыми русскими художниками - живописцами были изобразители церковной живописи.</a:t>
            </a:r>
          </a:p>
        </p:txBody>
      </p:sp>
      <p:pic>
        <p:nvPicPr>
          <p:cNvPr id="7171" name="Picture 3" descr="C:\Users\Skopov\AppData\Local\Microsoft\Windows\Temporary Internet Files\Content.IE5\VHAN466O\Иконописец_Юрий_Кузнецов_за_работой[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2220482"/>
            <a:ext cx="2162175" cy="24384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79512" y="4797152"/>
            <a:ext cx="8496944" cy="1200329"/>
          </a:xfrm>
          <a:prstGeom prst="rect">
            <a:avLst/>
          </a:prstGeom>
        </p:spPr>
        <p:txBody>
          <a:bodyPr wrap="square">
            <a:spAutoFit/>
          </a:bodyPr>
          <a:lstStyle/>
          <a:p>
            <a:r>
              <a:rPr lang="ru-RU" dirty="0"/>
              <a:t>По результатам </a:t>
            </a:r>
            <a:r>
              <a:rPr lang="ru-RU" dirty="0" smtClean="0"/>
              <a:t>анкетирования </a:t>
            </a:r>
            <a:r>
              <a:rPr lang="ru-RU" dirty="0" smtClean="0"/>
              <a:t>родителей можно </a:t>
            </a:r>
            <a:r>
              <a:rPr lang="ru-RU"/>
              <a:t>сделать </a:t>
            </a:r>
            <a:r>
              <a:rPr lang="ru-RU" smtClean="0"/>
              <a:t>вывод, </a:t>
            </a:r>
            <a:r>
              <a:rPr lang="ru-RU" dirty="0"/>
              <a:t>что </a:t>
            </a:r>
            <a:r>
              <a:rPr lang="ru-RU" dirty="0" smtClean="0"/>
              <a:t>53% опрошенных родителей, </a:t>
            </a:r>
            <a:r>
              <a:rPr lang="ru-RU" dirty="0"/>
              <a:t>весьма обеспокоены духовным развитием своих детей и стараются использовать многие возможности для их духовно - нравственного развития.</a:t>
            </a:r>
          </a:p>
        </p:txBody>
      </p:sp>
    </p:spTree>
    <p:extLst>
      <p:ext uri="{BB962C8B-B14F-4D97-AF65-F5344CB8AC3E}">
        <p14:creationId xmlns:p14="http://schemas.microsoft.com/office/powerpoint/2010/main" val="2760737364"/>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Базовая">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TotalTime>
  <Words>475</Words>
  <Application>Microsoft Office PowerPoint</Application>
  <PresentationFormat>Экран (4:3)</PresentationFormat>
  <Paragraphs>25</Paragraphs>
  <Slides>8</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8</vt:i4>
      </vt:variant>
    </vt:vector>
  </HeadingPairs>
  <TitlesOfParts>
    <vt:vector size="11" baseType="lpstr">
      <vt:lpstr>Arial</vt:lpstr>
      <vt:lpstr>Palatino Linotype</vt:lpstr>
      <vt:lpstr>Тема Office</vt:lpstr>
      <vt:lpstr>«Роль семьи и дошкольного учреждения в воспитании духовной нравственности дошкольников».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«Роль семьи и дошкольного учреждения в воспитании духовной нравственности дошкольников».</dc:title>
  <dc:creator>Skopov</dc:creator>
  <cp:lastModifiedBy>Ludmila Skopova</cp:lastModifiedBy>
  <cp:revision>10</cp:revision>
  <dcterms:created xsi:type="dcterms:W3CDTF">2017-04-02T10:57:38Z</dcterms:created>
  <dcterms:modified xsi:type="dcterms:W3CDTF">2017-04-18T07:23:44Z</dcterms:modified>
</cp:coreProperties>
</file>