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66" d="100"/>
          <a:sy n="66" d="100"/>
        </p:scale>
        <p:origin x="143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ACD3CC9-CB46-4A54-A084-6C5151426CFA}" type="datetimeFigureOut">
              <a:rPr lang="ru-RU" smtClean="0"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76563D1-E4B8-4F87-B957-FD6E2E1BC37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Развитие музыкальных способностей в младшем школьном возрасте</a:t>
            </a:r>
            <a:endParaRPr lang="ru-RU" dirty="0"/>
          </a:p>
        </p:txBody>
      </p:sp>
      <p:pic>
        <p:nvPicPr>
          <p:cNvPr id="13314" name="Picture 2" descr="Картинки по запросу Развитие музыкальных способностей в младшем школьном возрас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68960"/>
            <a:ext cx="517194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69160"/>
            <a:ext cx="8229600" cy="13990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профессор  В.И.  Петрушин </a:t>
            </a:r>
            <a:endParaRPr lang="ru-RU" sz="2800" dirty="0"/>
          </a:p>
        </p:txBody>
      </p:sp>
      <p:pic>
        <p:nvPicPr>
          <p:cNvPr id="14338" name="Picture 2" descr="Картинки по запросу профессор  В.И.  Петруш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2483768" cy="29253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83768" y="1844824"/>
            <a:ext cx="66602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«Под  способностями  понимаются  психологические  </a:t>
            </a:r>
            <a:r>
              <a:rPr lang="ru-RU" sz="2800" dirty="0" smtClean="0"/>
              <a:t>особенности</a:t>
            </a:r>
          </a:p>
          <a:p>
            <a:r>
              <a:rPr lang="ru-RU" sz="2800" dirty="0"/>
              <a:t> человека,  помогающие  ему  </a:t>
            </a:r>
            <a:endParaRPr lang="ru-RU" sz="2800" dirty="0" smtClean="0"/>
          </a:p>
          <a:p>
            <a:r>
              <a:rPr lang="ru-RU" sz="2800" dirty="0" smtClean="0"/>
              <a:t>успешно </a:t>
            </a:r>
            <a:r>
              <a:rPr lang="ru-RU" sz="2800" dirty="0"/>
              <a:t> приобретать  требуемые  знания,  умения,  навыки  и </a:t>
            </a:r>
            <a:endParaRPr lang="ru-RU" sz="2800" dirty="0" smtClean="0"/>
          </a:p>
          <a:p>
            <a:r>
              <a:rPr lang="ru-RU" sz="2800" dirty="0"/>
              <a:t> использовать  их  на  практике»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139903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</a:rPr>
              <a:t>В.C.  Юркевич  указывает  на  то,  что  у  </a:t>
            </a:r>
            <a:br>
              <a:rPr lang="ru-RU" sz="2800" b="1" dirty="0" smtClean="0">
                <a:solidFill>
                  <a:schemeClr val="tx1"/>
                </a:solidFill>
                <a:effectLst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</a:rPr>
              <a:t>музыкальных  способностей  наиболее  </a:t>
            </a:r>
            <a:br>
              <a:rPr lang="ru-RU" sz="2800" b="1" dirty="0" smtClean="0">
                <a:solidFill>
                  <a:schemeClr val="tx1"/>
                </a:solidFill>
                <a:effectLst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</a:rPr>
              <a:t>ранний  сензитивный  период  —  до  трех  лет.  </a:t>
            </a:r>
            <a:endParaRPr lang="ru-RU" sz="28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15366" name="Picture 6" descr="Картинки по запросу Развитие музыкальных способностей в младшем школьном возрас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5715315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45720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Одним  из  основных  факторов </a:t>
            </a:r>
          </a:p>
          <a:p>
            <a:pPr algn="ctr">
              <a:buNone/>
            </a:pPr>
            <a:r>
              <a:rPr lang="ru-RU" b="1" dirty="0" smtClean="0"/>
              <a:t> формирования  личности  ребенка  </a:t>
            </a:r>
          </a:p>
          <a:p>
            <a:pPr algn="ctr">
              <a:buNone/>
            </a:pPr>
            <a:r>
              <a:rPr lang="ru-RU" b="1" dirty="0" smtClean="0"/>
              <a:t>является  социальная  среда:</a:t>
            </a:r>
          </a:p>
          <a:p>
            <a:pPr>
              <a:buNone/>
            </a:pPr>
            <a:r>
              <a:rPr lang="ru-RU" dirty="0" smtClean="0"/>
              <a:t>·     семья;</a:t>
            </a:r>
          </a:p>
          <a:p>
            <a:pPr>
              <a:buNone/>
            </a:pPr>
            <a:r>
              <a:rPr lang="ru-RU" dirty="0" smtClean="0"/>
              <a:t>·     образовательная  среда;</a:t>
            </a:r>
          </a:p>
          <a:p>
            <a:pPr>
              <a:buNone/>
            </a:pPr>
            <a:r>
              <a:rPr lang="ru-RU" dirty="0" smtClean="0"/>
              <a:t>·     культурная  среда.</a:t>
            </a:r>
          </a:p>
          <a:p>
            <a:endParaRPr lang="ru-RU" dirty="0"/>
          </a:p>
        </p:txBody>
      </p:sp>
      <p:pic>
        <p:nvPicPr>
          <p:cNvPr id="16386" name="Picture 2" descr="Картинки по запросу Развитие музыкальных способностей в младшем школьном возрасте"/>
          <p:cNvPicPr>
            <a:picLocks noChangeAspect="1" noChangeArrowheads="1"/>
          </p:cNvPicPr>
          <p:nvPr/>
        </p:nvPicPr>
        <p:blipFill>
          <a:blip r:embed="rId2" cstate="print"/>
          <a:srcRect b="15554"/>
          <a:stretch>
            <a:fillRect/>
          </a:stretch>
        </p:blipFill>
        <p:spPr bwMode="auto">
          <a:xfrm>
            <a:off x="5004048" y="3789040"/>
            <a:ext cx="3810000" cy="2016224"/>
          </a:xfrm>
          <a:prstGeom prst="rect">
            <a:avLst/>
          </a:prstGeom>
          <a:noFill/>
        </p:spPr>
      </p:pic>
      <p:pic>
        <p:nvPicPr>
          <p:cNvPr id="1638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861048"/>
            <a:ext cx="4128393" cy="2748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Основными видами музыкальной деятельности можно считать следующие: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572000"/>
          </a:xfrm>
        </p:spPr>
        <p:txBody>
          <a:bodyPr/>
          <a:lstStyle/>
          <a:p>
            <a:r>
              <a:rPr lang="ru-RU" dirty="0" smtClean="0"/>
              <a:t>Слушание музыки;</a:t>
            </a:r>
          </a:p>
          <a:p>
            <a:r>
              <a:rPr lang="ru-RU" dirty="0" smtClean="0"/>
              <a:t>Исполнение музыки;</a:t>
            </a:r>
          </a:p>
          <a:p>
            <a:r>
              <a:rPr lang="ru-RU" dirty="0" smtClean="0"/>
              <a:t>Сочинение музыки.</a:t>
            </a:r>
            <a:endParaRPr lang="ru-RU" dirty="0"/>
          </a:p>
        </p:txBody>
      </p:sp>
      <p:pic>
        <p:nvPicPr>
          <p:cNvPr id="17410" name="Picture 2" descr="Картинки по запросу слушание музыки ребенок"/>
          <p:cNvPicPr>
            <a:picLocks noChangeAspect="1" noChangeArrowheads="1"/>
          </p:cNvPicPr>
          <p:nvPr/>
        </p:nvPicPr>
        <p:blipFill>
          <a:blip r:embed="rId2" cstate="print"/>
          <a:srcRect b="8696"/>
          <a:stretch>
            <a:fillRect/>
          </a:stretch>
        </p:blipFill>
        <p:spPr bwMode="auto">
          <a:xfrm>
            <a:off x="5508104" y="1988840"/>
            <a:ext cx="2832249" cy="2153609"/>
          </a:xfrm>
          <a:prstGeom prst="rect">
            <a:avLst/>
          </a:prstGeom>
          <a:noFill/>
        </p:spPr>
      </p:pic>
      <p:pic>
        <p:nvPicPr>
          <p:cNvPr id="17412" name="Picture 4" descr="Картинки по запросу слушание музыки ребе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380924"/>
            <a:ext cx="3096344" cy="2477076"/>
          </a:xfrm>
          <a:prstGeom prst="rect">
            <a:avLst/>
          </a:prstGeom>
          <a:noFill/>
        </p:spPr>
      </p:pic>
      <p:pic>
        <p:nvPicPr>
          <p:cNvPr id="17414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399"/>
          <a:stretch>
            <a:fillRect/>
          </a:stretch>
        </p:blipFill>
        <p:spPr bwMode="auto">
          <a:xfrm>
            <a:off x="683568" y="4221088"/>
            <a:ext cx="253872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72000"/>
          </a:xfrm>
        </p:spPr>
        <p:txBody>
          <a:bodyPr/>
          <a:lstStyle/>
          <a:p>
            <a:r>
              <a:rPr lang="ru-RU" dirty="0" smtClean="0"/>
              <a:t>Первостепенным условием при работе над процессом диагностики музыкальных способностей детей является прослушивание самой разнообразной, желательно, академической музыки</a:t>
            </a:r>
            <a:endParaRPr lang="ru-RU" dirty="0"/>
          </a:p>
        </p:txBody>
      </p:sp>
      <p:pic>
        <p:nvPicPr>
          <p:cNvPr id="18434" name="Picture 2" descr="Картинки по запросу прослушивание самой разнообразной, желательно, академической музы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645024"/>
            <a:ext cx="3190353" cy="2376264"/>
          </a:xfrm>
          <a:prstGeom prst="rect">
            <a:avLst/>
          </a:prstGeom>
          <a:noFill/>
        </p:spPr>
      </p:pic>
      <p:pic>
        <p:nvPicPr>
          <p:cNvPr id="18436" name="Picture 4" descr="Картинки по запросу прослушивание самой разнообразной, желательно, академической музы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645024"/>
            <a:ext cx="3796995" cy="2847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72000"/>
          </a:xfrm>
        </p:spPr>
        <p:txBody>
          <a:bodyPr/>
          <a:lstStyle/>
          <a:p>
            <a:r>
              <a:rPr lang="ru-RU" dirty="0" smtClean="0"/>
              <a:t>Артистичность и выразительность при чтении стихов</a:t>
            </a:r>
            <a:endParaRPr lang="ru-RU" dirty="0"/>
          </a:p>
        </p:txBody>
      </p:sp>
      <p:pic>
        <p:nvPicPr>
          <p:cNvPr id="19460" name="Picture 4" descr="Картинки по запросу Артистичность и выразительность при чтении стихов ребе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58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Century Gothic</vt:lpstr>
      <vt:lpstr>Verdana</vt:lpstr>
      <vt:lpstr>Wingdings 2</vt:lpstr>
      <vt:lpstr>Яркая</vt:lpstr>
      <vt:lpstr>Развитие музыкальных способностей в младшем школьном возрасте</vt:lpstr>
      <vt:lpstr>профессор  В.И.  Петрушин </vt:lpstr>
      <vt:lpstr>В.C.  Юркевич  указывает  на  то,  что  у   музыкальных  способностей  наиболее   ранний  сензитивный  период  —  до  трех  лет.  </vt:lpstr>
      <vt:lpstr>Презентация PowerPoint</vt:lpstr>
      <vt:lpstr>Основными видами музыкальной деятельности можно считать следующие: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музыкальных способностей в младшем школьном возрасте</dc:title>
  <dc:creator>Nastya</dc:creator>
  <cp:lastModifiedBy>Капитан</cp:lastModifiedBy>
  <cp:revision>7</cp:revision>
  <dcterms:created xsi:type="dcterms:W3CDTF">2017-05-16T12:22:54Z</dcterms:created>
  <dcterms:modified xsi:type="dcterms:W3CDTF">2017-09-05T06:25:05Z</dcterms:modified>
</cp:coreProperties>
</file>