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8" r:id="rId2"/>
    <p:sldId id="261" r:id="rId3"/>
    <p:sldId id="260" r:id="rId4"/>
    <p:sldId id="270" r:id="rId5"/>
    <p:sldId id="263" r:id="rId6"/>
    <p:sldId id="269" r:id="rId7"/>
    <p:sldId id="266" r:id="rId8"/>
    <p:sldId id="265" r:id="rId9"/>
    <p:sldId id="268" r:id="rId10"/>
    <p:sldId id="271" r:id="rId11"/>
    <p:sldId id="272" r:id="rId12"/>
    <p:sldId id="273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 snapToGrid="0">
      <p:cViewPr varScale="1">
        <p:scale>
          <a:sx n="39" d="100"/>
          <a:sy n="39" d="100"/>
        </p:scale>
        <p:origin x="-138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33CB3-7F95-41E1-81BF-E8064342392D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1C10190-6A87-4EFF-B67B-FD2B4955DE6B}" type="datetime1">
              <a:rPr lang="ru-RU" noProof="0" smtClean="0"/>
              <a:pPr rtl="0"/>
              <a:t>05.09.2017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041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313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83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35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361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69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63D273F9-4EFF-4F0B-9DF4-01F988EA6D1E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89B750-52B5-4380-A24A-7530EE5DCF6F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ADF49962-1D0D-4F31-AB9F-D72B431EE16F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3FD9A-4A31-4F86-93A4-8837C3CDE1A3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5389B495-48D3-4554-8EC7-73D4659C5407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5AA998-4B36-404A-8DEA-DA5BB2816D86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3059E1-7810-4134-BA30-CD168ACA1ED0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DD942-3932-490C-965E-CE019573200E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3EE73-29DE-4D32-853F-71E261A37FAC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AA2DE-E044-4C5E-88E8-826FD672C224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pPr rtl="0"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</a:t>
            </a:r>
          </a:p>
          <a:p>
            <a:pPr lvl="6" rtl="0"/>
            <a:r>
              <a:rPr lang="ru-RU" dirty="0" smtClean="0"/>
              <a:t>Седьмой</a:t>
            </a:r>
          </a:p>
          <a:p>
            <a:pPr lvl="7" rtl="0"/>
            <a:r>
              <a:rPr lang="ru-RU" dirty="0" smtClean="0"/>
              <a:t>Восьмой</a:t>
            </a:r>
          </a:p>
          <a:p>
            <a:pPr lvl="8" rtl="0"/>
            <a:r>
              <a:rPr lang="ru-RU" dirty="0" smtClean="0"/>
              <a:t>Девятый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38ABFFF7-E2BC-4B90-8333-1B79B63513B3}" type="datetime1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5704" y="1425039"/>
            <a:ext cx="9306296" cy="2930154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                              </a:t>
            </a:r>
            <a:r>
              <a:rPr lang="ru-RU" sz="6600" dirty="0" smtClean="0">
                <a:latin typeface="Book Antiqua" pitchFamily="18" charset="0"/>
              </a:rPr>
              <a:t>Тригонометрия в нашей жизни</a:t>
            </a:r>
            <a:endParaRPr lang="ru-RU" sz="66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9542" y="4516887"/>
            <a:ext cx="6175630" cy="865321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latin typeface="Book Antiqua" pitchFamily="18" charset="0"/>
              </a:rPr>
              <a:t>Выполнила студентка ГАУ КО ПОО КСТ </a:t>
            </a:r>
          </a:p>
          <a:p>
            <a:pPr rtl="0"/>
            <a:r>
              <a:rPr lang="ru-RU" dirty="0" err="1" smtClean="0">
                <a:latin typeface="Book Antiqua" pitchFamily="18" charset="0"/>
              </a:rPr>
              <a:t>Новоковская</a:t>
            </a:r>
            <a:r>
              <a:rPr lang="ru-RU" dirty="0" smtClean="0">
                <a:latin typeface="Book Antiqua" pitchFamily="18" charset="0"/>
              </a:rPr>
              <a:t> Инна, группа </a:t>
            </a:r>
            <a:r>
              <a:rPr lang="ru-RU" dirty="0">
                <a:latin typeface="Book Antiqua" pitchFamily="18" charset="0"/>
              </a:rPr>
              <a:t>ГС 15-16</a:t>
            </a:r>
            <a:r>
              <a:rPr lang="en-US" dirty="0">
                <a:latin typeface="Book Antiqua" pitchFamily="18" charset="0"/>
              </a:rPr>
              <a:t>  </a:t>
            </a:r>
            <a:endParaRPr lang="ru-RU" dirty="0">
              <a:latin typeface="Book Antiqua" pitchFamily="18" charset="0"/>
            </a:endParaRPr>
          </a:p>
          <a:p>
            <a:pPr rtl="0"/>
            <a:endParaRPr lang="ru-RU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prstClr val="white"/>
                </a:solidFill>
                <a:latin typeface="Book Antiqua" pitchFamily="18" charset="0"/>
              </a:rPr>
              <a:t> </a:t>
            </a:r>
            <a:r>
              <a:rPr lang="ru-RU" sz="4400" dirty="0" smtClean="0">
                <a:latin typeface="Book Antiqua" pitchFamily="18" charset="0"/>
              </a:rPr>
              <a:t>Тригонометрия и система ГЛОНАСС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90005" y="1674422"/>
            <a:ext cx="6020790" cy="174567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0" dirty="0" smtClean="0"/>
              <a:t>Спутники (в каждой системе их предусмотрено 24) по сути являются искусственными радиомаяками в космическом пространстве на высотах порядка 20 000 км с периодом обращения примерно двенадцать часов. </a:t>
            </a:r>
            <a:endParaRPr lang="ru-RU" sz="2000" dirty="0"/>
          </a:p>
        </p:txBody>
      </p:sp>
      <p:pic>
        <p:nvPicPr>
          <p:cNvPr id="9" name="Содержимое 8" descr="image00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941" y="3406209"/>
            <a:ext cx="3353552" cy="2798648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6151418" y="1828455"/>
            <a:ext cx="5842660" cy="1496635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b="0" dirty="0" smtClean="0"/>
              <a:t>Такая структура орбитального построения обеспечила выполнение важного условия: в любой момент времени, в любой точке Земли можно одновременно принимать сигналы не менее чем от четырех навигационных спутников.</a:t>
            </a:r>
            <a:endParaRPr lang="ru-RU" dirty="0"/>
          </a:p>
        </p:txBody>
      </p:sp>
      <p:pic>
        <p:nvPicPr>
          <p:cNvPr id="10" name="Содержимое 9" descr="image00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947662" y="3430639"/>
            <a:ext cx="3457575" cy="2628900"/>
          </a:xfrm>
        </p:spPr>
      </p:pic>
      <p:sp>
        <p:nvSpPr>
          <p:cNvPr id="13" name="TextBox 12"/>
          <p:cNvSpPr txBox="1"/>
          <p:nvPr/>
        </p:nvSpPr>
        <p:spPr>
          <a:xfrm>
            <a:off x="380011" y="6211669"/>
            <a:ext cx="5320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Рис. 1. Орбитальное построение спутниковой навигационной системы “Глонасс”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638306" y="604454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Рис. 2. Геометрия наблюдения потребителем навигационных КА</a:t>
            </a:r>
            <a:endParaRPr lang="ru-RU" i="1" dirty="0"/>
          </a:p>
        </p:txBody>
      </p:sp>
      <p:sp>
        <p:nvSpPr>
          <p:cNvPr id="15" name="Управляющая кнопка: домой 14">
            <a:hlinkClick r:id="rId4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prstClr val="white"/>
                </a:solidFill>
                <a:latin typeface="Book Antiqua" pitchFamily="18" charset="0"/>
              </a:rPr>
              <a:t> </a:t>
            </a:r>
            <a:r>
              <a:rPr lang="ru-RU" sz="4400" dirty="0" smtClean="0">
                <a:latin typeface="Book Antiqua" pitchFamily="18" charset="0"/>
              </a:rPr>
              <a:t>Тригонометрия и система ГЛОНАСС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61257" y="2018805"/>
            <a:ext cx="11602192" cy="4655127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latin typeface="Book Antiqua" pitchFamily="18" charset="0"/>
              </a:rPr>
              <a:t>Принципы действия системы “Глонасс”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Приемная аппаратура определяет свои координаты, скорость движения и точное время с помощью радиосигналов, которые непрерывно излучаются навигационными спутниками. Определение географических координат по спутниковым сигналам - это адаптация на уровне самых современных мировых научных достижений. В рассматриваемых системах такими известными ориентирами являются сами спутники. Измеряя время прохождения сигнала от спутника до приемника, последний вычисляет дальность от спутника до приемника по простой формуле: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Дальность = Скорость распространения радиосигнала     Время сигнала в пути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Приемник автоматически принимает сигналы не менее чем от четырех спутников и измеряет дальность до этих спутников и скорости ее изменения. Одновременно с проведением измерений из сигналов спутников выделяются и обрабатываются навигационные сообщения.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 результате совместной обработки в процессоре приемника результатов всех измерений и навигационных сообщений вычисляются три составляющих координаты потребителя, три составляющих скорости и точное время.</a:t>
            </a:r>
          </a:p>
          <a:p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 flipH="1" flipV="1">
            <a:off x="6721433" y="4310742"/>
            <a:ext cx="71252" cy="7124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r1ujc.jp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4426" y="2118406"/>
            <a:ext cx="8348663" cy="4044950"/>
          </a:xfrm>
          <a:ln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840674" y="0"/>
            <a:ext cx="8407729" cy="20262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400" dirty="0" smtClean="0">
                <a:latin typeface="Batang" pitchFamily="18" charset="-127"/>
                <a:ea typeface="Batang" pitchFamily="18" charset="-127"/>
              </a:rPr>
              <a:t>Определение тригонометрии</a:t>
            </a:r>
            <a:endParaRPr lang="ru-RU" sz="4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5632" y="1959428"/>
            <a:ext cx="6911439" cy="4560125"/>
          </a:xfr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/>
              <a:t>Тригонометрия</a:t>
            </a:r>
            <a:r>
              <a:rPr lang="ru-RU" sz="2400" dirty="0" smtClean="0"/>
              <a:t>  — раздел математики, в котором изучаются тригонометрические функции и их использование в геометрии. </a:t>
            </a:r>
            <a:r>
              <a:rPr lang="ru-RU" sz="2400" b="1" i="1" dirty="0" smtClean="0"/>
              <a:t>Данный термин впервые появился в 1595 г. как название книги немецкого математика Бартоломеуса  Питискуса</a:t>
            </a:r>
            <a:r>
              <a:rPr lang="ru-RU" sz="2400" i="1" dirty="0" smtClean="0"/>
              <a:t> </a:t>
            </a:r>
            <a:r>
              <a:rPr lang="ru-RU" sz="2400" dirty="0" smtClean="0"/>
              <a:t>(1561—1613), а сама наука ещё в глубокой древности использовалась для расчётов в астрономии, архитектуре и геодезии (науке, исследующей размеры и форму Земли).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4" name="Рисунок 3" descr="Fotothek_df_tg_0004503_Geometrie_^_Trigonometr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710" y="1988453"/>
            <a:ext cx="3978234" cy="448288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175657" y="466343"/>
            <a:ext cx="9733135" cy="1362113"/>
          </a:xfrm>
        </p:spPr>
        <p:txBody>
          <a:bodyPr rtlCol="0">
            <a:normAutofit/>
          </a:bodyPr>
          <a:lstStyle/>
          <a:p>
            <a:pPr rtl="0"/>
            <a:r>
              <a:rPr lang="ru-RU" sz="4400" dirty="0" smtClean="0">
                <a:latin typeface="Batang" pitchFamily="18" charset="-127"/>
                <a:ea typeface="Batang" pitchFamily="18" charset="-127"/>
              </a:rPr>
              <a:t>Содержание </a:t>
            </a:r>
            <a:endParaRPr lang="ru-RU" sz="4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Book Antiqua" pitchFamily="18" charset="0"/>
                <a:hlinkClick r:id="rId3" action="ppaction://hlinksldjump"/>
              </a:rPr>
              <a:t>Тригонометрия в биологии и медицине</a:t>
            </a:r>
            <a:endParaRPr lang="ru-RU" sz="36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Book Antiqua" pitchFamily="18" charset="0"/>
                <a:hlinkClick r:id="rId4" action="ppaction://hlinksldjump"/>
              </a:rPr>
              <a:t>Тригонометрия в древней астрономии</a:t>
            </a:r>
            <a:endParaRPr lang="ru-RU" sz="36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Book Antiqua" pitchFamily="18" charset="0"/>
                <a:hlinkClick r:id="rId5" action="ppaction://hlinksldjump"/>
              </a:rPr>
              <a:t>Тригонометрия и система ГЛОНАСС</a:t>
            </a:r>
            <a:endParaRPr lang="ru-RU" sz="36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891" y="466343"/>
            <a:ext cx="11115303" cy="1362113"/>
          </a:xfrm>
        </p:spPr>
        <p:txBody>
          <a:bodyPr rtlCol="0">
            <a:noAutofit/>
          </a:bodyPr>
          <a:lstStyle/>
          <a:p>
            <a:r>
              <a:rPr lang="ru-RU" sz="4400" dirty="0" smtClean="0">
                <a:latin typeface="Book Antiqua" pitchFamily="18" charset="0"/>
              </a:rPr>
              <a:t>Тригонометрия в биологии и медицине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0005" y="1911927"/>
            <a:ext cx="11115304" cy="4762005"/>
          </a:xfrm>
        </p:spPr>
        <p:txBody>
          <a:bodyPr>
            <a:noAutofit/>
          </a:bodyPr>
          <a:lstStyle/>
          <a:p>
            <a:r>
              <a:rPr lang="ru-RU" sz="2800" dirty="0" smtClean="0"/>
              <a:t>Все живые существа на Земле - подчиняются суточным биологическим ритмам. У человека в зависимости от времени суток циклически меняется физиологическое состояние, интеллектуальные возможности и даже настроение. Ученые доказали, что виной тому колебания концентраций гормонов в крови. Ученые обнаружили в головном мозге </a:t>
            </a:r>
            <a:r>
              <a:rPr lang="ru-RU" sz="2800" b="1" i="1" dirty="0" smtClean="0"/>
              <a:t>"циркадный центр", </a:t>
            </a:r>
            <a:r>
              <a:rPr lang="ru-RU" sz="2800" dirty="0" smtClean="0"/>
              <a:t>а в нем - так называемые </a:t>
            </a:r>
            <a:r>
              <a:rPr lang="ru-RU" sz="2800" b="1" i="1" dirty="0" smtClean="0"/>
              <a:t>"часовые гены" </a:t>
            </a:r>
            <a:r>
              <a:rPr lang="ru-RU" sz="2800" dirty="0" smtClean="0"/>
              <a:t>биологических ритмов здоровья. То есть, другими словами </a:t>
            </a:r>
            <a:r>
              <a:rPr lang="ru-RU" sz="2800" b="1" i="1" dirty="0" smtClean="0"/>
              <a:t>биоритмы</a:t>
            </a:r>
            <a:r>
              <a:rPr lang="ru-RU" sz="2800" dirty="0" smtClean="0"/>
              <a:t> - это цикличные изменения и колебания в разные периоды суток. </a:t>
            </a:r>
            <a:r>
              <a:rPr lang="ru-RU" sz="2800" b="1" i="1" dirty="0" smtClean="0"/>
              <a:t>Оказывается диаграммы биоритмов человека очень даже схожи с графиками тригонометрических соотношения как синуса так и косинуса.</a:t>
            </a:r>
            <a:endParaRPr lang="ru-RU" sz="2800" b="1" i="1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891" y="466343"/>
            <a:ext cx="11115303" cy="1362113"/>
          </a:xfrm>
        </p:spPr>
        <p:txBody>
          <a:bodyPr rtlCol="0">
            <a:noAutofit/>
          </a:bodyPr>
          <a:lstStyle/>
          <a:p>
            <a:r>
              <a:rPr lang="ru-RU" sz="4400" dirty="0" smtClean="0">
                <a:latin typeface="Book Antiqua" pitchFamily="18" charset="0"/>
              </a:rPr>
              <a:t>Тригонометрия в биологии и медицине</a:t>
            </a:r>
            <a:endParaRPr lang="ru-RU" sz="4400" dirty="0"/>
          </a:p>
        </p:txBody>
      </p:sp>
      <p:pic>
        <p:nvPicPr>
          <p:cNvPr id="6" name="Содержимое 5" descr="pic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4385" y="1868910"/>
            <a:ext cx="5664530" cy="158680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modielirovaniie-bioritmov-chielovieka_4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379" y="3509705"/>
            <a:ext cx="8039595" cy="314641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697683" y="2268187"/>
            <a:ext cx="5296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График соотношения тригонометрических функций </a:t>
            </a:r>
            <a:r>
              <a:rPr lang="en-US" sz="2400" b="1" i="1" dirty="0" smtClean="0"/>
              <a:t>y=</a:t>
            </a:r>
            <a:r>
              <a:rPr lang="en-US" sz="2400" b="1" i="1" dirty="0" err="1" smtClean="0"/>
              <a:t>sinx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 </a:t>
            </a:r>
            <a:r>
              <a:rPr lang="ru-RU" sz="2400" b="1" i="1" dirty="0" smtClean="0"/>
              <a:t>и</a:t>
            </a:r>
            <a:r>
              <a:rPr lang="en-US" sz="2400" b="1" i="1" dirty="0" smtClean="0"/>
              <a:t>  y=sin2x</a:t>
            </a:r>
            <a:endParaRPr lang="ru-RU" sz="2400" b="1" i="1" dirty="0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5985165" y="2541321"/>
            <a:ext cx="617517" cy="4037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734002" y="4657499"/>
            <a:ext cx="34579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/>
              <a:t>диаграмма биоритмов </a:t>
            </a:r>
          </a:p>
          <a:p>
            <a:r>
              <a:rPr lang="ru-RU" sz="2400" b="1" i="1" dirty="0" smtClean="0"/>
              <a:t>человека </a:t>
            </a:r>
            <a:endParaRPr lang="ru-RU" sz="2400" b="1" i="1" dirty="0"/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8132619" y="4866905"/>
            <a:ext cx="617517" cy="4037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82" y="466343"/>
            <a:ext cx="11990118" cy="1362113"/>
          </a:xfrm>
        </p:spPr>
        <p:txBody>
          <a:bodyPr rtlCol="0">
            <a:noAutofit/>
          </a:bodyPr>
          <a:lstStyle/>
          <a:p>
            <a:r>
              <a:rPr lang="ru-RU" sz="4400" dirty="0" smtClean="0">
                <a:latin typeface="Book Antiqua" pitchFamily="18" charset="0"/>
              </a:rPr>
              <a:t>   Тригонометрия в биологии и медицине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505" y="1852552"/>
            <a:ext cx="11625943" cy="5005448"/>
          </a:xfrm>
        </p:spPr>
        <p:txBody>
          <a:bodyPr rtlCol="0">
            <a:normAutofit/>
          </a:bodyPr>
          <a:lstStyle/>
          <a:p>
            <a:r>
              <a:rPr lang="ru-RU" sz="2800" b="1" i="1" dirty="0" smtClean="0"/>
              <a:t>Также тригонометрия помогает нашему мозгу определять расстояния до объектов.</a:t>
            </a:r>
          </a:p>
          <a:p>
            <a:r>
              <a:rPr lang="ru-RU" sz="2800" dirty="0" smtClean="0"/>
              <a:t>Американские ученые утверждают, </a:t>
            </a:r>
            <a:r>
              <a:rPr lang="ru-RU" sz="2800" b="1" i="1" dirty="0" smtClean="0"/>
              <a:t>что мозг оценивает расстояние до объектов, измеряя угол между плоскостью земли и плоскостью зрения</a:t>
            </a:r>
            <a:r>
              <a:rPr lang="ru-RU" sz="2800" dirty="0" smtClean="0"/>
              <a:t>. Еще художники Древнего Китая рисовали удаленные объекты выше поле зрения, несколько пренебрегая законами перспективы. Сформулировал </a:t>
            </a:r>
            <a:r>
              <a:rPr lang="ru-RU" sz="2800" b="1" i="1" dirty="0" smtClean="0"/>
              <a:t>теорию определения расстояния по оценке углов</a:t>
            </a:r>
            <a:r>
              <a:rPr lang="ru-RU" sz="2800" dirty="0" smtClean="0"/>
              <a:t> арабский ученый XI века Альхазен. После долгого забвения в середине прошлого столетия идею реанимировал психолог Джеймс Гибсон, строивший свои выводы на основе опыта работы с пилотами военной авиации. Однако после того о теории вновь позабыли.</a:t>
            </a:r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3" y="466343"/>
            <a:ext cx="10889673" cy="1362113"/>
          </a:xfrm>
        </p:spPr>
        <p:txBody>
          <a:bodyPr rtlCol="0">
            <a:noAutofit/>
          </a:bodyPr>
          <a:lstStyle/>
          <a:p>
            <a:r>
              <a:rPr lang="ru-RU" sz="4400" dirty="0" smtClean="0">
                <a:latin typeface="Book Antiqua" pitchFamily="18" charset="0"/>
              </a:rPr>
              <a:t> Тригонометрия в древней астрономии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1881" y="1935679"/>
            <a:ext cx="11744696" cy="470262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Зачатки тригонометрии можно найти в математических рукописях Древнего Египта, Вавилона и Древнего Китая.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Дальнейшее развитие тригонометрии связано с именем астронома </a:t>
            </a:r>
            <a:r>
              <a:rPr lang="ru-RU" b="1" i="1" dirty="0" smtClean="0"/>
              <a:t>Аристарха Самосского (III век до н. э.)</a:t>
            </a:r>
            <a:r>
              <a:rPr lang="ru-RU" dirty="0" smtClean="0"/>
              <a:t>. В его трактате «О величинах и расстояниях Солнца и Луны» ставилась задача об определении расстояний до небесных тел; эта задача требовала вычисления отношения сторон прямоугольного треугольника при известном значении одного из углов. Аристарх рассматривал прямоугольный треугольник, образованный Солнцем, Луной и Землёй. </a:t>
            </a:r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Aristarchus-Moon-Earth-Su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175" y="4489048"/>
            <a:ext cx="4497130" cy="222051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466343"/>
            <a:ext cx="12013870" cy="1362113"/>
          </a:xfrm>
        </p:spPr>
        <p:txBody>
          <a:bodyPr rtlCol="0">
            <a:noAutofit/>
          </a:bodyPr>
          <a:lstStyle/>
          <a:p>
            <a:r>
              <a:rPr lang="ru-RU" sz="4400" dirty="0" smtClean="0">
                <a:latin typeface="Book Antiqua" pitchFamily="18" charset="0"/>
              </a:rPr>
              <a:t>    Тригонометрия в древней астрономии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9382" y="1971304"/>
            <a:ext cx="11388436" cy="4714504"/>
          </a:xfrm>
        </p:spPr>
        <p:txBody>
          <a:bodyPr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Тригонометрия использовалась для: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точного определения времени суток;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вычисления будущего расположения небесных светил, моментов их восхода и заката, затмений Солнца и Луны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нахождения географических координат текущего места;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 вычисления расстояния между городами с известными географическими координатами.</a:t>
            </a:r>
          </a:p>
          <a:p>
            <a:pPr rtl="0"/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4000" dirty="0" smtClean="0">
                <a:latin typeface="Book Antiqua" pitchFamily="18" charset="0"/>
              </a:rPr>
              <a:t>Тригонометрия и система ГЛОНАСС</a:t>
            </a:r>
            <a:endParaRPr lang="ru-RU" sz="4000" dirty="0"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6255" y="1971304"/>
            <a:ext cx="11815947" cy="4667002"/>
          </a:xfrm>
        </p:spPr>
        <p:txBody>
          <a:bodyPr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Глобальная навигационная спутниковая система (ГЛОНАСС) </a:t>
            </a:r>
            <a:r>
              <a:rPr lang="ru-RU" sz="2800" dirty="0" smtClean="0"/>
              <a:t>— советская и российская спутниковая система навигации, разработана по заказу Министерства обороны СССР. Разработка ГЛОНАСС началась в СССР в 1976 году.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Спутниковые системы радионавигации второго поколения GPS - </a:t>
            </a:r>
            <a:r>
              <a:rPr lang="ru-RU" sz="2800" b="1" i="1" dirty="0" smtClean="0"/>
              <a:t>“ </a:t>
            </a:r>
            <a:r>
              <a:rPr lang="ru-RU" sz="2800" b="1" i="1" dirty="0" err="1" smtClean="0"/>
              <a:t>Navstar</a:t>
            </a:r>
            <a:r>
              <a:rPr lang="ru-RU" sz="2800" b="1" i="1" dirty="0" smtClean="0"/>
              <a:t> ” (США)</a:t>
            </a:r>
            <a:r>
              <a:rPr lang="ru-RU" sz="2800" dirty="0" smtClean="0"/>
              <a:t> и </a:t>
            </a:r>
            <a:r>
              <a:rPr lang="ru-RU" sz="2800" b="1" i="1" dirty="0" smtClean="0"/>
              <a:t>“Глонасс” (Россия)</a:t>
            </a:r>
            <a:r>
              <a:rPr lang="ru-RU" sz="2800" dirty="0" smtClean="0"/>
              <a:t>, в отличие от навигационных спутниковых систем первого поколения “ Tranzit ” (США) и “Цикада” (СССР) обеспечивают повышенную точность определения положения пользователя в пространстве (до единиц метров) и скорости (до 5 - 7 см/с), причем в любой точке земного шара, в любой момент времени и в любую погоду.</a:t>
            </a:r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1222182" y="5961413"/>
            <a:ext cx="969818" cy="8965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ые предметы 16:9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tf03462902</Template>
  <TotalTime>152</TotalTime>
  <Words>667</Words>
  <Application>Microsoft Office PowerPoint</Application>
  <PresentationFormat>Произвольный</PresentationFormat>
  <Paragraphs>51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Школьные предметы 16:9</vt:lpstr>
      <vt:lpstr>                              Тригонометрия в нашей жизни</vt:lpstr>
      <vt:lpstr>Определение тригонометрии</vt:lpstr>
      <vt:lpstr>Содержание </vt:lpstr>
      <vt:lpstr>Тригонометрия в биологии и медицине</vt:lpstr>
      <vt:lpstr>Тригонометрия в биологии и медицине</vt:lpstr>
      <vt:lpstr>   Тригонометрия в биологии и медицине</vt:lpstr>
      <vt:lpstr> Тригонометрия в древней астрономии</vt:lpstr>
      <vt:lpstr>    Тригонометрия в древней астрономии</vt:lpstr>
      <vt:lpstr>Тригонометрия и система ГЛОНАСС</vt:lpstr>
      <vt:lpstr> Тригонометрия и система ГЛОНАСС</vt:lpstr>
      <vt:lpstr> Тригонометрия и система ГЛОНАСС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 в нашей жизни</dc:title>
  <dc:creator>Admin</dc:creator>
  <cp:lastModifiedBy>Надежда Юрьевна</cp:lastModifiedBy>
  <cp:revision>18</cp:revision>
  <dcterms:created xsi:type="dcterms:W3CDTF">2017-05-21T08:00:08Z</dcterms:created>
  <dcterms:modified xsi:type="dcterms:W3CDTF">2017-09-05T17:48:32Z</dcterms:modified>
</cp:coreProperties>
</file>