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print">
            <a:lum bright="42000" contrast="-68000"/>
          </a:blip>
          <a:srcRect/>
          <a:stretch>
            <a:fillRect l="-30000" t="-20000" r="-2000" b="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16865DB-4473-45CC-B456-1EF26ED0A04A}" type="datetime1">
              <a:rPr lang="ru-RU" smtClean="0"/>
              <a:pPr>
                <a:defRPr/>
              </a:pPr>
              <a:t>06.09.2017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7D5BA43-4F6F-432A-94F4-17F3D221FCF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7FFFA3D-4C14-4D0C-A7DC-ACFB232F0B3E}" type="datetime1">
              <a:rPr lang="ru-RU" smtClean="0"/>
              <a:pPr>
                <a:defRPr/>
              </a:pPr>
              <a:t>06.09.2017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451876-BC31-4340-8BEF-540B2B54E7F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>
              <a:defRPr/>
            </a:pPr>
            <a:fld id="{34132011-9528-4EC3-9451-EE04F20614B2}" type="datetime1">
              <a:rPr lang="ru-RU" smtClean="0"/>
              <a:pPr>
                <a:defRPr/>
              </a:pPr>
              <a:t>06.09.2017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pPr>
              <a:defRPr/>
            </a:pPr>
            <a:fld id="{723929D4-0BD6-4749-9541-03A0B2B04B9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CA62FF-0F28-4F5A-86E5-8507FC7A4303}" type="datetime1">
              <a:rPr lang="ru-RU" smtClean="0"/>
              <a:pPr>
                <a:defRPr/>
              </a:pPr>
              <a:t>06.09.2017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7A72F28-42AE-4E66-A90E-4706C03213E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05BBB1-A28E-46B2-84BB-BF12579E004E}" type="datetime1">
              <a:rPr lang="ru-RU" smtClean="0"/>
              <a:pPr>
                <a:defRPr/>
              </a:pPr>
              <a:t>06.09.2017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356750C-3842-4C27-9CA3-A9690EC9253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>
              <a:defRPr/>
            </a:pPr>
            <a:fld id="{62E38E40-1D58-4399-8DD2-0B86D06A8A55}" type="datetime1">
              <a:rPr lang="ru-RU" smtClean="0"/>
              <a:pPr>
                <a:defRPr/>
              </a:pPr>
              <a:t>06.09.2017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>
              <a:defRPr/>
            </a:pPr>
            <a:fld id="{B517D9D7-3FD1-4AAC-9A74-B669BF726A9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>
              <a:defRPr/>
            </a:pPr>
            <a:fld id="{C38D4F16-F195-4B05-9ACE-107596837BE3}" type="datetime1">
              <a:rPr lang="ru-RU" smtClean="0"/>
              <a:pPr>
                <a:defRPr/>
              </a:pPr>
              <a:t>06.09.2017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>
              <a:defRPr/>
            </a:pPr>
            <a:fld id="{09335A1E-9CFB-4D15-ADA2-6B9DC6C042F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B287B34-52E0-491D-9AC7-59595C923784}" type="datetime1">
              <a:rPr lang="ru-RU" smtClean="0"/>
              <a:pPr>
                <a:defRPr/>
              </a:pPr>
              <a:t>06.09.2017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3891105-3194-431E-9DEB-3C27B41C9C8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FE9F8F-661B-44F7-9142-3EBEC51116ED}" type="datetime1">
              <a:rPr lang="ru-RU" smtClean="0"/>
              <a:pPr>
                <a:defRPr/>
              </a:pPr>
              <a:t>06.09.2017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F81AB60-A758-4AD9-9A8D-EB1B89B4478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618CA3-87A9-4E74-BFEF-8930BCE6D499}" type="datetime1">
              <a:rPr lang="ru-RU" smtClean="0"/>
              <a:pPr>
                <a:defRPr/>
              </a:pPr>
              <a:t>06.09.2017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C2D03A9-70AF-4DA4-B66B-40FAC5F878B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pic>
        <p:nvPicPr>
          <p:cNvPr id="8" name="Picture 7" descr="sm_penci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2648" y="1755648"/>
            <a:ext cx="1615307" cy="2145615"/>
          </a:xfrm>
          <a:prstGeom prst="rect">
            <a:avLst/>
          </a:prstGeom>
          <a:ln w="50800" cap="sq" cmpd="dbl">
            <a:solidFill>
              <a:schemeClr val="accent2"/>
            </a:solidFill>
            <a:miter lim="800000"/>
          </a:ln>
        </p:spPr>
      </p:pic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>
              <a:defRPr/>
            </a:pPr>
            <a:fld id="{6F821FB2-79AD-4372-8EA4-EAC94D6CC4CF}" type="datetime1">
              <a:rPr lang="ru-RU" smtClean="0"/>
              <a:pPr>
                <a:defRPr/>
              </a:pPr>
              <a:t>06.09.2017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994ECBF7-DE4F-4ED2-8406-7DEFB8B64CA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90618CA3-87A9-4E74-BFEF-8930BCE6D499}" type="datetime1">
              <a:rPr lang="ru-RU" smtClean="0"/>
              <a:pPr>
                <a:defRPr/>
              </a:pPr>
              <a:t>06.09.2017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C2D03A9-70AF-4DA4-B66B-40FAC5F878B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school36.murmansk.su/nashi-dostizheniya/187-itogi-munitsipalnoj-vystavki-konferentsii-shkolnikov-yunye-issledovateli-budushchee-severa-2016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fourok.ru/go.html?href=http://obuchonok.ru/cel-raboty" TargetMode="External"/><Relationship Id="rId2" Type="http://schemas.openxmlformats.org/officeDocument/2006/relationships/hyperlink" Target="https://infourok.ru/go.html?href=http://obuchonok.ru/aktualnost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gif"/><Relationship Id="rId4" Type="http://schemas.openxmlformats.org/officeDocument/2006/relationships/hyperlink" Target="https://infourok.ru/go.html?href=http://obuchonok.ru/zadachi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0"/>
            <a:ext cx="6477000" cy="1052736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dirty="0" smtClean="0"/>
              <a:t>Аттестационная работа</a:t>
            </a:r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A6A3FE5D-AE30-4DEB-8535-CAF13B385007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11273" y="2780928"/>
            <a:ext cx="7538864" cy="2123647"/>
          </a:xfrm>
          <a:prstGeom prst="rect">
            <a:avLst/>
          </a:prstGeom>
          <a:ln w="34925"/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z="2000" dirty="0" smtClean="0">
              <a:solidFill>
                <a:srgbClr val="262626"/>
              </a:solidFill>
              <a:latin typeface="Основной текст"/>
              <a:ea typeface="Estrangelo Edessa" pitchFamily="66" charset="0"/>
              <a:cs typeface="Estrangelo Edessa" pitchFamily="66" charset="0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z="2000" dirty="0" smtClean="0">
              <a:solidFill>
                <a:srgbClr val="262626"/>
              </a:solidFill>
              <a:latin typeface="Основной текст"/>
              <a:ea typeface="Estrangelo Edessa" pitchFamily="66" charset="0"/>
              <a:cs typeface="Estrangelo Edessa" pitchFamily="66" charset="0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z="2000" dirty="0" smtClean="0">
              <a:solidFill>
                <a:srgbClr val="262626"/>
              </a:solidFill>
              <a:latin typeface="Основной текст"/>
              <a:ea typeface="Estrangelo Edessa" pitchFamily="66" charset="0"/>
              <a:cs typeface="Estrangelo Edessa" pitchFamily="66" charset="0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z="2000" dirty="0" smtClean="0">
              <a:solidFill>
                <a:srgbClr val="262626"/>
              </a:solidFill>
              <a:latin typeface="Основной текст"/>
              <a:ea typeface="Estrangelo Edessa" pitchFamily="66" charset="0"/>
              <a:cs typeface="Estrangelo Edessa" pitchFamily="66" charset="0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z="2000" dirty="0" smtClean="0">
              <a:solidFill>
                <a:srgbClr val="262626"/>
              </a:solidFill>
              <a:latin typeface="Основной текст"/>
              <a:ea typeface="Estrangelo Edessa" pitchFamily="66" charset="0"/>
              <a:cs typeface="Estrangelo Edessa" pitchFamily="66" charset="0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 smtClean="0">
                <a:solidFill>
                  <a:srgbClr val="262626"/>
                </a:solidFill>
                <a:latin typeface="Основной текст"/>
                <a:ea typeface="Estrangelo Edessa" pitchFamily="66" charset="0"/>
                <a:cs typeface="Estrangelo Edessa" pitchFamily="66" charset="0"/>
              </a:rPr>
              <a:t>Слушателя </a:t>
            </a:r>
            <a:r>
              <a:rPr lang="ru-RU" altLang="ru-RU" sz="2000" dirty="0">
                <a:solidFill>
                  <a:srgbClr val="262626"/>
                </a:solidFill>
                <a:latin typeface="Основной текст"/>
                <a:ea typeface="Estrangelo Edessa" pitchFamily="66" charset="0"/>
                <a:cs typeface="Estrangelo Edessa" pitchFamily="66" charset="0"/>
              </a:rPr>
              <a:t>курсов повышения квалификации по программе: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>
                <a:solidFill>
                  <a:srgbClr val="262626"/>
                </a:solidFill>
                <a:latin typeface="Основной текст"/>
                <a:ea typeface="Estrangelo Edessa" pitchFamily="66" charset="0"/>
                <a:cs typeface="Estrangelo Edessa" pitchFamily="66" charset="0"/>
              </a:rPr>
              <a:t>«Проектная и исследовательская деятельность как способ формирования </a:t>
            </a:r>
            <a:r>
              <a:rPr lang="ru-RU" altLang="ru-RU" sz="2000" dirty="0" err="1">
                <a:solidFill>
                  <a:srgbClr val="262626"/>
                </a:solidFill>
                <a:latin typeface="Основной текст"/>
                <a:ea typeface="Estrangelo Edessa" pitchFamily="66" charset="0"/>
                <a:cs typeface="Estrangelo Edessa" pitchFamily="66" charset="0"/>
              </a:rPr>
              <a:t>метапредметных</a:t>
            </a:r>
            <a:r>
              <a:rPr lang="ru-RU" altLang="ru-RU" sz="2000" dirty="0">
                <a:solidFill>
                  <a:srgbClr val="262626"/>
                </a:solidFill>
                <a:latin typeface="Основной текст"/>
                <a:ea typeface="Estrangelo Edessa" pitchFamily="66" charset="0"/>
                <a:cs typeface="Estrangelo Edessa" pitchFamily="66" charset="0"/>
              </a:rPr>
              <a:t> результатов обучения в условиях реализации ФГОС»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>
                <a:solidFill>
                  <a:srgbClr val="262626"/>
                </a:solidFill>
                <a:latin typeface="Основной текст"/>
                <a:ea typeface="Estrangelo Edessa" pitchFamily="66" charset="0"/>
                <a:cs typeface="Estrangelo Edessa" pitchFamily="66" charset="0"/>
              </a:rPr>
              <a:t>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>
                <a:solidFill>
                  <a:srgbClr val="262626"/>
                </a:solidFill>
                <a:latin typeface="Основной текст"/>
                <a:ea typeface="Estrangelo Edessa" pitchFamily="66" charset="0"/>
                <a:cs typeface="Estrangelo Edessa" pitchFamily="66" charset="0"/>
              </a:rPr>
              <a:t>______________________________________________________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 smtClean="0">
                <a:solidFill>
                  <a:srgbClr val="262626"/>
                </a:solidFill>
                <a:ea typeface="Estrangelo Edessa" pitchFamily="66" charset="0"/>
                <a:cs typeface="Arial" pitchFamily="34" charset="0"/>
              </a:rPr>
              <a:t>Пономаренко Юлия Андреевна</a:t>
            </a:r>
            <a:endParaRPr lang="ru-RU" altLang="ru-RU" sz="2000" b="1" dirty="0">
              <a:solidFill>
                <a:srgbClr val="262626"/>
              </a:solidFill>
              <a:ea typeface="Estrangelo Edessa" pitchFamily="66" charset="0"/>
              <a:cs typeface="Arial" pitchFamily="34" charset="0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>
                <a:solidFill>
                  <a:srgbClr val="262626"/>
                </a:solidFill>
                <a:latin typeface="Основной текст"/>
                <a:ea typeface="Estrangelo Edessa" pitchFamily="66" charset="0"/>
                <a:cs typeface="Estrangelo Edessa" pitchFamily="66" charset="0"/>
              </a:rPr>
              <a:t>_______________________________________________________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dirty="0" smtClean="0">
                <a:solidFill>
                  <a:srgbClr val="262626"/>
                </a:solidFill>
                <a:ea typeface="Estrangelo Edessa" pitchFamily="66" charset="0"/>
                <a:cs typeface="Arial" pitchFamily="34" charset="0"/>
              </a:rPr>
              <a:t>Муниципальное бюджетное образовательное учреждение г. Мурманска средняя образовательная школа №36</a:t>
            </a:r>
            <a:endParaRPr lang="ru-RU" altLang="ru-RU" dirty="0">
              <a:solidFill>
                <a:srgbClr val="262626"/>
              </a:solidFill>
              <a:ea typeface="Estrangelo Edessa" pitchFamily="66" charset="0"/>
              <a:cs typeface="Arial" pitchFamily="34" charset="0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z="2000" dirty="0">
              <a:solidFill>
                <a:srgbClr val="262626"/>
              </a:solidFill>
              <a:latin typeface="Calibri" pitchFamily="34" charset="0"/>
              <a:ea typeface="Estrangelo Edessa" pitchFamily="66" charset="0"/>
              <a:cs typeface="Estrangelo Edessa" pitchFamily="66" charset="0"/>
            </a:endParaRPr>
          </a:p>
        </p:txBody>
      </p:sp>
      <p:sp>
        <p:nvSpPr>
          <p:cNvPr id="37895" name="TextBox 6"/>
          <p:cNvSpPr txBox="1">
            <a:spLocks noChangeArrowheads="1"/>
          </p:cNvSpPr>
          <p:nvPr/>
        </p:nvSpPr>
        <p:spPr bwMode="auto">
          <a:xfrm>
            <a:off x="899592" y="5133975"/>
            <a:ext cx="7272808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DEAE00"/>
              </a:buClr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B77BB4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0773C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0773C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0773C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0773C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0773C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ru-RU" altLang="ru-RU" sz="20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На тему: Начинаем исследовать</a:t>
            </a:r>
            <a:endParaRPr lang="ru-RU" altLang="ru-RU" sz="18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ru-RU" altLang="ru-RU" sz="1400" i="1" dirty="0">
              <a:solidFill>
                <a:srgbClr val="00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1123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altLang="ru-RU" sz="2400" dirty="0" smtClean="0">
                <a:latin typeface="Arial" pitchFamily="34" charset="0"/>
                <a:cs typeface="Arial" pitchFamily="34" charset="0"/>
              </a:rPr>
              <a:t>Перспективы развития исследовательской/проектной деятельности в МБОУ г. Мурманска СОШ №36</a:t>
            </a:r>
            <a:r>
              <a:rPr lang="ru-RU" altLang="ru-RU" sz="2000" dirty="0" smtClean="0"/>
              <a:t/>
            </a:r>
            <a:br>
              <a:rPr lang="ru-RU" altLang="ru-RU" sz="2000" dirty="0" smtClean="0"/>
            </a:br>
            <a:endParaRPr lang="ru-RU" sz="20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3891105-3194-431E-9DEB-3C27B41C9C83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755576" y="1844824"/>
            <a:ext cx="763284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Школа является постоянным участником  и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призерем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научно-практичсекой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конференции «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Юные исследователи – будущее Севера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»</a:t>
            </a:r>
          </a:p>
          <a:p>
            <a:r>
              <a:rPr lang="ru-RU" sz="200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sz="2000" smtClean="0">
                <a:latin typeface="Arial" pitchFamily="34" charset="0"/>
                <a:cs typeface="Arial" pitchFamily="34" charset="0"/>
              </a:rPr>
              <a:t>2016/2017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одержали победу и получили призовые места в секциях: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СЕКЦИЯ  «СОЦИОЛОГИЯ. ЮНИОР»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СЕКЦИЯ «</a:t>
            </a:r>
            <a:r>
              <a:rPr lang="ru-RU" sz="2000" b="1" dirty="0" smtClean="0">
                <a:latin typeface="Arial" pitchFamily="34" charset="0"/>
                <a:cs typeface="Arial" pitchFamily="34" charset="0"/>
                <a:hlinkClick r:id="rId2"/>
              </a:rPr>
              <a:t>ИНФОРМАТИКА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, ВЫЧИСЛИТЕЛЬНАЯ ТЕХНИКА И ПРОГРАММНОЕ ОБЕСПЕЧЕНИЕ. ЮНИОР»  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СЕКЦИЯ «БИОЛОГИЧЕСКИЕ НАУКИ»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СЕКЦИЯ «БИОЛОГИЧЕСКИЕ НАУКИ. ЮНИОР»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СЕКЦИЯ «МЕДИЦИНА»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00192" y="4509120"/>
            <a:ext cx="2506985" cy="214694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200" dirty="0" smtClean="0">
                <a:latin typeface="Arial" pitchFamily="34" charset="0"/>
                <a:cs typeface="Arial" pitchFamily="34" charset="0"/>
              </a:rPr>
              <a:t>Жанр работы: </a:t>
            </a:r>
            <a:r>
              <a:rPr lang="ru-RU" altLang="ru-RU" sz="2200" dirty="0" smtClean="0">
                <a:latin typeface="Arial" pitchFamily="34" charset="0"/>
                <a:cs typeface="Arial" pitchFamily="34" charset="0"/>
              </a:rPr>
              <a:t>Методическая разработка по выполнению исследовательской работы</a:t>
            </a:r>
            <a:endParaRPr lang="ru-RU" sz="2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3891105-3194-431E-9DEB-3C27B41C9C83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844824"/>
            <a:ext cx="8064896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Разработка содержит требования к выполнению учебно-исследовательских работ, методическая помощь в подготовке и проведении проектов, методические рекомендации учащимся по выполнению проектных и исследовательских работ, организация  этапов проведения проекта, общие правила для руководителя проекта, памятка руководителю (организатору) проекта</a:t>
            </a:r>
            <a:endParaRPr lang="ru-RU" sz="22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3891105-3194-431E-9DEB-3C27B41C9C83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pic>
        <p:nvPicPr>
          <p:cNvPr id="4" name="Рисунок 3" descr="3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04248" y="188640"/>
            <a:ext cx="1656184" cy="14742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baad041bdacd9167d7fb73a25b65e8ed_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3645024"/>
            <a:ext cx="3384376" cy="24281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179512" y="2060848"/>
            <a:ext cx="396044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dirty="0" smtClean="0"/>
              <a:t>Школа основана в 1961 году и насчитывает  порядка 565 учеников</a:t>
            </a:r>
          </a:p>
          <a:p>
            <a:endParaRPr lang="ru-RU" sz="2400" dirty="0" smtClean="0"/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Школа осуществляет профильное обучение по естественнонаучному направлению и социально-гуманитарному направлению, является городским ресурсным центром</a:t>
            </a:r>
          </a:p>
          <a:p>
            <a:endParaRPr lang="ru-RU" dirty="0"/>
          </a:p>
        </p:txBody>
      </p:sp>
      <p:pic>
        <p:nvPicPr>
          <p:cNvPr id="7" name="Рисунок 6" descr="lyceum_da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0152" y="2204864"/>
            <a:ext cx="2188840" cy="12241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Цель работы: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организация помощи в формировании компетенции в области учебно - исследовательской работы</a:t>
            </a:r>
            <a:endParaRPr lang="ru-RU" sz="24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3891105-3194-431E-9DEB-3C27B41C9C83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39552" y="1844824"/>
            <a:ext cx="77048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Задачи работы</a:t>
            </a:r>
            <a:r>
              <a:rPr lang="ru-RU" dirty="0" smtClean="0"/>
              <a:t>: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Определить основные этапы исследовательской работы и действия на каждом этапе 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Сформулировать требования к оформлению результатов работы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leftschoo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3968" y="4221088"/>
            <a:ext cx="3816424" cy="223224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Актуальность темы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3891105-3194-431E-9DEB-3C27B41C9C83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827584" y="1628800"/>
            <a:ext cx="7704856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latin typeface="Arial" pitchFamily="34" charset="0"/>
                <a:cs typeface="Arial" pitchFamily="34" charset="0"/>
              </a:rPr>
              <a:t>Новые принципы личностно ориентированного образования, индивидуального подхода, субъективности в обучении потребовали в первую очередь новых методов обучения.   Школе в современных условиях потребовались такие методы обучения, которые:</a:t>
            </a:r>
          </a:p>
          <a:p>
            <a:pPr>
              <a:buFont typeface="Wingdings" pitchFamily="2" charset="2"/>
              <a:buChar char="v"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формировали бы активную, самостоятельную и инициативную позицию учащихся в обучении;</a:t>
            </a:r>
          </a:p>
          <a:p>
            <a:pPr>
              <a:buFont typeface="Wingdings" pitchFamily="2" charset="2"/>
              <a:buChar char="v"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развивали бы в первую очередь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общеучебные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умения и навыки: исследовательские, рефлексивные,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самооценочные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>
              <a:buFont typeface="Wingdings" pitchFamily="2" charset="2"/>
              <a:buChar char="v"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были бы приоритетно нацелены на развитие познавательного интереса учащихся</a:t>
            </a:r>
          </a:p>
          <a:p>
            <a:endParaRPr lang="ru-RU" dirty="0"/>
          </a:p>
        </p:txBody>
      </p:sp>
      <p:pic>
        <p:nvPicPr>
          <p:cNvPr id="5" name="Рисунок 4" descr="shk_olim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80312" y="4653136"/>
            <a:ext cx="1318893" cy="16670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Структура методической разработки: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3891105-3194-431E-9DEB-3C27B41C9C83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39552" y="1700808"/>
            <a:ext cx="8136904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І этап. Подготовка к исследовательской работе (проекту):</a:t>
            </a:r>
            <a:br>
              <a:rPr lang="ru-RU" sz="2000" b="1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1. Найди проблему – то, что на твой взгляд хочешь изучить и исследовать.</a:t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2. Назови свое исследование, т.е. определи тему исследовательской работы;</a:t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3. Опиши </a:t>
            </a:r>
            <a:r>
              <a:rPr lang="ru-RU" sz="2000" dirty="0" smtClean="0">
                <a:latin typeface="Arial" pitchFamily="34" charset="0"/>
                <a:cs typeface="Arial" pitchFamily="34" charset="0"/>
                <a:hlinkClick r:id="rId2"/>
              </a:rPr>
              <a:t>актуальность 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 исследовательской работы, т.е. обоснуй выбор именно этой темы работы;</a:t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4. Сформулируй </a:t>
            </a:r>
            <a:r>
              <a:rPr lang="ru-RU" sz="2000" dirty="0" smtClean="0">
                <a:latin typeface="Arial" pitchFamily="34" charset="0"/>
                <a:cs typeface="Arial" pitchFamily="34" charset="0"/>
                <a:hlinkClick r:id="rId3"/>
              </a:rPr>
              <a:t>цель исследовательской работы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 и поэтапно распиши </a:t>
            </a:r>
            <a:r>
              <a:rPr lang="ru-RU" sz="2000" dirty="0" smtClean="0">
                <a:latin typeface="Arial" pitchFamily="34" charset="0"/>
                <a:cs typeface="Arial" pitchFamily="34" charset="0"/>
                <a:hlinkClick r:id="rId4"/>
              </a:rPr>
              <a:t>задачи исследовательской работы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;</a:t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5. Выбери оптимальный вариант решения проблемы;</a:t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6. Составь вместе с учителем план работы для реализации своего исследовательского проекта.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7. Опиши гипотезу исследовательской работы.</a:t>
            </a:r>
          </a:p>
          <a:p>
            <a:endParaRPr lang="ru-RU" dirty="0"/>
          </a:p>
        </p:txBody>
      </p:sp>
      <p:pic>
        <p:nvPicPr>
          <p:cNvPr id="5" name="Рисунок 4" descr="pl2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092280" y="4941168"/>
            <a:ext cx="1709117" cy="208823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4F271C"/>
                </a:solidFill>
                <a:latin typeface="Arial" pitchFamily="34" charset="0"/>
                <a:cs typeface="Arial" pitchFamily="34" charset="0"/>
              </a:rPr>
              <a:t>Структура методической разработки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3891105-3194-431E-9DEB-3C27B41C9C83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11560" y="1844824"/>
            <a:ext cx="799288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ІІ этап. Планирование исследовательской работы:</a:t>
            </a:r>
            <a:br>
              <a:rPr lang="ru-RU" b="1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1. Определись, где планируешь искать и найти информацию;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2. Определись со способами сбора и анализа информации, т.е. каким образом, в какой форме и кто будет собирать, выбирать и анализировать информацию;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3. Выбери способ представления результатов работы, т.е. в какой форме будет твой отчет (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текстовое описание работы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присутствие диаграмм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, презентации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фотографий процесса исследования или эксперимента, аудио- или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видео-записи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наблюдений, опытов, этапов эксперимента и конечного результата);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4. Установи критерии оценки (как будешь оценивать) хода эксперимента, исследования, полученного результата исследовательской работы (исследовательского проекта);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5. Распредели задачи и обязанности между учащимися в группе, если это групповой проект.</a:t>
            </a:r>
          </a:p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d6ce3f7a34cfde836031d7a26403f7b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47856" y="0"/>
            <a:ext cx="1296144" cy="1484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4F271C"/>
                </a:solidFill>
                <a:latin typeface="Arial" pitchFamily="34" charset="0"/>
                <a:cs typeface="Arial" pitchFamily="34" charset="0"/>
              </a:rPr>
              <a:t>Структура методической разработки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3891105-3194-431E-9DEB-3C27B41C9C83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11560" y="1772816"/>
            <a:ext cx="806489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ІІІ этап. Исследование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 (процесс исследования, эксперимента)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1. Собери необходимую информацию для проведения исследования, при необходимости, проведи расчеты, замеры, подбери качественный и безопасный материал и инструменты для эксперимента и т.д.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2. Проведи то, что запланировал: интервью, опросы, наблюдения, эксперименты, опыты, необходимую работу.</a:t>
            </a: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V этап. Отчет и защита работы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1. Оформи и подготовь представление результатов своей работы: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защиту в виде устного отчета с презентацией;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2. Проведи защиту своей исследовательской работы (проекта) и прими участие в возможном обсуждении, давай четкие ответы на возникшие вопросы.</a:t>
            </a: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VІ этап. Оценка процесса и результатов работы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1. Поучаствуй в оценке исследовательской работы путем коллективного обсуждения и самооценки. 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2. Конечный результат оценивания оглашает преподаватель.</a:t>
            </a:r>
          </a:p>
          <a:p>
            <a:endParaRPr lang="ru-RU" dirty="0"/>
          </a:p>
        </p:txBody>
      </p:sp>
      <p:pic>
        <p:nvPicPr>
          <p:cNvPr id="6" name="Рисунок 5" descr="logo-shkola-analitik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8144" y="-459432"/>
            <a:ext cx="2794104" cy="2265043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Заключение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3891105-3194-431E-9DEB-3C27B41C9C83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39552" y="1772816"/>
            <a:ext cx="79928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В ходе работы по организации проектно-исследовательской деятельности данные рекомендации помогут руководителям и их юным исследователям правильно организовать и оформить исследовательскую работу. В мире так много еще неизведанного и тайного, которое ждет своего открывателя. </a:t>
            </a:r>
          </a:p>
          <a:p>
            <a:endParaRPr lang="ru-RU" dirty="0"/>
          </a:p>
        </p:txBody>
      </p:sp>
      <p:pic>
        <p:nvPicPr>
          <p:cNvPr id="5" name="Рисунок 4" descr="b962149eacd228f95e01af41b279e829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4293096"/>
            <a:ext cx="2381250" cy="23812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udent presentation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tf10352479</Template>
  <TotalTime>115</TotalTime>
  <Words>297</Words>
  <Application>Microsoft Office PowerPoint</Application>
  <PresentationFormat>Экран (4:3)</PresentationFormat>
  <Paragraphs>58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Student presentation</vt:lpstr>
      <vt:lpstr>Аттестационная работа</vt:lpstr>
      <vt:lpstr>Жанр работы: Методическая разработка по выполнению исследовательской работы</vt:lpstr>
      <vt:lpstr>Слайд 3</vt:lpstr>
      <vt:lpstr>Цель работы: организация помощи в формировании компетенции в области учебно - исследовательской работы</vt:lpstr>
      <vt:lpstr>Актуальность темы</vt:lpstr>
      <vt:lpstr>Структура методической разработки:</vt:lpstr>
      <vt:lpstr>Структура методической разработки</vt:lpstr>
      <vt:lpstr>Структура методической разработки</vt:lpstr>
      <vt:lpstr>Заключение</vt:lpstr>
      <vt:lpstr>Перспективы развития исследовательской/проектной деятельности в МБОУ г. Мурманска СОШ №36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Аттестационная работа</dc:title>
  <dc:creator>User</dc:creator>
  <cp:lastModifiedBy>Гэтсби</cp:lastModifiedBy>
  <cp:revision>22</cp:revision>
  <dcterms:created xsi:type="dcterms:W3CDTF">2016-08-07T09:38:06Z</dcterms:created>
  <dcterms:modified xsi:type="dcterms:W3CDTF">2017-09-06T17:23:53Z</dcterms:modified>
</cp:coreProperties>
</file>