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57" r:id="rId4"/>
    <p:sldId id="258" r:id="rId5"/>
    <p:sldId id="263" r:id="rId6"/>
    <p:sldId id="272" r:id="rId7"/>
    <p:sldId id="261" r:id="rId8"/>
    <p:sldId id="269" r:id="rId9"/>
    <p:sldId id="273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71956-27B2-4ED9-850A-C04B825F666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607213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A8413-1FDB-4CDD-A6F7-79DDA4E9F3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454725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006C0-F42D-4930-AA58-745EC7A2576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201481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0501A-2682-46A5-8827-E6DF7135E8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297463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41CF6-6634-41FE-A00B-EAB3A8C4D49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992529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98B13-D965-4C6B-9663-68B8823C81E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778489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FA4C4-A74B-40B1-9327-D4CBCD93D1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192200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E0BD-FD81-4136-A576-304636A566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735719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6426B-30A8-4CD6-B6E5-8FE8A32F690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418464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5D12E-1784-4FC3-A3C0-65BDE162D58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429557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F2858-472E-4AA8-9501-6A6C686205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324761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FFFAF"/>
            </a:gs>
            <a:gs pos="50000">
              <a:srgbClr val="DDFFDD"/>
            </a:gs>
            <a:gs pos="100000">
              <a:srgbClr val="AFFFA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89A8C4-24F8-4494-9866-6835E9F0854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914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sz="3600" b="1" kern="1200" dirty="0" smtClean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УМК </a:t>
            </a:r>
            <a:r>
              <a:rPr lang="ru-RU" sz="3600" b="1" kern="1200" dirty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«Начальная школа XXI века»</a:t>
            </a:r>
            <a:br>
              <a:rPr lang="ru-RU" sz="3600" b="1" kern="1200" dirty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Число </a:t>
            </a:r>
            <a:r>
              <a:rPr lang="ru-RU" dirty="0" smtClean="0">
                <a:solidFill>
                  <a:srgbClr val="C00000"/>
                </a:solidFill>
              </a:rPr>
              <a:t>и цифра 2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</a:pPr>
            <a:endParaRPr lang="ru-RU" sz="2400" b="1" kern="1200" dirty="0" smtClean="0">
              <a:solidFill>
                <a:srgbClr val="002060"/>
              </a:solidFill>
              <a:latin typeface="Lucida Sans Unicode"/>
            </a:endParaRPr>
          </a:p>
          <a:p>
            <a:pPr lvl="0" algn="l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</a:pPr>
            <a:endParaRPr lang="ru-RU" sz="2400" b="1" kern="1200" dirty="0">
              <a:solidFill>
                <a:srgbClr val="002060"/>
              </a:solidFill>
              <a:latin typeface="Lucida Sans Unicode"/>
            </a:endParaRPr>
          </a:p>
          <a:p>
            <a:pPr marL="0" lvl="0" indent="0" algn="l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None/>
            </a:pPr>
            <a:endParaRPr lang="ru-RU" sz="2400" b="1" kern="1200" dirty="0">
              <a:solidFill>
                <a:srgbClr val="002060"/>
              </a:solidFill>
              <a:latin typeface="Lucida Sans Unicode"/>
            </a:endParaRPr>
          </a:p>
          <a:p>
            <a:pPr marL="0" lvl="0" indent="0" algn="l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None/>
            </a:pPr>
            <a:endParaRPr lang="ru-RU" sz="2400" b="1" kern="1200" dirty="0">
              <a:solidFill>
                <a:srgbClr val="002060"/>
              </a:solidFill>
              <a:latin typeface="Lucida Sans Unicode"/>
            </a:endParaRPr>
          </a:p>
          <a:p>
            <a:pPr lvl="0" algn="l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</a:pPr>
            <a:endParaRPr lang="ru-RU" sz="2400" b="1" kern="1200" dirty="0" smtClean="0">
              <a:solidFill>
                <a:srgbClr val="002060"/>
              </a:solidFill>
              <a:latin typeface="Lucida Sans Unicode"/>
            </a:endParaRPr>
          </a:p>
          <a:p>
            <a:pPr lvl="0" algn="l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</a:pPr>
            <a:endParaRPr lang="ru-RU" sz="2400" b="1" kern="1200" dirty="0">
              <a:solidFill>
                <a:srgbClr val="002060"/>
              </a:solidFill>
              <a:latin typeface="Lucida Sans Unicode"/>
            </a:endParaRPr>
          </a:p>
          <a:p>
            <a:pPr lvl="0" algn="l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</a:pPr>
            <a:endParaRPr lang="ru-RU" sz="2400" b="1" kern="1200" dirty="0" smtClean="0">
              <a:solidFill>
                <a:srgbClr val="002060"/>
              </a:solidFill>
              <a:latin typeface="Lucida Sans Unicode"/>
            </a:endParaRPr>
          </a:p>
          <a:p>
            <a:pPr marL="0" lvl="0" indent="0" algn="l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None/>
            </a:pPr>
            <a:r>
              <a:rPr lang="ru-RU" sz="2400" b="1" kern="1200" dirty="0" smtClean="0">
                <a:solidFill>
                  <a:srgbClr val="002060"/>
                </a:solidFill>
                <a:latin typeface="Lucida Sans Unicode"/>
              </a:rPr>
              <a:t>Учитель </a:t>
            </a:r>
            <a:r>
              <a:rPr lang="ru-RU" sz="2400" b="1" kern="1200" dirty="0" err="1">
                <a:solidFill>
                  <a:srgbClr val="002060"/>
                </a:solidFill>
                <a:latin typeface="Lucida Sans Unicode"/>
              </a:rPr>
              <a:t>Гамина</a:t>
            </a:r>
            <a:r>
              <a:rPr lang="ru-RU" sz="2400" b="1" kern="1200" dirty="0">
                <a:solidFill>
                  <a:srgbClr val="002060"/>
                </a:solidFill>
                <a:latin typeface="Lucida Sans Unicode"/>
              </a:rPr>
              <a:t> В.В.</a:t>
            </a:r>
          </a:p>
          <a:p>
            <a:pPr marL="0" lvl="0" indent="0" algn="l" eaLnBrk="1" hangingPunct="1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ru-RU" sz="1600" b="1" kern="1200" dirty="0">
                <a:solidFill>
                  <a:srgbClr val="002060"/>
                </a:solidFill>
                <a:latin typeface="Lucida Sans Unicode"/>
              </a:rPr>
              <a:t>МБОУ «Школа №91                               </a:t>
            </a:r>
          </a:p>
          <a:p>
            <a:pPr marL="0" lvl="0" indent="0" algn="l" eaLnBrk="1" hangingPunct="1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ru-RU" sz="1600" b="1" kern="1200" dirty="0">
                <a:solidFill>
                  <a:srgbClr val="002060"/>
                </a:solidFill>
                <a:latin typeface="Lucida Sans Unicode"/>
              </a:rPr>
              <a:t>с углубленным изучением </a:t>
            </a:r>
          </a:p>
          <a:p>
            <a:pPr marL="0" lvl="0" indent="0" algn="l" eaLnBrk="1" hangingPunct="1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ru-RU" sz="1600" b="1" kern="1200" dirty="0">
                <a:solidFill>
                  <a:srgbClr val="002060"/>
                </a:solidFill>
                <a:latin typeface="Lucida Sans Unicode"/>
              </a:rPr>
              <a:t>отдельных </a:t>
            </a:r>
            <a:r>
              <a:rPr lang="ru-RU" sz="1600" b="1" kern="1200" dirty="0">
                <a:solidFill>
                  <a:srgbClr val="002060"/>
                </a:solidFill>
                <a:latin typeface="Lucida Sans Unicode"/>
                <a:cs typeface="Times New Roman" panose="02020603050405020304" pitchFamily="18" charset="0"/>
              </a:rPr>
              <a:t>предметов</a:t>
            </a:r>
            <a:r>
              <a:rPr lang="ru-RU" sz="1600" b="1" kern="1200" dirty="0">
                <a:solidFill>
                  <a:srgbClr val="002060"/>
                </a:solidFill>
                <a:latin typeface="Lucida Sans Unicode"/>
              </a:rPr>
              <a:t>» </a:t>
            </a:r>
          </a:p>
          <a:p>
            <a:pPr marL="0" lvl="0" indent="0" algn="l" eaLnBrk="1" hangingPunct="1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ru-RU" sz="1600" b="1" kern="1200" dirty="0">
                <a:solidFill>
                  <a:srgbClr val="002060"/>
                </a:solidFill>
                <a:latin typeface="Lucida Sans Unicode"/>
              </a:rPr>
              <a:t>г .</a:t>
            </a:r>
            <a:r>
              <a:rPr lang="ru-RU" sz="1600" b="1" kern="1200" dirty="0" err="1">
                <a:solidFill>
                  <a:srgbClr val="002060"/>
                </a:solidFill>
                <a:latin typeface="Lucida Sans Unicode"/>
              </a:rPr>
              <a:t>Н.Новгорода</a:t>
            </a:r>
            <a:endParaRPr lang="ru-RU" sz="1600" b="1" kern="1200" dirty="0">
              <a:solidFill>
                <a:srgbClr val="002060"/>
              </a:solidFill>
              <a:latin typeface="Lucida Sans Unicode"/>
            </a:endParaRPr>
          </a:p>
          <a:p>
            <a:endParaRPr lang="ru-RU" dirty="0"/>
          </a:p>
        </p:txBody>
      </p:sp>
      <p:pic>
        <p:nvPicPr>
          <p:cNvPr id="4" name="Picture 6" descr="http://sksc.ru/wp-content/uploads/2015/01/1398675296_bing1b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49080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04872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Ресурсы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1" hangingPunct="1">
              <a:buNone/>
            </a:pPr>
            <a:r>
              <a:rPr lang="ru-RU" sz="1800" kern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Учимся писать цифры </a:t>
            </a:r>
            <a:r>
              <a:rPr lang="ru-RU" altLang="ru-RU" sz="1800" kern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Автор презентации:  Шевцова С.А. Адрес электронной почты: </a:t>
            </a:r>
            <a:r>
              <a:rPr lang="en-US" altLang="ru-RU" sz="1800" kern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shevtsovasa@mail.ru</a:t>
            </a:r>
            <a:endParaRPr lang="ru-RU" altLang="ru-RU" sz="1800" kern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Дидактическое пособие </a:t>
            </a:r>
            <a:r>
              <a:rPr lang="ru-RU" sz="1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для </a:t>
            </a:r>
            <a:r>
              <a:rPr lang="ru-RU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изучения </a:t>
            </a:r>
            <a:r>
              <a:rPr lang="ru-RU" sz="1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состава </a:t>
            </a:r>
            <a:r>
              <a:rPr lang="ru-RU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чисел </a:t>
            </a:r>
            <a:r>
              <a:rPr lang="ru-RU" sz="1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первого десятка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Волина В. Праздник числа (Занимательная математика для детей): Книга для учителей и родителей). – М.: Знание, 1993</a:t>
            </a:r>
            <a:endParaRPr lang="ru-RU" sz="1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75859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Отгадай загадку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Вид её - как запятая,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Хвост крючком, и не секрет;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Любит всех она лентяев,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А лентяи её  - нет.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738208"/>
            <a:ext cx="347650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413922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Когда так говорят ?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Как две капли воды?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850" y="1556792"/>
            <a:ext cx="604721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3873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</a:rPr>
              <a:t>Нарисуй столько кружочков, сколько груш, раскрась красным и жёлтым карандашами.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User\Downloads\678-528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67035"/>
            <a:ext cx="5221399" cy="406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243697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 rot="-5400000">
            <a:off x="6155532" y="3788568"/>
            <a:ext cx="2305050" cy="3313113"/>
          </a:xfrm>
          <a:prstGeom prst="homePlate">
            <a:avLst>
              <a:gd name="adj" fmla="val 25000"/>
            </a:avLst>
          </a:prstGeom>
          <a:solidFill>
            <a:srgbClr val="FFE6CD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099" name="AutoShape 3" descr="Дранка"/>
          <p:cNvSpPr>
            <a:spLocks noChangeArrowheads="1"/>
          </p:cNvSpPr>
          <p:nvPr/>
        </p:nvSpPr>
        <p:spPr bwMode="auto">
          <a:xfrm>
            <a:off x="5508625" y="3789363"/>
            <a:ext cx="3635375" cy="1154112"/>
          </a:xfrm>
          <a:prstGeom prst="flowChartExtract">
            <a:avLst/>
          </a:prstGeom>
          <a:pattFill prst="shingle">
            <a:fgClr>
              <a:srgbClr val="663300"/>
            </a:fgClr>
            <a:bgClr>
              <a:schemeClr val="bg1"/>
            </a:bgClr>
          </a:pattFill>
          <a:ln w="57150">
            <a:solidFill>
              <a:srgbClr val="66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7019925" y="4005263"/>
            <a:ext cx="576263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/>
              </a:rPr>
              <a:t>2</a:t>
            </a:r>
          </a:p>
        </p:txBody>
      </p:sp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7885113" y="5373688"/>
            <a:ext cx="431800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cs typeface="Arial"/>
              </a:rPr>
              <a:t>1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7308850" y="4941888"/>
            <a:ext cx="0" cy="1655762"/>
          </a:xfrm>
          <a:prstGeom prst="line">
            <a:avLst/>
          </a:prstGeom>
          <a:noFill/>
          <a:ln w="28575">
            <a:solidFill>
              <a:srgbClr val="66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4583" name="WordArt 7"/>
          <p:cNvSpPr>
            <a:spLocks noChangeArrowheads="1" noChangeShapeType="1" noTextEdit="1"/>
          </p:cNvSpPr>
          <p:nvPr/>
        </p:nvSpPr>
        <p:spPr bwMode="auto">
          <a:xfrm>
            <a:off x="6227763" y="5373688"/>
            <a:ext cx="431800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cs typeface="Arial"/>
              </a:rPr>
              <a:t>1</a:t>
            </a:r>
          </a:p>
        </p:txBody>
      </p:sp>
      <p:pic>
        <p:nvPicPr>
          <p:cNvPr id="4104" name="Picture 12" descr="подсолну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91" r="36017"/>
          <a:stretch>
            <a:fillRect/>
          </a:stretch>
        </p:blipFill>
        <p:spPr bwMode="auto">
          <a:xfrm>
            <a:off x="1476375" y="4149725"/>
            <a:ext cx="19431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13" descr="подсолну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91" r="38370"/>
          <a:stretch>
            <a:fillRect/>
          </a:stretch>
        </p:blipFill>
        <p:spPr bwMode="auto">
          <a:xfrm>
            <a:off x="3708400" y="4149725"/>
            <a:ext cx="1871663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3" name="Picture 17" descr="подсолну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09"/>
          <a:stretch>
            <a:fillRect/>
          </a:stretch>
        </p:blipFill>
        <p:spPr bwMode="auto">
          <a:xfrm>
            <a:off x="3348038" y="333375"/>
            <a:ext cx="3036887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4" name="Picture 18" descr="подсолну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09"/>
          <a:stretch>
            <a:fillRect/>
          </a:stretch>
        </p:blipFill>
        <p:spPr bwMode="auto">
          <a:xfrm>
            <a:off x="5867400" y="404813"/>
            <a:ext cx="3036888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8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6237288"/>
            <a:ext cx="792163" cy="404812"/>
          </a:xfrm>
          <a:prstGeom prst="actionButtonHome">
            <a:avLst/>
          </a:prstGeom>
          <a:solidFill>
            <a:srgbClr val="008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00889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26549E-6 L -0.20538 0.209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78" y="104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5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96022E-7 L -0.23681 0.1993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40" y="9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4"/>
                  </p:tgtEl>
                </p:cond>
              </p:nextCondLst>
            </p:seq>
          </p:childTnLst>
        </p:cTn>
      </p:par>
    </p:tnLst>
    <p:bldLst>
      <p:bldP spid="24581" grpId="0" animBg="1"/>
      <p:bldP spid="2458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5800" y="12954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075" name="Arc 8"/>
          <p:cNvSpPr>
            <a:spLocks/>
          </p:cNvSpPr>
          <p:nvPr/>
        </p:nvSpPr>
        <p:spPr bwMode="auto">
          <a:xfrm rot="901265">
            <a:off x="3159125" y="1304925"/>
            <a:ext cx="2324100" cy="1433513"/>
          </a:xfrm>
          <a:custGeom>
            <a:avLst/>
            <a:gdLst>
              <a:gd name="T0" fmla="*/ 0 w 43055"/>
              <a:gd name="T1" fmla="*/ 1007610 h 27179"/>
              <a:gd name="T2" fmla="*/ 2284533 w 43055"/>
              <a:gd name="T3" fmla="*/ 1433513 h 27179"/>
              <a:gd name="T4" fmla="*/ 1158136 w 43055"/>
              <a:gd name="T5" fmla="*/ 1139258 h 2717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055" h="27179" fill="none" extrusionOk="0">
                <a:moveTo>
                  <a:pt x="-1" y="19103"/>
                </a:moveTo>
                <a:cubicBezTo>
                  <a:pt x="1266" y="8213"/>
                  <a:pt x="10491" y="-1"/>
                  <a:pt x="21455" y="0"/>
                </a:cubicBezTo>
                <a:cubicBezTo>
                  <a:pt x="33384" y="0"/>
                  <a:pt x="43055" y="9670"/>
                  <a:pt x="43055" y="21600"/>
                </a:cubicBezTo>
                <a:cubicBezTo>
                  <a:pt x="43055" y="23483"/>
                  <a:pt x="42808" y="25359"/>
                  <a:pt x="42322" y="27179"/>
                </a:cubicBezTo>
              </a:path>
              <a:path w="43055" h="27179" stroke="0" extrusionOk="0">
                <a:moveTo>
                  <a:pt x="-1" y="19103"/>
                </a:moveTo>
                <a:cubicBezTo>
                  <a:pt x="1266" y="8213"/>
                  <a:pt x="10491" y="-1"/>
                  <a:pt x="21455" y="0"/>
                </a:cubicBezTo>
                <a:cubicBezTo>
                  <a:pt x="33384" y="0"/>
                  <a:pt x="43055" y="9670"/>
                  <a:pt x="43055" y="21600"/>
                </a:cubicBezTo>
                <a:cubicBezTo>
                  <a:pt x="43055" y="23483"/>
                  <a:pt x="42808" y="25359"/>
                  <a:pt x="42322" y="27179"/>
                </a:cubicBezTo>
                <a:lnTo>
                  <a:pt x="21455" y="21600"/>
                </a:lnTo>
                <a:lnTo>
                  <a:pt x="-1" y="19103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076" name="Oval 10"/>
          <p:cNvSpPr>
            <a:spLocks noChangeArrowheads="1"/>
          </p:cNvSpPr>
          <p:nvPr/>
        </p:nvSpPr>
        <p:spPr bwMode="auto">
          <a:xfrm>
            <a:off x="3048000" y="19812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077" name="Line 9"/>
          <p:cNvSpPr>
            <a:spLocks noChangeShapeType="1"/>
          </p:cNvSpPr>
          <p:nvPr/>
        </p:nvSpPr>
        <p:spPr bwMode="auto">
          <a:xfrm flipH="1">
            <a:off x="2743200" y="2971800"/>
            <a:ext cx="2514600" cy="30480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078" name="Freeform 12"/>
          <p:cNvSpPr>
            <a:spLocks/>
          </p:cNvSpPr>
          <p:nvPr/>
        </p:nvSpPr>
        <p:spPr bwMode="auto">
          <a:xfrm>
            <a:off x="2743200" y="5562600"/>
            <a:ext cx="2667000" cy="469900"/>
          </a:xfrm>
          <a:custGeom>
            <a:avLst/>
            <a:gdLst>
              <a:gd name="T0" fmla="*/ 0 w 1680"/>
              <a:gd name="T1" fmla="*/ 454742 h 248"/>
              <a:gd name="T2" fmla="*/ 1143000 w 1680"/>
              <a:gd name="T3" fmla="*/ 90948 h 248"/>
              <a:gd name="T4" fmla="*/ 1981200 w 1680"/>
              <a:gd name="T5" fmla="*/ 454742 h 248"/>
              <a:gd name="T6" fmla="*/ 2667000 w 1680"/>
              <a:gd name="T7" fmla="*/ 0 h 2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80" h="248">
                <a:moveTo>
                  <a:pt x="0" y="240"/>
                </a:moveTo>
                <a:cubicBezTo>
                  <a:pt x="256" y="144"/>
                  <a:pt x="512" y="48"/>
                  <a:pt x="720" y="48"/>
                </a:cubicBezTo>
                <a:cubicBezTo>
                  <a:pt x="928" y="48"/>
                  <a:pt x="1088" y="248"/>
                  <a:pt x="1248" y="240"/>
                </a:cubicBezTo>
                <a:cubicBezTo>
                  <a:pt x="1408" y="232"/>
                  <a:pt x="1608" y="40"/>
                  <a:pt x="1680" y="0"/>
                </a:cubicBezTo>
              </a:path>
            </a:pathLst>
          </a:custGeom>
          <a:noFill/>
          <a:ln w="76200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51466">
            <a:off x="2263775" y="708025"/>
            <a:ext cx="38735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Oval 3"/>
          <p:cNvSpPr>
            <a:spLocks noChangeArrowheads="1"/>
          </p:cNvSpPr>
          <p:nvPr/>
        </p:nvSpPr>
        <p:spPr bwMode="auto">
          <a:xfrm>
            <a:off x="2667000" y="58674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pic>
        <p:nvPicPr>
          <p:cNvPr id="8194" name="Picture 2" descr="http://img-fotki.yandex.ru/get/9061/20573769.38/0_91fb4_a5c169c5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637" y="1028242"/>
            <a:ext cx="1788914" cy="1824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g-fotki.yandex.ru/get/9061/20573769.38/0_91fb4_a5c169c5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861048"/>
            <a:ext cx="1898530" cy="193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30468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-0.00116 C 0.01319 -0.03215 0.02882 -0.06152 0.04583 -0.08025 C 0.06337 -0.09852 0.08212 -0.108 0.10191 -0.11355 C 0.12188 -0.11702 0.14722 -0.11702 0.16597 -0.11355 C 0.18507 -0.108 0.20208 -0.08881 0.21424 -0.08025 C 0.22622 -0.07077 0.23125 -0.07285 0.23819 -0.05782 C 0.24462 -0.04325 0.2526 -0.01758 0.25399 0.00856 C 0.25625 0.03469 0.2526 0.07169 0.24583 0.09783 C 0.23906 0.12327 0.2526 0.09598 0.21424 0.16466 C 0.175 0.23219 0.05399 0.43987 0.01406 0.50925 C -0.02622 0.57771 -0.02639 0.57007 -0.02622 0.57539 C -0.02483 0.58349 0.00434 0.55111 0.0217 0.54278 C 0.03889 0.53284 0.0592 0.52012 0.07813 0.52012 C 0.09688 0.52012 0.11788 0.53469 0.13403 0.54278 C 0.14965 0.54972 0.15799 0.56799 0.17378 0.56452 C 0.18976 0.56013 0.22049 0.52729 0.22969 0.52012 " pathEditMode="relative" rAng="0" ptsTypes="aaaaaaaaaaaaaaaA">
                                      <p:cBhvr>
                                        <p:cTn id="6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19" y="234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Сколько?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Ты да я, да мы с тобой. 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Сколько нас всего?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www.playcast.ru/uploads/2016/03/06/1769423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00808"/>
            <a:ext cx="374441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99412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Задачи в стихах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Карандаш один у Миши,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Карандаш один у Гриши.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Сколько же карандашей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У обоих малышей?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99993" y="1535113"/>
            <a:ext cx="4186808" cy="63976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На крыльце сидит щенок,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572000" y="2204864"/>
            <a:ext cx="3969767" cy="395128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Греет свой пушистый бок.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Прибежал ещё один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 уселся рядом с ним.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(Сколько </a:t>
            </a:r>
            <a:r>
              <a:rPr lang="ru-RU" b="1" smtClean="0">
                <a:solidFill>
                  <a:srgbClr val="002060"/>
                </a:solidFill>
              </a:rPr>
              <a:t>стало щенят?)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Picture 4" descr="http://gifanimation.ru/images/sobaki_new/dog2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334290"/>
            <a:ext cx="2515708" cy="1147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ruheyk10.ucoz.com/fon145/karandashi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09030"/>
            <a:ext cx="2808312" cy="243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gifanimation.ru/images/sobaki_new/dog2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23011"/>
            <a:ext cx="2471870" cy="112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5978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Пословицы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Горе на двоих – полгоря,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Радость на двоих – две радости.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Одна голова – хорошо, а две – лучше.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Кто скоро помог, тот дважды помог.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08615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</TotalTime>
  <Words>206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1_Оформление по умолчанию</vt:lpstr>
      <vt:lpstr>    УМК «Начальная школа XXI века»   Число и цифра 2</vt:lpstr>
      <vt:lpstr>Отгадай загадку</vt:lpstr>
      <vt:lpstr>Когда так говорят ? </vt:lpstr>
      <vt:lpstr>Нарисуй столько кружочков, сколько груш, раскрась красным и жёлтым карандашами.</vt:lpstr>
      <vt:lpstr>Презентация PowerPoint</vt:lpstr>
      <vt:lpstr>Презентация PowerPoint</vt:lpstr>
      <vt:lpstr>Сколько?</vt:lpstr>
      <vt:lpstr>Задачи в стихах</vt:lpstr>
      <vt:lpstr>Пословицы</vt:lpstr>
      <vt:lpstr>Ресурсы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2017-02-03T17:30:44Z</dcterms:created>
  <dcterms:modified xsi:type="dcterms:W3CDTF">2017-02-05T17:19:47Z</dcterms:modified>
</cp:coreProperties>
</file>