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70" r:id="rId3"/>
    <p:sldId id="271" r:id="rId4"/>
    <p:sldId id="272" r:id="rId5"/>
    <p:sldId id="273" r:id="rId6"/>
    <p:sldId id="274" r:id="rId7"/>
    <p:sldId id="284" r:id="rId8"/>
    <p:sldId id="279" r:id="rId9"/>
    <p:sldId id="280" r:id="rId10"/>
    <p:sldId id="285" r:id="rId11"/>
    <p:sldId id="286" r:id="rId12"/>
    <p:sldId id="287" r:id="rId13"/>
    <p:sldId id="288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067" autoAdjust="0"/>
  </p:normalViewPr>
  <p:slideViewPr>
    <p:cSldViewPr>
      <p:cViewPr varScale="1">
        <p:scale>
          <a:sx n="96" d="100"/>
          <a:sy n="96" d="100"/>
        </p:scale>
        <p:origin x="-11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30676-181A-4A5B-94D3-5A6B5BF8739B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8355C-AF7D-4AF9-8817-914047ACAF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876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8355C-AF7D-4AF9-8817-914047ACAF5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04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bitbang.biz/images/586b3e60528e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5770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3600" b="1" kern="0" dirty="0" smtClean="0">
              <a:solidFill>
                <a:srgbClr val="002060"/>
              </a:solidFill>
            </a:endParaRPr>
          </a:p>
          <a:p>
            <a:pPr lvl="0" algn="ctr"/>
            <a:r>
              <a:rPr lang="ru-RU" altLang="ru-RU" sz="3600" b="1" kern="0" dirty="0" smtClean="0">
                <a:solidFill>
                  <a:schemeClr val="accent6">
                    <a:lumMod val="50000"/>
                  </a:schemeClr>
                </a:solidFill>
              </a:rPr>
              <a:t>ИССЛЕДОВАТЕЛЬСКАЯ РАБОТА</a:t>
            </a:r>
          </a:p>
          <a:p>
            <a:pPr lvl="0" algn="ctr"/>
            <a:endParaRPr lang="ru-RU" altLang="ru-RU" sz="3600" b="1" kern="0" dirty="0" smtClean="0">
              <a:solidFill>
                <a:srgbClr val="002060"/>
              </a:solidFill>
            </a:endParaRPr>
          </a:p>
          <a:p>
            <a:pPr lvl="0" algn="ctr"/>
            <a:r>
              <a:rPr lang="ru-RU" altLang="ru-RU" sz="4000" b="1" kern="0" dirty="0" smtClean="0">
                <a:solidFill>
                  <a:srgbClr val="C00000"/>
                </a:solidFill>
              </a:rPr>
              <a:t>«КРАСКИ НА НАТУРАЛЬНОЙ ОСНОВЕ: НАЗАД К ПРИРОДЕ»</a:t>
            </a:r>
          </a:p>
          <a:p>
            <a:pPr lvl="0" algn="ctr"/>
            <a:endParaRPr lang="ru-RU" altLang="ru-RU" sz="3600" b="1" kern="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51728"/>
            <a:ext cx="6858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38" lvl="0" indent="-1976438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marL="1976438" lvl="0" indent="-1976438"/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lvl="0" indent="-1976438"/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lvl="0" indent="-1976438"/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lvl="0" indent="-1976438"/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lvl="0" indent="-1976438"/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lvl="0" indent="-1976438"/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Автор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Елгина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Анна, </a:t>
            </a:r>
          </a:p>
          <a:p>
            <a:pPr marL="1976438" lvl="0" indent="-1976438"/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ученица 3Б </a:t>
            </a: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класса, 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«СШ №22» </a:t>
            </a:r>
          </a:p>
          <a:p>
            <a:pPr marL="1976438" lvl="0" indent="-1976438"/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Руководитель: </a:t>
            </a:r>
          </a:p>
          <a:p>
            <a:pPr marL="1976438" lvl="0" indent="-1976438"/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Яковенко Татьяна Николаевна, </a:t>
            </a:r>
          </a:p>
          <a:p>
            <a:pPr marL="1976438" lvl="0" indent="-1976438"/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учитель начальных классов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03" name="Picture 7" descr="http://dekormyhome.ru/wp-content/uploads/2016/04/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32473"/>
            <a:ext cx="3994546" cy="310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95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1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ea typeface="Calibri"/>
                <a:cs typeface="Times New Roman"/>
              </a:rPr>
              <a:t>Опыт </a:t>
            </a:r>
            <a:r>
              <a:rPr lang="ru-RU" sz="3200" b="1" dirty="0" smtClean="0">
                <a:solidFill>
                  <a:srgbClr val="0070C0"/>
                </a:solidFill>
                <a:ea typeface="Calibri"/>
                <a:cs typeface="Times New Roman"/>
              </a:rPr>
              <a:t>4        </a:t>
            </a:r>
            <a:r>
              <a:rPr lang="ru-RU" sz="2400" b="1" dirty="0">
                <a:solidFill>
                  <a:srgbClr val="1F497D"/>
                </a:solidFill>
                <a:ea typeface="Calibri"/>
                <a:cs typeface="Times New Roman"/>
              </a:rPr>
              <a:t>Изготовление краски на основе </a:t>
            </a:r>
            <a:r>
              <a:rPr lang="ru-RU" sz="2400" b="1" dirty="0" smtClean="0">
                <a:solidFill>
                  <a:srgbClr val="1F497D"/>
                </a:solidFill>
                <a:ea typeface="Calibri"/>
                <a:cs typeface="Times New Roman"/>
              </a:rPr>
              <a:t>глицерина и                применение на практике</a:t>
            </a:r>
            <a:endParaRPr lang="ru-RU" dirty="0"/>
          </a:p>
        </p:txBody>
      </p:sp>
      <p:pic>
        <p:nvPicPr>
          <p:cNvPr id="6146" name="Picture 2" descr="IMG_98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6320"/>
            <a:ext cx="3544763" cy="23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IMG_984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21455"/>
            <a:ext cx="3522853" cy="23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IMG_984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04114"/>
            <a:ext cx="3522853" cy="248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IMG_985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070" y="4204113"/>
            <a:ext cx="3544763" cy="248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79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G_98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33056"/>
            <a:ext cx="4415751" cy="27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0872"/>
            <a:ext cx="4067944" cy="271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1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70C0"/>
                </a:solidFill>
                <a:ea typeface="Calibri"/>
                <a:cs typeface="Times New Roman"/>
              </a:rPr>
              <a:t>Опыт </a:t>
            </a:r>
            <a:r>
              <a:rPr lang="ru-RU" sz="3200" b="1" dirty="0" smtClean="0">
                <a:solidFill>
                  <a:srgbClr val="0070C0"/>
                </a:solidFill>
                <a:ea typeface="Calibri"/>
                <a:cs typeface="Times New Roman"/>
              </a:rPr>
              <a:t>5        </a:t>
            </a:r>
            <a:r>
              <a:rPr lang="ru-RU" sz="2400" b="1" dirty="0" smtClean="0">
                <a:solidFill>
                  <a:srgbClr val="1F497D"/>
                </a:solidFill>
                <a:ea typeface="Calibri"/>
                <a:cs typeface="Times New Roman"/>
              </a:rPr>
              <a:t>Применение </a:t>
            </a:r>
            <a:r>
              <a:rPr lang="ru-RU" sz="2400" b="1" dirty="0">
                <a:solidFill>
                  <a:srgbClr val="1F497D"/>
                </a:solidFill>
                <a:ea typeface="Calibri"/>
                <a:cs typeface="Times New Roman"/>
              </a:rPr>
              <a:t>изготовленной краски на основе     </a:t>
            </a:r>
            <a:r>
              <a:rPr lang="ru-RU" sz="2400" b="1" dirty="0" smtClean="0">
                <a:solidFill>
                  <a:srgbClr val="1F497D"/>
                </a:solidFill>
                <a:ea typeface="Calibri"/>
                <a:cs typeface="Times New Roman"/>
              </a:rPr>
              <a:t>глицерина на </a:t>
            </a:r>
            <a:r>
              <a:rPr lang="ru-RU" sz="2400" b="1" dirty="0">
                <a:solidFill>
                  <a:srgbClr val="1F497D"/>
                </a:solidFill>
                <a:ea typeface="Calibri"/>
                <a:cs typeface="Times New Roman"/>
              </a:rPr>
              <a:t>практике</a:t>
            </a:r>
            <a:r>
              <a:rPr lang="ru-RU" altLang="ru-RU" sz="2400" b="1" kern="0" dirty="0">
                <a:solidFill>
                  <a:srgbClr val="1F497D"/>
                </a:solidFill>
              </a:rPr>
              <a:t> </a:t>
            </a:r>
            <a:endParaRPr lang="ru-RU" sz="24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9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</a:rPr>
              <a:t>Использование приготовленных художественных красок двух видов в одном рисунке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195" name="Picture 3" descr="IMG_988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5404" y="2035302"/>
            <a:ext cx="6677603" cy="444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846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2996952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88641"/>
            <a:ext cx="58326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Выводы:</a:t>
            </a: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/>
            </a:r>
            <a:b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6754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 1.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Применив </a:t>
            </a:r>
            <a:r>
              <a:rPr lang="ru-RU" altLang="ru-RU" sz="2400" b="1" dirty="0">
                <a:solidFill>
                  <a:srgbClr val="002060"/>
                </a:solidFill>
              </a:rPr>
              <a:t>два способа изготовления художественных красок на растительной природной основе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(яичный </a:t>
            </a:r>
            <a:r>
              <a:rPr lang="ru-RU" altLang="ru-RU" sz="2400" b="1" dirty="0">
                <a:solidFill>
                  <a:srgbClr val="002060"/>
                </a:solidFill>
              </a:rPr>
              <a:t>желток и глицерин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), я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доказала,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что можно изготовить краски 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домашних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условиях хорошего качества.</a:t>
            </a:r>
            <a:r>
              <a:rPr lang="ru-RU" altLang="ru-RU" sz="2400" dirty="0">
                <a:solidFill>
                  <a:srgbClr val="002060"/>
                </a:solidFill>
                <a:latin typeface="+mj-lt"/>
              </a:rPr>
              <a:t> </a:t>
            </a:r>
            <a:endParaRPr lang="ru-RU" altLang="ru-RU" sz="24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637205"/>
            <a:ext cx="86764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</a:rPr>
              <a:t>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     2</a:t>
            </a:r>
            <a:r>
              <a:rPr lang="ru-RU" alt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Краски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оказались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неяркими. </a:t>
            </a:r>
            <a:endParaRPr lang="ru-RU" alt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098870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002060"/>
              </a:solidFill>
              <a:latin typeface="+mj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 3.Но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они доступны для изготовления, применения,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а главное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 дешевле заводских.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srgbClr val="002060"/>
              </a:solidFill>
              <a:latin typeface="+mj-lt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    4.По истечение трех месяцев, изменений в рисунках не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произошло. Значит, краска качественная и ей можно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  рисовать.</a:t>
            </a:r>
            <a:endParaRPr lang="ru-RU" altLang="ru-RU" sz="24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971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</a:rPr>
              <a:t>Литература: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82067"/>
            <a:ext cx="864096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altLang="ru-RU" sz="2800" b="1" kern="0" dirty="0" smtClean="0">
              <a:solidFill>
                <a:srgbClr val="703DFF"/>
              </a:solidFill>
              <a:latin typeface="+mj-lt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 Журнал "Художественный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совет" 4(32)2003.                                                                       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800" b="1" kern="0" dirty="0" err="1" smtClean="0">
                <a:solidFill>
                  <a:srgbClr val="002060"/>
                </a:solidFill>
                <a:latin typeface="+mj-lt"/>
              </a:rPr>
              <a:t>Вздорнов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 Г.И., </a:t>
            </a:r>
            <a:r>
              <a:rPr lang="ru-RU" altLang="ru-RU" sz="2800" b="1" kern="0" dirty="0" err="1" smtClean="0">
                <a:solidFill>
                  <a:srgbClr val="002060"/>
                </a:solidFill>
                <a:latin typeface="+mj-lt"/>
              </a:rPr>
              <a:t>Залесская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800" b="1" kern="0" dirty="0" smtClean="0">
                <a:solidFill>
                  <a:srgbClr val="002060"/>
                </a:solidFill>
              </a:rPr>
              <a:t>З.Е</a:t>
            </a:r>
            <a:r>
              <a:rPr lang="ru-RU" altLang="ru-RU" sz="2800" b="1" kern="0">
                <a:solidFill>
                  <a:srgbClr val="002060"/>
                </a:solidFill>
              </a:rPr>
              <a:t>.</a:t>
            </a:r>
            <a:r>
              <a:rPr lang="ru-RU" altLang="ru-RU" sz="2800" b="1" kern="0" smtClean="0">
                <a:solidFill>
                  <a:srgbClr val="002060"/>
                </a:solidFill>
                <a:latin typeface="+mj-lt"/>
              </a:rPr>
              <a:t>, Лескова </a:t>
            </a:r>
            <a:r>
              <a:rPr lang="ru-RU" altLang="ru-RU" sz="2800" b="1" kern="0" smtClean="0">
                <a:solidFill>
                  <a:srgbClr val="002060"/>
                </a:solidFill>
              </a:rPr>
              <a:t>О.В</a:t>
            </a:r>
            <a:r>
              <a:rPr lang="ru-RU" altLang="ru-RU" sz="2800" b="1" kern="0" dirty="0">
                <a:solidFill>
                  <a:srgbClr val="002060"/>
                </a:solidFill>
              </a:rPr>
              <a:t>.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,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том 2  Общество "Икона" в 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Париже.    </a:t>
            </a:r>
            <a:endParaRPr lang="ru-RU" altLang="ru-RU" sz="2800" b="1" kern="0" dirty="0">
              <a:solidFill>
                <a:srgbClr val="002060"/>
              </a:solidFill>
              <a:latin typeface="+mj-lt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М.: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Прогресс-Традиция.2002. 3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. Дмитриевой Н.А. Краткая история искусств. Вып.1. От 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древнейших времен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до XVI века. – М.: “Искусство”, 1986.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Большая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иллюстрированная энциклопедия </a:t>
            </a:r>
            <a:r>
              <a:rPr lang="ru-RU" altLang="ru-RU" sz="2800" b="1" kern="0" dirty="0" err="1" smtClean="0">
                <a:solidFill>
                  <a:srgbClr val="002060"/>
                </a:solidFill>
                <a:latin typeface="+mj-lt"/>
              </a:rPr>
              <a:t>итории</a:t>
            </a: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искусств .- М.: «Махаон», 2008.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Энциклопедия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рисования. – М.: «РОСМЭН», 2000.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kern="0" dirty="0" smtClean="0">
                <a:solidFill>
                  <a:srgbClr val="002060"/>
                </a:solidFill>
                <a:latin typeface="+mj-lt"/>
              </a:rPr>
              <a:t>Энциклопедия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для детей</a:t>
            </a:r>
            <a:r>
              <a:rPr lang="ru-RU" altLang="ru-RU" sz="2000" b="1" kern="0" dirty="0">
                <a:solidFill>
                  <a:srgbClr val="002060"/>
                </a:solidFill>
                <a:latin typeface="+mj-lt"/>
              </a:rPr>
              <a:t>. 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Искусство 2. – М. «</a:t>
            </a:r>
            <a:r>
              <a:rPr lang="ru-RU" altLang="ru-RU" sz="2800" b="1" kern="0" dirty="0" err="1">
                <a:solidFill>
                  <a:srgbClr val="002060"/>
                </a:solidFill>
                <a:latin typeface="+mj-lt"/>
              </a:rPr>
              <a:t>Аванта</a:t>
            </a:r>
            <a:r>
              <a:rPr lang="ru-RU" altLang="ru-RU" sz="2800" b="1" kern="0" dirty="0">
                <a:solidFill>
                  <a:srgbClr val="002060"/>
                </a:solidFill>
                <a:latin typeface="+mj-lt"/>
              </a:rPr>
              <a:t>», 2006.</a:t>
            </a:r>
          </a:p>
        </p:txBody>
      </p:sp>
    </p:spTree>
    <p:extLst>
      <p:ext uri="{BB962C8B-B14F-4D97-AF65-F5344CB8AC3E}">
        <p14:creationId xmlns:p14="http://schemas.microsoft.com/office/powerpoint/2010/main" xmlns="" val="20360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396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3600" b="1" kern="0" dirty="0">
                <a:solidFill>
                  <a:srgbClr val="C00000"/>
                </a:solidFill>
              </a:rPr>
              <a:t>АКТУАЛЬНОСТЬ ИССЛЕДОВАНИЯ</a:t>
            </a:r>
            <a:endParaRPr lang="ru-RU" sz="36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-279707"/>
            <a:ext cx="93610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lvl="0" indent="-449580"/>
            <a:endParaRPr lang="ru-RU" sz="2800" b="1" dirty="0" smtClean="0">
              <a:solidFill>
                <a:srgbClr val="7030A0"/>
              </a:solidFill>
              <a:ea typeface="Times New Roman"/>
            </a:endParaRPr>
          </a:p>
          <a:p>
            <a:pPr marL="449580" lvl="0" indent="-449580"/>
            <a:endParaRPr lang="ru-RU" sz="2800" b="1" dirty="0">
              <a:solidFill>
                <a:srgbClr val="7030A0"/>
              </a:solidFill>
              <a:ea typeface="Times New Roman"/>
            </a:endParaRPr>
          </a:p>
          <a:p>
            <a:pPr marL="449580" lvl="0" indent="-449580"/>
            <a:r>
              <a:rPr lang="ru-RU" sz="2800" b="1" dirty="0">
                <a:solidFill>
                  <a:srgbClr val="7030A0"/>
                </a:solidFill>
                <a:ea typeface="Times New Roman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ea typeface="Times New Roman"/>
              </a:rPr>
              <a:t>           </a:t>
            </a:r>
          </a:p>
          <a:p>
            <a:pPr marL="449580" lvl="0" indent="-449580"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            Мы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с моей младшей сестрой очень любим рисовать. Нашим родителям приходится часто покупать нам  краски, так как они быстро заканчиваются. Конечно,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приятно рисовать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красками хорошего качества, но это очень накладно для бюджета нашей семьи. Мне стало интересно, можно ли самой изготовить краски для рисования в домашних условиях.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2631" y="4603457"/>
            <a:ext cx="3335337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611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4969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dirty="0">
                <a:solidFill>
                  <a:srgbClr val="C00000"/>
                </a:solidFill>
                <a:latin typeface="+mj-lt"/>
                <a:ea typeface="Times New Roman"/>
              </a:rPr>
              <a:t> </a:t>
            </a:r>
            <a:r>
              <a:rPr lang="ru-RU" sz="6000" b="1" dirty="0">
                <a:solidFill>
                  <a:srgbClr val="C00000"/>
                </a:solidFill>
                <a:latin typeface="+mj-lt"/>
                <a:ea typeface="Times New Roman"/>
              </a:rPr>
              <a:t>Гипотеза</a:t>
            </a:r>
            <a:r>
              <a:rPr lang="ru-RU" sz="6000" b="1" dirty="0" smtClean="0">
                <a:solidFill>
                  <a:srgbClr val="C00000"/>
                </a:solidFill>
                <a:latin typeface="+mj-lt"/>
                <a:ea typeface="Times New Roman"/>
              </a:rPr>
              <a:t>:</a:t>
            </a:r>
          </a:p>
          <a:p>
            <a:pPr algn="ctr">
              <a:spcAft>
                <a:spcPts val="0"/>
              </a:spcAft>
            </a:pPr>
            <a:endParaRPr lang="ru-RU" sz="4800" b="1" dirty="0" smtClean="0">
              <a:solidFill>
                <a:srgbClr val="C00000"/>
              </a:solidFill>
              <a:latin typeface="+mj-lt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+mj-lt"/>
                <a:ea typeface="Times New Roman"/>
              </a:rPr>
              <a:t>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предполагаю, что в домашних условиях можно изготовить краски,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которые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по своим свойствам не будут уступать современным художественным краскам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по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яркости и хорошему качеству.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548680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+mj-lt"/>
                <a:ea typeface="Times New Roman"/>
              </a:rPr>
              <a:t>Цель</a:t>
            </a:r>
            <a:r>
              <a:rPr lang="ru-RU" sz="6000" dirty="0">
                <a:solidFill>
                  <a:srgbClr val="C00000"/>
                </a:solidFill>
                <a:latin typeface="+mj-lt"/>
                <a:ea typeface="Times New Roman"/>
              </a:rPr>
              <a:t>: </a:t>
            </a:r>
            <a:endParaRPr lang="ru-RU" sz="6000" dirty="0" smtClean="0">
              <a:solidFill>
                <a:srgbClr val="C00000"/>
              </a:solidFill>
              <a:latin typeface="+mj-lt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4000" dirty="0" smtClean="0">
              <a:latin typeface="+mj-lt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Times New Roman"/>
              </a:rPr>
              <a:t>изготовить 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Times New Roman"/>
              </a:rPr>
              <a:t>краски  на основе природных растительных </a:t>
            </a:r>
          </a:p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C00000"/>
                </a:solidFill>
                <a:latin typeface="+mj-lt"/>
                <a:ea typeface="Times New Roman"/>
              </a:rPr>
              <a:t> 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Times New Roman"/>
              </a:rPr>
              <a:t>материалов 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Times New Roman"/>
              </a:rPr>
              <a:t>и применить их на практике.</a:t>
            </a:r>
          </a:p>
          <a:p>
            <a:pPr>
              <a:spcAft>
                <a:spcPts val="0"/>
              </a:spcAft>
            </a:pPr>
            <a:r>
              <a:rPr lang="ru-RU" sz="4000" dirty="0">
                <a:latin typeface="+mj-lt"/>
                <a:ea typeface="Times New Roman"/>
              </a:rPr>
              <a:t>      </a:t>
            </a:r>
            <a:endParaRPr lang="ru-RU" sz="4000" dirty="0">
              <a:effectLst/>
              <a:latin typeface="+mj-lt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74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8928992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Задачи</a:t>
            </a:r>
            <a:r>
              <a:rPr lang="ru-RU" sz="6000" dirty="0">
                <a:solidFill>
                  <a:srgbClr val="C00000"/>
                </a:solidFill>
                <a:latin typeface="Times New Roman"/>
                <a:ea typeface="Times New Roman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800" b="1" dirty="0">
                <a:latin typeface="+mj-lt"/>
                <a:ea typeface="Times New Roman"/>
              </a:rPr>
              <a:t> </a:t>
            </a:r>
            <a:r>
              <a:rPr lang="ru-RU" sz="3600" b="1" dirty="0" smtClean="0">
                <a:latin typeface="+mj-lt"/>
                <a:ea typeface="Times New Roman"/>
              </a:rPr>
              <a:t>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1.Изучить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литературу о происхождении и изготовлении красок.</a:t>
            </a:r>
          </a:p>
          <a:p>
            <a:pPr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 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  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2.Самостоятельно изготовить краски на основе природных растительных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материалов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.</a:t>
            </a:r>
          </a:p>
          <a:p>
            <a:pPr marL="228600">
              <a:spcAft>
                <a:spcPts val="0"/>
              </a:spcAft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+mj-lt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3.Применить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изготовленные краски в своей работе.</a:t>
            </a:r>
          </a:p>
          <a:p>
            <a:pPr>
              <a:spcAft>
                <a:spcPts val="0"/>
              </a:spcAft>
            </a:pPr>
            <a:endParaRPr lang="ru-RU" sz="2800" b="1" dirty="0">
              <a:latin typeface="+mj-lt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+mj-lt"/>
                <a:ea typeface="Times New Roman"/>
              </a:rPr>
              <a:t>      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8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748464" cy="75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C00000"/>
                </a:solidFill>
                <a:ea typeface="Calibri"/>
                <a:cs typeface="Times New Roman"/>
              </a:rPr>
              <a:t>Мне потребовалось:</a:t>
            </a:r>
          </a:p>
        </p:txBody>
      </p:sp>
      <p:pic>
        <p:nvPicPr>
          <p:cNvPr id="1026" name="Рисунок 2" descr="C:\Users\Таня\Desktop\!!! Проект Елгина Анна 3Б класс 2017\IMG_9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2537" y="1772816"/>
            <a:ext cx="26860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3" descr="C:\Users\Таня\Desktop\!!! Проект Елгина Анна 3Б класс 2017\IMG_97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1801391"/>
            <a:ext cx="264795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4" descr="C:\Users\Таня\Desktop\!!! Проект Елгина Анна 3Б класс 2017\IMG_97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562" y="4077047"/>
            <a:ext cx="264795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6" descr="C:\Users\Таня\Desktop\!!! Проект Елгина Анна 3Б класс 2017\IMG_97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6015" y="4019897"/>
            <a:ext cx="27336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5" descr="C:\Users\Таня\Desktop\!!! Проект Елгина Анна 3Б класс 2017\IMG_97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643" y="4048471"/>
            <a:ext cx="264795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001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32656"/>
            <a:ext cx="3855413" cy="825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C00000"/>
                </a:solidFill>
                <a:ea typeface="Calibri"/>
                <a:cs typeface="Times New Roman"/>
              </a:rPr>
              <a:t>Исследования:</a:t>
            </a:r>
            <a:endParaRPr lang="ru-RU" sz="3200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203665"/>
            <a:ext cx="9252520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70C0"/>
                </a:solidFill>
                <a:ea typeface="Calibri"/>
                <a:cs typeface="Times New Roman"/>
              </a:rPr>
              <a:t>Опыт 1</a:t>
            </a:r>
            <a:r>
              <a:rPr lang="ru-RU" altLang="ru-RU" sz="2400" b="1" kern="0" dirty="0">
                <a:solidFill>
                  <a:srgbClr val="F79646">
                    <a:lumMod val="50000"/>
                  </a:srgbClr>
                </a:solidFill>
              </a:rPr>
              <a:t> </a:t>
            </a:r>
            <a:r>
              <a:rPr lang="ru-RU" altLang="ru-RU" sz="2400" b="1" kern="0" dirty="0" smtClean="0">
                <a:solidFill>
                  <a:srgbClr val="F79646">
                    <a:lumMod val="50000"/>
                  </a:srgbClr>
                </a:solidFill>
              </a:rPr>
              <a:t>    </a:t>
            </a:r>
            <a:r>
              <a:rPr lang="ru-RU" altLang="ru-RU" sz="2400" b="1" kern="0" dirty="0" smtClean="0">
                <a:solidFill>
                  <a:schemeClr val="tx2"/>
                </a:solidFill>
              </a:rPr>
              <a:t>Получение </a:t>
            </a:r>
            <a:r>
              <a:rPr lang="ru-RU" altLang="ru-RU" sz="2400" b="1" kern="0" dirty="0">
                <a:solidFill>
                  <a:schemeClr val="tx2"/>
                </a:solidFill>
              </a:rPr>
              <a:t>красящих веществ для приготовления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kern="0" dirty="0" smtClean="0">
                <a:solidFill>
                  <a:schemeClr val="tx2"/>
                </a:solidFill>
              </a:rPr>
              <a:t>                             краски </a:t>
            </a:r>
            <a:r>
              <a:rPr lang="ru-RU" altLang="ru-RU" sz="2400" b="1" kern="0" dirty="0">
                <a:solidFill>
                  <a:schemeClr val="tx2"/>
                </a:solidFill>
              </a:rPr>
              <a:t>из предметов растительного происхождения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2348880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kern="0" dirty="0" smtClean="0">
                <a:solidFill>
                  <a:srgbClr val="FF0000"/>
                </a:solidFill>
              </a:rPr>
              <a:t>     Красящие вещества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6963" y="2839452"/>
            <a:ext cx="2713037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322" y="2355130"/>
            <a:ext cx="2682875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2132" y="2348880"/>
            <a:ext cx="2713037" cy="1775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IMG_98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833" y="4650789"/>
            <a:ext cx="26955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IMG_98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6963" y="4869160"/>
            <a:ext cx="26860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7" descr="C:\Users\Таня\Desktop\!!! Проект Елгина Анна 3Б класс 2017\IMG_980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9594" y="4650789"/>
            <a:ext cx="26955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987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5"/>
            <a:ext cx="8892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a typeface="Calibri"/>
                <a:cs typeface="Times New Roman"/>
              </a:rPr>
              <a:t> Опыт 2        </a:t>
            </a:r>
            <a:r>
              <a:rPr lang="ru-RU" sz="2400" b="1" dirty="0" smtClean="0">
                <a:solidFill>
                  <a:schemeClr val="tx2"/>
                </a:solidFill>
                <a:ea typeface="Calibri"/>
                <a:cs typeface="Times New Roman"/>
              </a:rPr>
              <a:t>Изготовление краски на основе яичного желтка</a:t>
            </a:r>
            <a:r>
              <a:rPr lang="ru-RU" altLang="ru-RU" sz="2400" b="1" kern="0" dirty="0" smtClean="0">
                <a:solidFill>
                  <a:schemeClr val="tx2"/>
                </a:solidFill>
              </a:rPr>
              <a:t>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098" name="Picture 2" descr="IMG_98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4950" y="1299518"/>
            <a:ext cx="3394100" cy="2262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96752"/>
            <a:ext cx="266429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800" b="1" dirty="0" smtClean="0">
              <a:solidFill>
                <a:srgbClr val="C00000"/>
              </a:solidFill>
              <a:latin typeface="+mj-lt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+mj-lt"/>
                <a:ea typeface="Times New Roman"/>
              </a:rPr>
              <a:t>Ингредиенты: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яичный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желток, вода,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красящее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/>
              </a:rPr>
              <a:t>вещество и яблочный уксус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970" y="1722873"/>
            <a:ext cx="2664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solidFill>
                  <a:srgbClr val="C00000"/>
                </a:solidFill>
                <a:latin typeface="+mj-lt"/>
              </a:rPr>
              <a:t>Полученные краски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3585609"/>
            <a:ext cx="9000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kern="0" dirty="0" smtClean="0">
                <a:solidFill>
                  <a:srgbClr val="703DFF"/>
                </a:solidFill>
                <a:latin typeface="+mj-lt"/>
              </a:rPr>
              <a:t>           </a:t>
            </a:r>
            <a:endParaRPr lang="ru-RU" altLang="ru-RU" sz="3200" kern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513052"/>
            <a:ext cx="4824536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rgbClr val="C00000"/>
              </a:solidFill>
              <a:latin typeface="Cambria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Пробы </a:t>
            </a:r>
            <a:r>
              <a:rPr lang="ru-RU" b="1" dirty="0">
                <a:solidFill>
                  <a:srgbClr val="C00000"/>
                </a:solidFill>
                <a:latin typeface="Cambria"/>
                <a:ea typeface="Calibri"/>
                <a:cs typeface="Times New Roman"/>
              </a:rPr>
              <a:t>краски с добавлением уксуса</a:t>
            </a:r>
            <a:endParaRPr lang="ru-RU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4100" name="Picture 4" descr="IMG_98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81128"/>
            <a:ext cx="31813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932040" y="3985719"/>
            <a:ext cx="3672408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C00000"/>
                </a:solidFill>
                <a:ea typeface="Calibri"/>
                <a:cs typeface="Times New Roman"/>
              </a:rPr>
              <a:t>Пробы </a:t>
            </a:r>
            <a:r>
              <a:rPr lang="ru-RU" sz="2000" b="1" dirty="0">
                <a:solidFill>
                  <a:srgbClr val="C00000"/>
                </a:solidFill>
                <a:ea typeface="Calibri"/>
                <a:cs typeface="Times New Roman"/>
              </a:rPr>
              <a:t>краски  без уксуса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3066801" cy="203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309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3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70C0"/>
                </a:solidFill>
                <a:ea typeface="Calibri"/>
                <a:cs typeface="Times New Roman"/>
              </a:rPr>
              <a:t>Опыт </a:t>
            </a:r>
            <a:r>
              <a:rPr lang="ru-RU" sz="3200" b="1" dirty="0" smtClean="0">
                <a:solidFill>
                  <a:srgbClr val="0070C0"/>
                </a:solidFill>
                <a:ea typeface="Calibri"/>
                <a:cs typeface="Times New Roman"/>
              </a:rPr>
              <a:t>3        </a:t>
            </a:r>
            <a:r>
              <a:rPr lang="ru-RU" sz="2400" b="1" dirty="0" smtClean="0">
                <a:solidFill>
                  <a:schemeClr val="tx2"/>
                </a:solidFill>
                <a:ea typeface="Calibri"/>
                <a:cs typeface="Times New Roman"/>
              </a:rPr>
              <a:t>Применение изготовленной </a:t>
            </a:r>
            <a:r>
              <a:rPr lang="ru-RU" sz="2400" b="1" dirty="0">
                <a:solidFill>
                  <a:schemeClr val="tx2"/>
                </a:solidFill>
                <a:ea typeface="Calibri"/>
                <a:cs typeface="Times New Roman"/>
              </a:rPr>
              <a:t>краски на </a:t>
            </a:r>
            <a:r>
              <a:rPr lang="ru-RU" sz="2400" b="1" dirty="0" smtClean="0">
                <a:solidFill>
                  <a:schemeClr val="tx2"/>
                </a:solidFill>
                <a:ea typeface="Calibri"/>
                <a:cs typeface="Times New Roman"/>
              </a:rPr>
              <a:t>основе     яичного желтка на практике</a:t>
            </a:r>
            <a:r>
              <a:rPr lang="ru-RU" altLang="ru-RU" sz="2400" b="1" kern="0" dirty="0" smtClean="0">
                <a:solidFill>
                  <a:schemeClr val="tx2"/>
                </a:solidFill>
              </a:rPr>
              <a:t>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5123" name="Рисунок 1" descr="C:\Users\Таня\Desktop\!!!!!!! ЕЛГИНА АННА 3Б иссл.работа\!!! Проект Елгина Анна 3Б класс 2017\IMG_98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7"/>
            <a:ext cx="4331269" cy="30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IMG_986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012" y="3204379"/>
            <a:ext cx="4550233" cy="30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309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414</Words>
  <Application>Microsoft Office PowerPoint</Application>
  <PresentationFormat>Экран (4:3)</PresentationFormat>
  <Paragraphs>78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Admin</cp:lastModifiedBy>
  <cp:revision>58</cp:revision>
  <dcterms:created xsi:type="dcterms:W3CDTF">2017-03-12T16:49:39Z</dcterms:created>
  <dcterms:modified xsi:type="dcterms:W3CDTF">2017-09-06T12:37:40Z</dcterms:modified>
</cp:coreProperties>
</file>