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3"/>
  </p:notesMasterIdLst>
  <p:sldIdLst>
    <p:sldId id="256" r:id="rId2"/>
    <p:sldId id="257" r:id="rId3"/>
    <p:sldId id="258" r:id="rId4"/>
    <p:sldId id="267" r:id="rId5"/>
    <p:sldId id="268" r:id="rId6"/>
    <p:sldId id="259" r:id="rId7"/>
    <p:sldId id="260" r:id="rId8"/>
    <p:sldId id="261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50" autoAdjust="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showVal val="1"/>
            <c:showLeaderLines val="1"/>
          </c:dLbls>
          <c:cat>
            <c:strRef>
              <c:f>Лист1!$A$2:$A$5</c:f>
              <c:strCache>
                <c:ptCount val="3"/>
                <c:pt idx="0">
                  <c:v>высокий уровень</c:v>
                </c:pt>
                <c:pt idx="1">
                  <c:v>средний уровень </c:v>
                </c:pt>
                <c:pt idx="2">
                  <c:v>низкий уровень 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</c:v>
                </c:pt>
                <c:pt idx="1">
                  <c:v>7</c:v>
                </c:pt>
                <c:pt idx="2">
                  <c:v>7</c:v>
                </c:pt>
              </c:numCache>
            </c:numRef>
          </c:val>
        </c:ser>
        <c:firstSliceAng val="0"/>
      </c:pieChart>
    </c:plotArea>
    <c:legend>
      <c:legendPos val="r"/>
      <c:legendEntry>
        <c:idx val="3"/>
        <c:delete val="1"/>
      </c:legendEntry>
      <c:layout/>
      <c:txPr>
        <a:bodyPr/>
        <a:lstStyle/>
        <a:p>
          <a:pPr>
            <a:defRPr sz="1400"/>
          </a:pPr>
          <a:endParaRPr lang="ru-RU"/>
        </a:p>
      </c:txPr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"/>
  <c:chart>
    <c:title>
      <c:tx>
        <c:rich>
          <a:bodyPr/>
          <a:lstStyle/>
          <a:p>
            <a:pPr>
              <a:defRPr/>
            </a:pPr>
            <a:r>
              <a:rPr lang="ru-RU" sz="2000" dirty="0"/>
              <a:t>Место игры в </a:t>
            </a:r>
            <a:r>
              <a:rPr lang="ru-RU" sz="2000" dirty="0" smtClean="0"/>
              <a:t>жизни </a:t>
            </a:r>
            <a:r>
              <a:rPr lang="ru-RU" sz="2000" dirty="0"/>
              <a:t>ребенка</a:t>
            </a:r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showVal val="1"/>
            <c:showLeaderLines val="1"/>
          </c:dLbls>
          <c:cat>
            <c:strRef>
              <c:f>Лист1!$A$2:$A$5</c:f>
              <c:strCache>
                <c:ptCount val="2"/>
                <c:pt idx="0">
                  <c:v>ведущее</c:v>
                </c:pt>
                <c:pt idx="1">
                  <c:v>второстепенное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0.60000000000000064</c:v>
                </c:pt>
                <c:pt idx="1">
                  <c:v>0.4</c:v>
                </c:pt>
              </c:numCache>
            </c:numRef>
          </c:val>
        </c:ser>
        <c:firstSliceAng val="0"/>
      </c:pieChart>
    </c:plotArea>
    <c:legend>
      <c:legendPos val="r"/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61804977805203742"/>
          <c:y val="0.46310382179757825"/>
          <c:w val="0.38195022194796346"/>
          <c:h val="0.37520719920008888"/>
        </c:manualLayout>
      </c:layout>
      <c:txPr>
        <a:bodyPr/>
        <a:lstStyle/>
        <a:p>
          <a:pPr>
            <a:defRPr sz="1400" b="0" baseline="0"/>
          </a:pPr>
          <a:endParaRPr lang="ru-RU"/>
        </a:p>
      </c:txPr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2000"/>
            </a:pPr>
            <a:r>
              <a:rPr lang="ru-RU" sz="2000" dirty="0"/>
              <a:t>Чем заняты дети</a:t>
            </a:r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showVal val="1"/>
            <c:showLeaderLines val="1"/>
          </c:dLbls>
          <c:cat>
            <c:strRef>
              <c:f>Лист1!$A$2:$A$5</c:f>
              <c:strCache>
                <c:ptCount val="3"/>
                <c:pt idx="0">
                  <c:v>играют</c:v>
                </c:pt>
                <c:pt idx="1">
                  <c:v>смотрят телевизор</c:v>
                </c:pt>
                <c:pt idx="2">
                  <c:v>ходят за родителями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0.65000000000000102</c:v>
                </c:pt>
                <c:pt idx="1">
                  <c:v>0.15000000000000019</c:v>
                </c:pt>
                <c:pt idx="2">
                  <c:v>0.2</c:v>
                </c:pt>
              </c:numCache>
            </c:numRef>
          </c:val>
        </c:ser>
        <c:firstSliceAng val="0"/>
      </c:pieChart>
    </c:plotArea>
    <c:legend>
      <c:legendPos val="r"/>
      <c:legendEntry>
        <c:idx val="3"/>
        <c:delete val="1"/>
      </c:legendEntry>
      <c:layout/>
      <c:txPr>
        <a:bodyPr/>
        <a:lstStyle/>
        <a:p>
          <a:pPr>
            <a:defRPr sz="1400"/>
          </a:pPr>
          <a:endParaRPr lang="ru-RU"/>
        </a:p>
      </c:txPr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2000"/>
            </a:pPr>
            <a:r>
              <a:rPr lang="ru-RU" sz="2000"/>
              <a:t>Игры детей</a:t>
            </a:r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'Лист1'!$B$1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showVal val="1"/>
            <c:showLeaderLines val="1"/>
          </c:dLbls>
          <c:cat>
            <c:strRef>
              <c:f>'Лист1'!$A$2:$A$5</c:f>
              <c:strCache>
                <c:ptCount val="2"/>
                <c:pt idx="0">
                  <c:v>тихие и спокойные</c:v>
                </c:pt>
                <c:pt idx="1">
                  <c:v>шумные и подвижные</c:v>
                </c:pt>
              </c:strCache>
            </c:strRef>
          </c:cat>
          <c:val>
            <c:numRef>
              <c:f>'Лист1'!$B$2:$B$5</c:f>
              <c:numCache>
                <c:formatCode>0%</c:formatCode>
                <c:ptCount val="4"/>
                <c:pt idx="0">
                  <c:v>0.45</c:v>
                </c:pt>
                <c:pt idx="1">
                  <c:v>0.55000000000000004</c:v>
                </c:pt>
              </c:numCache>
            </c:numRef>
          </c:val>
        </c:ser>
        <c:firstSliceAng val="0"/>
      </c:pieChart>
    </c:plotArea>
    <c:legend>
      <c:legendPos val="r"/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65911693572509034"/>
          <c:y val="0.40946774647778156"/>
          <c:w val="0.32053276131711905"/>
          <c:h val="0.42808421803262198"/>
        </c:manualLayout>
      </c:layout>
      <c:txPr>
        <a:bodyPr/>
        <a:lstStyle/>
        <a:p>
          <a:pPr>
            <a:defRPr sz="1400"/>
          </a:pPr>
          <a:endParaRPr lang="ru-RU"/>
        </a:p>
      </c:txPr>
    </c:legend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2000"/>
            </a:pPr>
            <a:r>
              <a:rPr lang="ru-RU" sz="2000"/>
              <a:t>Участие родителей в играх</a:t>
            </a:r>
          </a:p>
        </c:rich>
      </c:tx>
      <c:layout>
        <c:manualLayout>
          <c:xMode val="edge"/>
          <c:yMode val="edge"/>
          <c:x val="0.15559055118110263"/>
          <c:y val="1.9642228626261447E-2"/>
        </c:manualLayout>
      </c:layout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showVal val="1"/>
            <c:showLeaderLines val="1"/>
          </c:dLbls>
          <c:cat>
            <c:strRef>
              <c:f>Лист1!$A$2:$A$5</c:f>
              <c:strCache>
                <c:ptCount val="2"/>
                <c:pt idx="0">
                  <c:v>играют</c:v>
                </c:pt>
                <c:pt idx="1">
                  <c:v>играют иногда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0.55000000000000004</c:v>
                </c:pt>
                <c:pt idx="1">
                  <c:v>0.45</c:v>
                </c:pt>
              </c:numCache>
            </c:numRef>
          </c:val>
        </c:ser>
        <c:firstSliceAng val="0"/>
      </c:pieChart>
    </c:plotArea>
    <c:legend>
      <c:legendPos val="r"/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73185717459964761"/>
          <c:y val="0.45387977724697293"/>
          <c:w val="0.24924611551097525"/>
          <c:h val="0.33673202977446987"/>
        </c:manualLayout>
      </c:layout>
      <c:txPr>
        <a:bodyPr/>
        <a:lstStyle/>
        <a:p>
          <a:pPr>
            <a:defRPr sz="1400"/>
          </a:pPr>
          <a:endParaRPr lang="ru-RU"/>
        </a:p>
      </c:txPr>
    </c:legend>
    <c:plotVisOnly val="1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2000"/>
            </a:pPr>
            <a:r>
              <a:rPr lang="ru-RU" sz="2000"/>
              <a:t>Игры детей</a:t>
            </a:r>
          </a:p>
        </c:rich>
      </c:tx>
      <c:layout/>
    </c:title>
    <c:plotArea>
      <c:layout/>
      <c:pieChart>
        <c:varyColors val="1"/>
        <c:firstSliceAng val="0"/>
      </c:pieChart>
    </c:plotArea>
    <c:legend>
      <c:legendPos val="r"/>
      <c:layout/>
      <c:txPr>
        <a:bodyPr/>
        <a:lstStyle/>
        <a:p>
          <a:pPr>
            <a:defRPr sz="1200"/>
          </a:pPr>
          <a:endParaRPr lang="ru-RU"/>
        </a:p>
      </c:txPr>
    </c:legend>
    <c:plotVisOnly val="1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2000"/>
            </a:pPr>
            <a:r>
              <a:rPr lang="ru-RU" sz="2000"/>
              <a:t>Любимые</a:t>
            </a:r>
            <a:r>
              <a:rPr lang="ru-RU" sz="2000" baseline="0"/>
              <a:t> игры и занятия</a:t>
            </a:r>
            <a:endParaRPr lang="ru-RU" sz="2000"/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showVal val="1"/>
            <c:showLeaderLines val="1"/>
          </c:dLbls>
          <c:cat>
            <c:strRef>
              <c:f>Лист1!$A$2:$A$5</c:f>
              <c:strCache>
                <c:ptCount val="4"/>
                <c:pt idx="0">
                  <c:v>рисование</c:v>
                </c:pt>
                <c:pt idx="1">
                  <c:v>прятки</c:v>
                </c:pt>
                <c:pt idx="2">
                  <c:v>машины, куклы</c:v>
                </c:pt>
                <c:pt idx="3">
                  <c:v>сюжетно-отобразительная игра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0.15000000000000016</c:v>
                </c:pt>
                <c:pt idx="1">
                  <c:v>0.30000000000000032</c:v>
                </c:pt>
                <c:pt idx="2">
                  <c:v>0.45</c:v>
                </c:pt>
                <c:pt idx="3">
                  <c:v>0.1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63041826714852756"/>
          <c:y val="0.27356300688812329"/>
          <c:w val="0.36958173285147317"/>
          <c:h val="0.62681785357182596"/>
        </c:manualLayout>
      </c:layout>
      <c:txPr>
        <a:bodyPr/>
        <a:lstStyle/>
        <a:p>
          <a:pPr>
            <a:defRPr sz="1400"/>
          </a:pPr>
          <a:endParaRPr lang="ru-RU"/>
        </a:p>
      </c:txPr>
    </c:legend>
    <c:plotVisOnly val="1"/>
  </c:chart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 sz="2000"/>
            </a:pPr>
            <a:r>
              <a:rPr lang="ru-RU" sz="2000"/>
              <a:t>Фантазия детей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3.8341150500185999E-3"/>
          <c:y val="0.17671738164358564"/>
          <c:w val="0.63209160334842174"/>
          <c:h val="0.63209160334842174"/>
        </c:manualLayout>
      </c:layout>
      <c:pieChart>
        <c:varyColors val="1"/>
        <c:ser>
          <c:idx val="0"/>
          <c:order val="0"/>
          <c:tx>
            <c:strRef>
              <c:f>'Лист1'!$B$1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showVal val="1"/>
            <c:showLeaderLines val="1"/>
          </c:dLbls>
          <c:cat>
            <c:strRef>
              <c:f>'Лист1'!$A$2:$A$5</c:f>
              <c:strCache>
                <c:ptCount val="3"/>
                <c:pt idx="0">
                  <c:v>постоянно</c:v>
                </c:pt>
                <c:pt idx="1">
                  <c:v>иногда</c:v>
                </c:pt>
                <c:pt idx="2">
                  <c:v>не фантазируют</c:v>
                </c:pt>
              </c:strCache>
            </c:strRef>
          </c:cat>
          <c:val>
            <c:numRef>
              <c:f>'Лист1'!$B$2:$B$5</c:f>
              <c:numCache>
                <c:formatCode>0%</c:formatCode>
                <c:ptCount val="4"/>
                <c:pt idx="0">
                  <c:v>0.70000000000000062</c:v>
                </c:pt>
                <c:pt idx="1">
                  <c:v>0.2</c:v>
                </c:pt>
                <c:pt idx="2">
                  <c:v>0.1</c:v>
                </c:pt>
              </c:numCache>
            </c:numRef>
          </c:val>
        </c:ser>
        <c:firstSliceAng val="0"/>
      </c:pieChart>
    </c:plotArea>
    <c:legend>
      <c:legendPos val="r"/>
      <c:legendEntry>
        <c:idx val="3"/>
        <c:delete val="1"/>
      </c:legendEntry>
      <c:layout>
        <c:manualLayout>
          <c:xMode val="edge"/>
          <c:yMode val="edge"/>
          <c:x val="0.64742806354849591"/>
          <c:y val="0.28924775266516273"/>
          <c:w val="0.35257193645150525"/>
          <c:h val="0.53739077300589844"/>
        </c:manualLayout>
      </c:layout>
      <c:txPr>
        <a:bodyPr/>
        <a:lstStyle/>
        <a:p>
          <a:pPr>
            <a:defRPr sz="1400"/>
          </a:pPr>
          <a:endParaRPr lang="ru-RU"/>
        </a:p>
      </c:txPr>
    </c:legend>
    <c:plotVisOnly val="1"/>
  </c:chart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2000"/>
            </a:pPr>
            <a:r>
              <a:rPr lang="ru-RU" sz="2000"/>
              <a:t>Помощь</a:t>
            </a:r>
            <a:r>
              <a:rPr lang="ru-RU" sz="2000" baseline="0"/>
              <a:t> в создании предметно-игровой среды в группе</a:t>
            </a:r>
            <a:endParaRPr lang="ru-RU" sz="2000"/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showVal val="1"/>
            <c:showLeaderLines val="1"/>
          </c:dLbls>
          <c:cat>
            <c:strRef>
              <c:f>Лист1!$A$2:$A$5</c:f>
              <c:strCache>
                <c:ptCount val="3"/>
                <c:pt idx="0">
                  <c:v>готовы</c:v>
                </c:pt>
                <c:pt idx="1">
                  <c:v>сомневаются</c:v>
                </c:pt>
                <c:pt idx="2">
                  <c:v>не готовы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0.60000000000000064</c:v>
                </c:pt>
                <c:pt idx="1">
                  <c:v>0.35000000000000031</c:v>
                </c:pt>
                <c:pt idx="2">
                  <c:v>0.1</c:v>
                </c:pt>
              </c:numCache>
            </c:numRef>
          </c:val>
        </c:ser>
        <c:firstSliceAng val="0"/>
      </c:pieChart>
    </c:plotArea>
    <c:legend>
      <c:legendPos val="r"/>
      <c:legendEntry>
        <c:idx val="3"/>
        <c:delete val="1"/>
      </c:legendEntry>
      <c:layout>
        <c:manualLayout>
          <c:xMode val="edge"/>
          <c:yMode val="edge"/>
          <c:x val="0.69416320355788863"/>
          <c:y val="0.49218878890138756"/>
          <c:w val="0.29194790755322275"/>
          <c:h val="0.43010623672040998"/>
        </c:manualLayout>
      </c:layout>
      <c:txPr>
        <a:bodyPr/>
        <a:lstStyle/>
        <a:p>
          <a:pPr>
            <a:defRPr sz="1400"/>
          </a:pPr>
          <a:endParaRPr lang="ru-RU"/>
        </a:p>
      </c:txPr>
    </c:legend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F6136C-136A-42C5-A221-00DCD3B991D4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725FA4-5CA3-4EE0-8453-CF29BD847C4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725FA4-5CA3-4EE0-8453-CF29BD847C4A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36DB57D-7149-4ED6-99FF-F2B98DC72F37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D4154DC-D10C-4F15-8A65-1120EA25F8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6DB57D-7149-4ED6-99FF-F2B98DC72F37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4154DC-D10C-4F15-8A65-1120EA25F8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F36DB57D-7149-4ED6-99FF-F2B98DC72F37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D4154DC-D10C-4F15-8A65-1120EA25F8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6DB57D-7149-4ED6-99FF-F2B98DC72F37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4154DC-D10C-4F15-8A65-1120EA25F8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36DB57D-7149-4ED6-99FF-F2B98DC72F37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D4154DC-D10C-4F15-8A65-1120EA25F8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6DB57D-7149-4ED6-99FF-F2B98DC72F37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4154DC-D10C-4F15-8A65-1120EA25F8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6DB57D-7149-4ED6-99FF-F2B98DC72F37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4154DC-D10C-4F15-8A65-1120EA25F8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6DB57D-7149-4ED6-99FF-F2B98DC72F37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4154DC-D10C-4F15-8A65-1120EA25F8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36DB57D-7149-4ED6-99FF-F2B98DC72F37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4154DC-D10C-4F15-8A65-1120EA25F8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6DB57D-7149-4ED6-99FF-F2B98DC72F37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4154DC-D10C-4F15-8A65-1120EA25F8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6DB57D-7149-4ED6-99FF-F2B98DC72F37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4154DC-D10C-4F15-8A65-1120EA25F8A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F36DB57D-7149-4ED6-99FF-F2B98DC72F37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D4154DC-D10C-4F15-8A65-1120EA25F8A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4.xml"/><Relationship Id="rId5" Type="http://schemas.openxmlformats.org/officeDocument/2006/relationships/chart" Target="../charts/chart9.xml"/><Relationship Id="rId4" Type="http://schemas.openxmlformats.org/officeDocument/2006/relationships/chart" Target="../charts/char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99792" y="404664"/>
            <a:ext cx="5976664" cy="3744416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>
                <a:solidFill>
                  <a:schemeClr val="bg1"/>
                </a:solidFill>
              </a:rPr>
              <a:t>ГАПОУ МО «Северный колледж физической культуры и спорта 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2800" dirty="0" smtClean="0">
                <a:solidFill>
                  <a:schemeClr val="bg1"/>
                </a:solidFill>
              </a:rPr>
              <a:t/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« Организация предметно-развивающей среды  как средства развития  </a:t>
            </a:r>
            <a:r>
              <a:rPr lang="ru-RU" sz="2800" dirty="0" err="1" smtClean="0">
                <a:solidFill>
                  <a:schemeClr val="bg1"/>
                </a:solidFill>
              </a:rPr>
              <a:t>сюжетно-отобразительной</a:t>
            </a:r>
            <a:r>
              <a:rPr lang="ru-RU" sz="2800" dirty="0" smtClean="0">
                <a:solidFill>
                  <a:schemeClr val="bg1"/>
                </a:solidFill>
              </a:rPr>
              <a:t> игры детей раннего возраста»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4442" y="4221088"/>
            <a:ext cx="5610046" cy="2232248"/>
          </a:xfrm>
        </p:spPr>
        <p:txBody>
          <a:bodyPr>
            <a:normAutofit/>
          </a:bodyPr>
          <a:lstStyle/>
          <a:p>
            <a:r>
              <a:rPr lang="ru-RU" dirty="0" smtClean="0"/>
              <a:t>Бронзова Эльвира Ивановна </a:t>
            </a:r>
          </a:p>
          <a:p>
            <a:r>
              <a:rPr lang="ru-RU" dirty="0" smtClean="0"/>
              <a:t>4 курс, 403 группа, специальность «Дошкольное образование»</a:t>
            </a:r>
          </a:p>
          <a:p>
            <a:r>
              <a:rPr lang="ru-RU" dirty="0" smtClean="0"/>
              <a:t>Руководитель:  Е.Е. Митрофанова</a:t>
            </a:r>
          </a:p>
          <a:p>
            <a:pPr algn="ctr"/>
            <a:endParaRPr lang="ru-RU" sz="1800" dirty="0" smtClean="0"/>
          </a:p>
          <a:p>
            <a:pPr algn="ctr"/>
            <a:r>
              <a:rPr lang="ru-RU" sz="1800" dirty="0" smtClean="0"/>
              <a:t>Мончегорск 2017</a:t>
            </a:r>
            <a:endParaRPr lang="ru-RU" sz="1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1052736"/>
            <a:ext cx="6255488" cy="3528391"/>
          </a:xfrm>
        </p:spPr>
        <p:txBody>
          <a:bodyPr>
            <a:noAutofit/>
          </a:bodyPr>
          <a:lstStyle/>
          <a:p>
            <a:pPr algn="l"/>
            <a:r>
              <a:rPr lang="ru-RU" sz="2400" cap="none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1. Н.П. Аникеева. – М.: Просвещение, 1987. -143 с.</a:t>
            </a:r>
            <a:br>
              <a:rPr lang="ru-RU" sz="2400" cap="none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cap="none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cap="none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cap="none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2. Анохина Т. Как организовать современную предметно-развивающую среду Л.И. </a:t>
            </a:r>
            <a:r>
              <a:rPr lang="ru-RU" sz="2400" cap="none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Божович</a:t>
            </a:r>
            <a:r>
              <a:rPr lang="ru-RU" sz="2400" cap="none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 – М.: Просвещение, 1968. – 464 с.</a:t>
            </a:r>
            <a:br>
              <a:rPr lang="ru-RU" sz="2400" cap="none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cap="none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cap="none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cap="none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3. Сотникова В.М. Контроль за организацией педагогического процесса в группах раннего возраста ДОУ С.Н. </a:t>
            </a:r>
            <a:r>
              <a:rPr lang="ru-RU" sz="2400" cap="none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Теплюк</a:t>
            </a:r>
            <a:r>
              <a:rPr lang="ru-RU" sz="2400" cap="none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 Г.М. </a:t>
            </a:r>
            <a:r>
              <a:rPr lang="ru-RU" sz="2400" cap="none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Лямина</a:t>
            </a:r>
            <a:r>
              <a:rPr lang="ru-RU" sz="2400" cap="none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 М.Б. </a:t>
            </a:r>
            <a:r>
              <a:rPr lang="ru-RU" sz="2400" cap="none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Зацепина</a:t>
            </a:r>
            <a:r>
              <a:rPr lang="ru-RU" sz="2400" cap="none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 – 2-е изд., </a:t>
            </a:r>
            <a:r>
              <a:rPr lang="ru-RU" sz="2400" cap="none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Испр</a:t>
            </a:r>
            <a:r>
              <a:rPr lang="ru-RU" sz="2400" cap="none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 И доп. – М.: Мозаика-синтез, 2007. – 112 с</a:t>
            </a:r>
            <a:r>
              <a:rPr lang="ru-RU" sz="2400" dirty="0" smtClean="0"/>
              <a:t>.</a:t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260649"/>
            <a:ext cx="6255488" cy="792088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ЛИТЕРАТУРА</a:t>
            </a:r>
            <a:endParaRPr lang="ru-RU" sz="3200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7242048" cy="4248472"/>
          </a:xfrm>
        </p:spPr>
        <p:txBody>
          <a:bodyPr>
            <a:noAutofit/>
          </a:bodyPr>
          <a:lstStyle/>
          <a:p>
            <a:pPr algn="ctr"/>
            <a:r>
              <a:rPr lang="ru-RU" sz="8000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Batang" pitchFamily="18" charset="-127"/>
              </a:rPr>
              <a:t>СПАСИБО ЗА ВНИМАНИЕ!</a:t>
            </a:r>
            <a:endParaRPr lang="ru-RU" sz="8000" dirty="0">
              <a:solidFill>
                <a:schemeClr val="tx2">
                  <a:lumMod val="50000"/>
                </a:schemeClr>
              </a:solidFill>
              <a:latin typeface="Cambria" pitchFamily="18" charset="0"/>
              <a:ea typeface="Batang" pitchFamily="18" charset="-127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412776"/>
            <a:ext cx="6206672" cy="4680520"/>
          </a:xfrm>
        </p:spPr>
        <p:txBody>
          <a:bodyPr>
            <a:noAutofit/>
          </a:bodyPr>
          <a:lstStyle/>
          <a:p>
            <a:pPr algn="l"/>
            <a:r>
              <a:rPr lang="ru-RU" sz="2400" cap="none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Особенное влияние предметно-развивающая среда оказывает на развитие игровой деятельности ребенка раннего возраста. Игра является ведущей деятельностью дошкольника. Уже на ранних возрастных ступенях именно в игре дети имеют наибольшую возможность быть самостоятельными, по своему желанию общаться со сверстниками, реализовывать и углублять свои знания и умения.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b="0" cap="none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5576" y="188641"/>
            <a:ext cx="6566712" cy="648072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АКТУАЛЬНОСТЬ</a:t>
            </a:r>
            <a:endParaRPr lang="ru-RU" sz="32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1052736"/>
            <a:ext cx="6255488" cy="3131177"/>
          </a:xfrm>
        </p:spPr>
        <p:txBody>
          <a:bodyPr>
            <a:noAutofit/>
          </a:bodyPr>
          <a:lstStyle/>
          <a:p>
            <a:pPr algn="l"/>
            <a:r>
              <a:rPr lang="ru-RU" sz="2000" cap="none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Исследования последних лет со всей очевидностью показали особую значимость для маленького ребенка социальных условий жизни, складывающихся из общения, обучающих игр, развивающего влияния окружающей среды – всего того, что принято считать культурой воспитания.</a:t>
            </a:r>
            <a:br>
              <a:rPr lang="ru-RU" sz="2000" cap="none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cap="none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cap="none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cap="none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cap="none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cap="none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cap="none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cap="none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cap="none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cap="none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При этом современный интерьер и дизайн внутренних помещений: оборудование, мебель, игрушки, пособия для малышей, – рассматриваются как необходимые составляющие предметно-пространственной среды.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cap="none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260649"/>
            <a:ext cx="6255488" cy="648072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ПРОБЛЕМА</a:t>
            </a:r>
            <a:endParaRPr lang="ru-RU" sz="3200" b="1" dirty="0"/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3851920" y="2852936"/>
            <a:ext cx="0" cy="115212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23528" y="412523"/>
            <a:ext cx="7704856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 работы: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Организация предметно-развивающей среды  как средства развития 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сюжетно-отобразительной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игры детей раннего возраста</a:t>
            </a:r>
            <a:endParaRPr kumimoji="0" lang="ru-RU" sz="20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20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Задачи: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Изучение и анализ литературы по проблеме исследования;</a:t>
            </a:r>
            <a:endParaRPr kumimoji="0" lang="ru-RU" sz="20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Изучение уровня игровых  умений в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сюжетно-отобразительной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игре детей раннего возраста;</a:t>
            </a:r>
            <a:endParaRPr kumimoji="0" lang="ru-RU" sz="20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Анализ  организации предметно-развивающей среды;</a:t>
            </a:r>
            <a:endParaRPr kumimoji="0" lang="ru-RU" sz="20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Разработка проекта по организации предметно-развивающей среды.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323528" y="3462613"/>
            <a:ext cx="770485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Объект: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сюжетно-отобразительная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игра детей раннего возраста.</a:t>
            </a:r>
            <a:endParaRPr kumimoji="0" lang="ru-RU" sz="20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Предмет: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Организация предметно-развивающей среды  </a:t>
            </a:r>
            <a:endParaRPr kumimoji="0" lang="ru-RU" sz="20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Место проведения проекта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Вологодская область,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Вашкинский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район, с. Липин бор, БДОУ «Детский сад № 3»  группа раннего возраста.</a:t>
            </a:r>
            <a:endParaRPr kumimoji="0" lang="ru-RU" sz="20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251520" y="2803081"/>
            <a:ext cx="7776864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Тип проекта: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практико-ориентированный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Сроки проведения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сентябрь 2016 г - апрель 2017г.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Участники проекта: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Педагоги  группы, воспитанники группы раннего возраста, родители воспитанников.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251520" y="342911"/>
            <a:ext cx="7632848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Анализ научно-методической литературы.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Наблюдение.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Анкетирование.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успешной реализации поставленных задач данного проекта нами взята модель взаимодействия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педагог - дети-родители.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Уровень </a:t>
            </a:r>
            <a:r>
              <a:rPr lang="ru-RU" sz="2800" cap="none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сформированности</a:t>
            </a:r>
            <a:r>
              <a:rPr lang="ru-RU" sz="280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игровых умений</a:t>
            </a:r>
            <a:br>
              <a:rPr lang="ru-RU" sz="280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cap="none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9725"/>
          <a:ext cx="7239000" cy="48466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</p:nvPr>
        </p:nvGraphicFramePr>
        <p:xfrm>
          <a:off x="0" y="188640"/>
          <a:ext cx="4355976" cy="36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Содержимое 5"/>
          <p:cNvGraphicFramePr>
            <a:graphicFrameLocks noGrp="1"/>
          </p:cNvGraphicFramePr>
          <p:nvPr>
            <p:ph sz="half" idx="2"/>
          </p:nvPr>
        </p:nvGraphicFramePr>
        <p:xfrm>
          <a:off x="4211960" y="188641"/>
          <a:ext cx="3888432" cy="35283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Содержимое 4"/>
          <p:cNvGraphicFramePr>
            <a:graphicFrameLocks/>
          </p:cNvGraphicFramePr>
          <p:nvPr/>
        </p:nvGraphicFramePr>
        <p:xfrm>
          <a:off x="0" y="3573016"/>
          <a:ext cx="3995936" cy="32849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Содержимое 5"/>
          <p:cNvGraphicFramePr>
            <a:graphicFrameLocks/>
          </p:cNvGraphicFramePr>
          <p:nvPr/>
        </p:nvGraphicFramePr>
        <p:xfrm>
          <a:off x="3995936" y="3645024"/>
          <a:ext cx="4032448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</p:nvPr>
        </p:nvGraphicFramePr>
        <p:xfrm>
          <a:off x="251521" y="620689"/>
          <a:ext cx="3456384" cy="2376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Содержимое 8"/>
          <p:cNvGraphicFramePr>
            <a:graphicFrameLocks noGrp="1"/>
          </p:cNvGraphicFramePr>
          <p:nvPr>
            <p:ph sz="half" idx="2"/>
          </p:nvPr>
        </p:nvGraphicFramePr>
        <p:xfrm>
          <a:off x="4355976" y="188640"/>
          <a:ext cx="3521075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Диаграмма 6"/>
          <p:cNvGraphicFramePr/>
          <p:nvPr/>
        </p:nvGraphicFramePr>
        <p:xfrm>
          <a:off x="0" y="188640"/>
          <a:ext cx="3779912" cy="3312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0" name="Диаграмма 9"/>
          <p:cNvGraphicFramePr/>
          <p:nvPr/>
        </p:nvGraphicFramePr>
        <p:xfrm>
          <a:off x="1187624" y="3284984"/>
          <a:ext cx="5486400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484784"/>
            <a:ext cx="6984776" cy="4320480"/>
          </a:xfrm>
        </p:spPr>
        <p:txBody>
          <a:bodyPr>
            <a:noAutofit/>
          </a:bodyPr>
          <a:lstStyle/>
          <a:p>
            <a:pPr algn="l"/>
            <a:r>
              <a:rPr lang="ru-RU" sz="2000" cap="none" dirty="0" smtClean="0">
                <a:solidFill>
                  <a:srgbClr val="7030A0"/>
                </a:solidFill>
              </a:rPr>
              <a:t/>
            </a:r>
            <a:br>
              <a:rPr lang="ru-RU" sz="2000" cap="none" dirty="0" smtClean="0">
                <a:solidFill>
                  <a:srgbClr val="7030A0"/>
                </a:solidFill>
              </a:rPr>
            </a:br>
            <a:r>
              <a:rPr lang="ru-RU" sz="2000" cap="none" dirty="0" smtClean="0">
                <a:solidFill>
                  <a:srgbClr val="7030A0"/>
                </a:solidFill>
              </a:rPr>
              <a:t/>
            </a:r>
            <a:br>
              <a:rPr lang="ru-RU" sz="2000" cap="none" dirty="0" smtClean="0">
                <a:solidFill>
                  <a:srgbClr val="7030A0"/>
                </a:solidFill>
              </a:rPr>
            </a:br>
            <a:r>
              <a:rPr lang="ru-RU" sz="2000" cap="none" dirty="0" smtClean="0">
                <a:solidFill>
                  <a:srgbClr val="7030A0"/>
                </a:solidFill>
              </a:rPr>
              <a:t/>
            </a:r>
            <a:br>
              <a:rPr lang="ru-RU" sz="2000" cap="none" dirty="0" smtClean="0">
                <a:solidFill>
                  <a:srgbClr val="7030A0"/>
                </a:solidFill>
              </a:rPr>
            </a:br>
            <a:r>
              <a:rPr lang="ru-RU" sz="2000" cap="none" dirty="0" smtClean="0">
                <a:solidFill>
                  <a:srgbClr val="7030A0"/>
                </a:solidFill>
              </a:rPr>
              <a:t>- Целесообразно привлекать к оформлению игровых зон самих детей, вместе с ними расставлять игрушки, обыгрывая каждую новую игрушку и вызывая к ней эмоциональное отношение, следить за чистотой игрушек и их состоянием, отдавать игрушки в семью воспитанников для ремонта и обновления.</a:t>
            </a:r>
            <a:br>
              <a:rPr lang="ru-RU" sz="2000" cap="none" dirty="0" smtClean="0">
                <a:solidFill>
                  <a:srgbClr val="7030A0"/>
                </a:solidFill>
              </a:rPr>
            </a:br>
            <a:r>
              <a:rPr lang="ru-RU" sz="2000" cap="none" dirty="0" smtClean="0">
                <a:solidFill>
                  <a:srgbClr val="7030A0"/>
                </a:solidFill>
              </a:rPr>
              <a:t>- А также и включить к оформлению и пополнению игровых зон родителей воспитанников. Знакомить их с жизнью своего ребенка в стенах детского сада, тем самым вызывать желание работать совместно с детьми и педагогами.</a:t>
            </a:r>
            <a:r>
              <a:rPr lang="ru-RU" sz="1800" dirty="0" smtClean="0">
                <a:solidFill>
                  <a:srgbClr val="7030A0"/>
                </a:solidFill>
              </a:rPr>
              <a:t/>
            </a:r>
            <a:br>
              <a:rPr lang="ru-RU" sz="1800" dirty="0" smtClean="0">
                <a:solidFill>
                  <a:srgbClr val="7030A0"/>
                </a:solidFill>
              </a:rPr>
            </a:br>
            <a:endParaRPr lang="ru-RU" sz="1800" dirty="0">
              <a:solidFill>
                <a:srgbClr val="7030A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692696"/>
            <a:ext cx="6255488" cy="1440160"/>
          </a:xfrm>
        </p:spPr>
        <p:txBody>
          <a:bodyPr>
            <a:normAutofit fontScale="25000" lnSpcReduction="20000"/>
          </a:bodyPr>
          <a:lstStyle/>
          <a:p>
            <a:pPr algn="ctr"/>
            <a:endParaRPr lang="ru-RU" sz="2400" b="1" dirty="0" smtClean="0"/>
          </a:p>
          <a:p>
            <a:pPr algn="ctr">
              <a:lnSpc>
                <a:spcPct val="120000"/>
              </a:lnSpc>
            </a:pPr>
            <a:r>
              <a:rPr lang="ru-RU" sz="8000" b="1" dirty="0" smtClean="0"/>
              <a:t>ПРЕДЛОЖЕНИЯ И РЕКОМЕНДАЦИИ ПО УСОВЕРШЕНСТВОВАНИЮ ПРЕДМЕТНО-РАЗВИВАЮЩЕЙ СРЕДЫ В ГРУППЕ</a:t>
            </a:r>
          </a:p>
          <a:p>
            <a:pPr>
              <a:lnSpc>
                <a:spcPct val="170000"/>
              </a:lnSpc>
            </a:pPr>
            <a:endParaRPr lang="ru-RU" sz="6200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211</TotalTime>
  <Words>297</Words>
  <Application>Microsoft Office PowerPoint</Application>
  <PresentationFormat>Экран (4:3)</PresentationFormat>
  <Paragraphs>51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Изящная</vt:lpstr>
      <vt:lpstr>ГАПОУ МО «Северный колледж физической культуры и спорта   « Организация предметно-развивающей среды  как средства развития  сюжетно-отобразительной игры детей раннего возраста» </vt:lpstr>
      <vt:lpstr>Особенное влияние предметно-развивающая среда оказывает на развитие игровой деятельности ребенка раннего возраста. Игра является ведущей деятельностью дошкольника. Уже на ранних возрастных ступенях именно в игре дети имеют наибольшую возможность быть самостоятельными, по своему желанию общаться со сверстниками, реализовывать и углублять свои знания и умения. </vt:lpstr>
      <vt:lpstr>Исследования последних лет со всей очевидностью показали особую значимость для маленького ребенка социальных условий жизни, складывающихся из общения, обучающих игр, развивающего влияния окружающей среды – всего того, что принято считать культурой воспитания.     При этом современный интерьер и дизайн внутренних помещений: оборудование, мебель, игрушки, пособия для малышей, – рассматриваются как необходимые составляющие предметно-пространственной среды. </vt:lpstr>
      <vt:lpstr>Слайд 4</vt:lpstr>
      <vt:lpstr>Слайд 5</vt:lpstr>
      <vt:lpstr>Уровень сформированности игровых умений </vt:lpstr>
      <vt:lpstr>Слайд 7</vt:lpstr>
      <vt:lpstr>Слайд 8</vt:lpstr>
      <vt:lpstr>   - Целесообразно привлекать к оформлению игровых зон самих детей, вместе с ними расставлять игрушки, обыгрывая каждую новую игрушку и вызывая к ней эмоциональное отношение, следить за чистотой игрушек и их состоянием, отдавать игрушки в семью воспитанников для ремонта и обновления. - А также и включить к оформлению и пополнению игровых зон родителей воспитанников. Знакомить их с жизнью своего ребенка в стенах детского сада, тем самым вызывать желание работать совместно с детьми и педагогами. </vt:lpstr>
      <vt:lpstr>1. Н.П. Аникеева. – М.: Просвещение, 1987. -143 с.  2. Анохина Т. Как организовать современную предметно-развивающую среду Л.И. Божович. – М.: Просвещение, 1968. – 464 с.  3. Сотникова В.М. Контроль за организацией педагогического процесса в группах раннего возраста ДОУ С.Н. Теплюк, Г.М. Лямина, М.Б. Зацепина. – 2-е изд., Испр. И доп. – М.: Мозаика-синтез, 2007. – 112 с. </vt:lpstr>
      <vt:lpstr>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ГАПОУ МО «Северный колледж физической культуры и спорта   « Организация предметно-развивающей среды  как средства развития  сюжетно-отобразительной игры детей раннего возраста»</dc:title>
  <dc:creator>йй</dc:creator>
  <cp:lastModifiedBy>йй</cp:lastModifiedBy>
  <cp:revision>25</cp:revision>
  <dcterms:created xsi:type="dcterms:W3CDTF">2017-03-19T17:30:52Z</dcterms:created>
  <dcterms:modified xsi:type="dcterms:W3CDTF">2017-08-24T14:17:37Z</dcterms:modified>
</cp:coreProperties>
</file>