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3"/>
  </p:notesMasterIdLst>
  <p:sldIdLst>
    <p:sldId id="262" r:id="rId2"/>
    <p:sldId id="258" r:id="rId3"/>
    <p:sldId id="257" r:id="rId4"/>
    <p:sldId id="260" r:id="rId5"/>
    <p:sldId id="261" r:id="rId6"/>
    <p:sldId id="268" r:id="rId7"/>
    <p:sldId id="263" r:id="rId8"/>
    <p:sldId id="269" r:id="rId9"/>
    <p:sldId id="264" r:id="rId10"/>
    <p:sldId id="271" r:id="rId11"/>
    <p:sldId id="272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8A8D4-2542-4320-BDF8-E31197771EC9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1D8D14-44F9-4B44-882D-B5F40F2939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193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1E7C2-4596-45F4-B5E7-0DF593EE510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1E7C2-4596-45F4-B5E7-0DF593EE510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11267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68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269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0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1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2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3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4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5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6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7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8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9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0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1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282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283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1284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28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286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5FC91A3-A7F4-4BE2-BA8A-D79333F123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2730EA-25C1-4267-9C81-0FD42E623A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D1B5C6-A030-4167-A9B0-9BB5828B6A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CAAEAC-DEED-4755-9D7F-CB627A4404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872B43-A022-4B33-BA57-0D29ADB26F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A9E2BD-0BF7-4409-956D-B80FC56007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C13462-636A-4A93-B707-9C43CAFAF7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A2DF04-50C1-4C6B-873E-083D2F6819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791DB6-E4CA-41B3-B004-F282CAB491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1DEC64-E97F-401C-89F4-236BA8CF47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F65CDD-54AE-45DA-BC33-1EE67B9691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10243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44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45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6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7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8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9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0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1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2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3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4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5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6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7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58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59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0260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10261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AA73E35-04FF-4BD8-AD19-FA8D4577184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0262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Documents and Settings\Марина\Мои документы\Мои рисунки\8326284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21" y="1357298"/>
            <a:ext cx="9144021" cy="5143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  <a:alpha val="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642918"/>
          <a:ext cx="8715436" cy="3017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43140"/>
                <a:gridCol w="657229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</a:t>
                      </a:r>
                      <a:r>
                        <a:rPr lang="ru-RU" sz="18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основа 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офицерство, чиновничество, дворянство, буржуазия, отдельные представители рабочих и крестьян.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Партийный состав 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разнороден: черносотенно-монархические, либеральные, социалистические партии.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белого движения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свержение советской власти, власти большевиков, восстановление единой и неделимой России, созыв народного собрания на основе всеобщего избирательного права для определения будущего страны, признание права частной собственности, проведение земельной реформы, гарантию основных прав и свобод граждан.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928926" y="71414"/>
            <a:ext cx="228598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Белое</a:t>
            </a:r>
            <a:r>
              <a:rPr lang="ru-RU" sz="24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движение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4282" y="4286256"/>
          <a:ext cx="8715436" cy="19253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43140"/>
                <a:gridCol w="657229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</a:t>
                      </a:r>
                      <a:r>
                        <a:rPr lang="ru-RU" sz="18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основа 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часть раб. класса и беднейшее крестьянство (часть интеллигенции. военных).  </a:t>
                      </a:r>
                      <a:endParaRPr lang="ru-RU" sz="18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Партийный состав 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Революционные (левые) партии прежде всего РСДРП (б).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красного движения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право нации на самоопределение, общенародная собственность на средства производства , создание справедливого общества, власть рабочих и крестьян.  </a:t>
                      </a:r>
                      <a:endParaRPr lang="ru-RU" sz="18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786050" y="3714752"/>
            <a:ext cx="278605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Красное движение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Новый рисунок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640672"/>
            <a:ext cx="2285984" cy="221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IMG_08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5290" y="0"/>
            <a:ext cx="3218710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269-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000240"/>
            <a:ext cx="2214578" cy="274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2" descr="Изображение 013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2500305"/>
            <a:ext cx="2799783" cy="4356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8" descr="0240026685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" y="0"/>
            <a:ext cx="4143372" cy="2312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romanovy-koljaska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71802" y="1857364"/>
            <a:ext cx="2934722" cy="3160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4" descr="2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14612" y="4676590"/>
            <a:ext cx="2143140" cy="2181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</p:spPr>
      </p:pic>
      <p:sp>
        <p:nvSpPr>
          <p:cNvPr id="1639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857356" y="642918"/>
            <a:ext cx="8229600" cy="4357718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Все рядком лежат —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Не </a:t>
            </a:r>
            <a:r>
              <a:rPr lang="ru-RU" b="1" dirty="0" err="1" smtClean="0">
                <a:solidFill>
                  <a:schemeClr val="accent5"/>
                </a:solidFill>
              </a:rPr>
              <a:t>развесть</a:t>
            </a:r>
            <a:r>
              <a:rPr lang="ru-RU" b="1" dirty="0" smtClean="0">
                <a:solidFill>
                  <a:schemeClr val="accent5"/>
                </a:solidFill>
              </a:rPr>
              <a:t> межой.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Поглядеть: солдат.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Где свой, где чужой?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Белый был — красным стал: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Кровь обагрила.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Красным был — белый стал: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Смерть побелила. </a:t>
            </a:r>
          </a:p>
          <a:p>
            <a:pPr>
              <a:buNone/>
            </a:pPr>
            <a:endParaRPr lang="ru-RU" dirty="0" smtClean="0">
              <a:solidFill>
                <a:schemeClr val="accent5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                                        </a:t>
            </a:r>
            <a:r>
              <a:rPr lang="ru-RU" sz="2800" b="1" dirty="0" smtClean="0">
                <a:solidFill>
                  <a:schemeClr val="accent5"/>
                </a:solidFill>
              </a:rPr>
              <a:t>М.Цветаева</a:t>
            </a:r>
          </a:p>
          <a:p>
            <a:pPr>
              <a:buFontTx/>
              <a:buNone/>
            </a:pPr>
            <a:endParaRPr lang="ru-RU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8" name="Picture 26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1187450" y="-127000"/>
            <a:ext cx="6985000" cy="6985000"/>
          </a:xfrm>
          <a:prstGeom prst="rect">
            <a:avLst/>
          </a:prstGeom>
          <a:noFill/>
        </p:spPr>
      </p:pic>
      <p:sp>
        <p:nvSpPr>
          <p:cNvPr id="3099" name="Rectangle 2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/>
                </a:solidFill>
              </a:rPr>
              <a:t/>
            </a:r>
            <a:br>
              <a:rPr lang="ru-RU" dirty="0" smtClean="0">
                <a:solidFill>
                  <a:schemeClr val="accent5"/>
                </a:solidFill>
              </a:rPr>
            </a:br>
            <a:r>
              <a:rPr lang="ru-RU" dirty="0" smtClean="0">
                <a:solidFill>
                  <a:schemeClr val="accent5"/>
                </a:solidFill>
              </a:rPr>
              <a:t/>
            </a:r>
            <a:br>
              <a:rPr lang="ru-RU" dirty="0" smtClean="0">
                <a:solidFill>
                  <a:schemeClr val="accent5"/>
                </a:solidFill>
              </a:rPr>
            </a:br>
            <a:r>
              <a:rPr lang="ru-RU" dirty="0" smtClean="0">
                <a:solidFill>
                  <a:schemeClr val="accent5"/>
                </a:solidFill>
              </a:rPr>
              <a:t/>
            </a:r>
            <a:br>
              <a:rPr lang="ru-RU" dirty="0" smtClean="0">
                <a:solidFill>
                  <a:schemeClr val="accent5"/>
                </a:solidFill>
              </a:rPr>
            </a:br>
            <a:r>
              <a:rPr lang="ru-RU" dirty="0" smtClean="0">
                <a:solidFill>
                  <a:schemeClr val="accent5"/>
                </a:solidFill>
              </a:rPr>
              <a:t/>
            </a:r>
            <a:br>
              <a:rPr lang="ru-RU" dirty="0" smtClean="0">
                <a:solidFill>
                  <a:schemeClr val="accent5"/>
                </a:solidFill>
              </a:rPr>
            </a:br>
            <a:r>
              <a:rPr lang="ru-RU" dirty="0" smtClean="0">
                <a:solidFill>
                  <a:schemeClr val="accent5"/>
                </a:solidFill>
              </a:rPr>
              <a:t/>
            </a:r>
            <a:br>
              <a:rPr lang="ru-RU" dirty="0" smtClean="0">
                <a:solidFill>
                  <a:schemeClr val="accent5"/>
                </a:solidFill>
              </a:rPr>
            </a:br>
            <a:r>
              <a:rPr lang="ru-RU" dirty="0" smtClean="0">
                <a:solidFill>
                  <a:schemeClr val="accent5"/>
                </a:solidFill>
              </a:rPr>
              <a:t/>
            </a:r>
            <a:br>
              <a:rPr lang="ru-RU" dirty="0" smtClean="0">
                <a:solidFill>
                  <a:schemeClr val="accent5"/>
                </a:solidFill>
              </a:rPr>
            </a:br>
            <a:r>
              <a:rPr lang="ru-RU" dirty="0" smtClean="0">
                <a:solidFill>
                  <a:schemeClr val="accent5"/>
                </a:solidFill>
              </a:rPr>
              <a:t/>
            </a:r>
            <a:br>
              <a:rPr lang="ru-RU" dirty="0" smtClean="0">
                <a:solidFill>
                  <a:schemeClr val="accent5"/>
                </a:solidFill>
              </a:rPr>
            </a:br>
            <a:r>
              <a:rPr lang="ru-RU" dirty="0" smtClean="0">
                <a:solidFill>
                  <a:schemeClr val="accent5"/>
                </a:solidFill>
              </a:rPr>
              <a:t/>
            </a:r>
            <a:br>
              <a:rPr lang="ru-RU" dirty="0" smtClean="0">
                <a:solidFill>
                  <a:schemeClr val="accent5"/>
                </a:solidFill>
              </a:rPr>
            </a:br>
            <a:r>
              <a:rPr lang="ru-RU" dirty="0" smtClean="0">
                <a:solidFill>
                  <a:schemeClr val="accent5"/>
                </a:solidFill>
              </a:rPr>
              <a:t/>
            </a:r>
            <a:br>
              <a:rPr lang="ru-RU" dirty="0" smtClean="0">
                <a:solidFill>
                  <a:schemeClr val="accent5"/>
                </a:solidFill>
              </a:rPr>
            </a:br>
            <a:r>
              <a:rPr lang="ru-RU" dirty="0" smtClean="0">
                <a:solidFill>
                  <a:schemeClr val="accent5"/>
                </a:solidFill>
              </a:rPr>
              <a:t/>
            </a:r>
            <a:br>
              <a:rPr lang="ru-RU" dirty="0" smtClean="0">
                <a:solidFill>
                  <a:schemeClr val="accent5"/>
                </a:solidFill>
              </a:rPr>
            </a:br>
            <a:r>
              <a:rPr lang="ru-RU" dirty="0" smtClean="0">
                <a:solidFill>
                  <a:schemeClr val="accent5"/>
                </a:solidFill>
              </a:rPr>
              <a:t>«Гражданская война и военная интервенция в России»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299" y="3733503"/>
            <a:ext cx="4357718" cy="3044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8372" y="4037452"/>
            <a:ext cx="3687063" cy="2724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</p:spPr>
      </p:pic>
      <p:sp>
        <p:nvSpPr>
          <p:cNvPr id="215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8313" y="2205038"/>
            <a:ext cx="8229600" cy="4392612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Гражданская война</a:t>
            </a:r>
            <a:r>
              <a:rPr lang="ru-RU" dirty="0" smtClean="0">
                <a:solidFill>
                  <a:schemeClr val="accent5"/>
                </a:solidFill>
              </a:rPr>
              <a:t> – это вооруженная борьба между вооруженными группами населения, имевшая в своей основе глубокие социальные, национальные и политические противоречия. </a:t>
            </a:r>
          </a:p>
          <a:p>
            <a:pPr>
              <a:buFontTx/>
              <a:buNone/>
            </a:pPr>
            <a:endParaRPr lang="ru-RU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</p:spPr>
      </p:pic>
      <p:sp>
        <p:nvSpPr>
          <p:cNvPr id="2355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8313" y="2205038"/>
            <a:ext cx="8229600" cy="4392612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Иностранная интервенция</a:t>
            </a:r>
            <a:r>
              <a:rPr lang="ru-RU" dirty="0" smtClean="0">
                <a:solidFill>
                  <a:schemeClr val="accent5"/>
                </a:solidFill>
              </a:rPr>
              <a:t> – военное вмешательство иностранных государств во внутренние дела другого государства.</a:t>
            </a:r>
          </a:p>
          <a:p>
            <a:pPr>
              <a:buFontTx/>
              <a:buNone/>
            </a:pPr>
            <a:endParaRPr lang="ru-RU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362965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ятно 1 5"/>
          <p:cNvSpPr/>
          <p:nvPr/>
        </p:nvSpPr>
        <p:spPr>
          <a:xfrm>
            <a:off x="1714480" y="4714884"/>
            <a:ext cx="2214578" cy="1643074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Англия</a:t>
            </a:r>
            <a:endParaRPr lang="ru-RU" dirty="0"/>
          </a:p>
        </p:txBody>
      </p:sp>
      <p:sp>
        <p:nvSpPr>
          <p:cNvPr id="7" name="Пятно 1 6"/>
          <p:cNvSpPr/>
          <p:nvPr/>
        </p:nvSpPr>
        <p:spPr>
          <a:xfrm>
            <a:off x="6724664" y="4143380"/>
            <a:ext cx="2214578" cy="2081226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Япония, США,</a:t>
            </a:r>
          </a:p>
          <a:p>
            <a:pPr algn="ctr"/>
            <a:r>
              <a:rPr lang="ru-RU" sz="1400" dirty="0" smtClean="0"/>
              <a:t>Англия</a:t>
            </a:r>
            <a:endParaRPr lang="ru-RU" sz="1400" dirty="0"/>
          </a:p>
        </p:txBody>
      </p:sp>
      <p:sp>
        <p:nvSpPr>
          <p:cNvPr id="8" name="Пятно 1 7"/>
          <p:cNvSpPr/>
          <p:nvPr/>
        </p:nvSpPr>
        <p:spPr>
          <a:xfrm>
            <a:off x="0" y="2643182"/>
            <a:ext cx="1714480" cy="1357322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Франция Англия</a:t>
            </a:r>
          </a:p>
          <a:p>
            <a:pPr algn="ctr"/>
            <a:r>
              <a:rPr lang="ru-RU" sz="1400" dirty="0" smtClean="0"/>
              <a:t>Греция</a:t>
            </a:r>
          </a:p>
        </p:txBody>
      </p:sp>
      <p:sp>
        <p:nvSpPr>
          <p:cNvPr id="9" name="Пятно 1 8"/>
          <p:cNvSpPr/>
          <p:nvPr/>
        </p:nvSpPr>
        <p:spPr>
          <a:xfrm>
            <a:off x="1928794" y="1071546"/>
            <a:ext cx="2214578" cy="1643074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Англия США</a:t>
            </a:r>
          </a:p>
          <a:p>
            <a:pPr algn="ctr"/>
            <a:r>
              <a:rPr lang="ru-RU" sz="1400" dirty="0" smtClean="0"/>
              <a:t>Канада Франция</a:t>
            </a:r>
            <a:endParaRPr lang="ru-RU" sz="1400" dirty="0"/>
          </a:p>
        </p:txBody>
      </p:sp>
      <p:sp>
        <p:nvSpPr>
          <p:cNvPr id="10" name="Пятно 1 9"/>
          <p:cNvSpPr/>
          <p:nvPr/>
        </p:nvSpPr>
        <p:spPr>
          <a:xfrm>
            <a:off x="7072330" y="1142984"/>
            <a:ext cx="1571604" cy="928694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США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0"/>
            <a:ext cx="9286908" cy="954107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Всего среди участников интервенции в РСФСР и Закавказье, насчитывают 14 государств. Среди интервентов были Франция, США, Великобритания, Япония,Польша, Румыния и др. Интервенты либо стремились захватить часть российской территории (Румыния, Япония, Турция), либо получить от поддерживаемых ими белогвардейцев значительные экономические привилегии (Англия, США, Франция и др.). 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ятно 1 11"/>
          <p:cNvSpPr/>
          <p:nvPr/>
        </p:nvSpPr>
        <p:spPr>
          <a:xfrm>
            <a:off x="0" y="3857628"/>
            <a:ext cx="1428728" cy="785818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Англия</a:t>
            </a:r>
            <a:endParaRPr lang="ru-RU" sz="1400" dirty="0"/>
          </a:p>
        </p:txBody>
      </p:sp>
      <p:sp>
        <p:nvSpPr>
          <p:cNvPr id="13" name="Пятно 1 12"/>
          <p:cNvSpPr/>
          <p:nvPr/>
        </p:nvSpPr>
        <p:spPr>
          <a:xfrm>
            <a:off x="3357554" y="3143248"/>
            <a:ext cx="2214578" cy="1643074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Франция</a:t>
            </a:r>
          </a:p>
          <a:p>
            <a:pPr algn="ctr"/>
            <a:r>
              <a:rPr lang="ru-RU" sz="1400" dirty="0" smtClean="0"/>
              <a:t>Канада</a:t>
            </a:r>
          </a:p>
          <a:p>
            <a:pPr algn="ctr"/>
            <a:r>
              <a:rPr lang="ru-RU" sz="1400" dirty="0" smtClean="0"/>
              <a:t>США</a:t>
            </a:r>
            <a:endParaRPr lang="ru-RU" sz="1400" dirty="0"/>
          </a:p>
        </p:txBody>
      </p:sp>
      <p:sp>
        <p:nvSpPr>
          <p:cNvPr id="14" name="Пятно 1 13"/>
          <p:cNvSpPr/>
          <p:nvPr/>
        </p:nvSpPr>
        <p:spPr>
          <a:xfrm>
            <a:off x="285720" y="2000240"/>
            <a:ext cx="1428728" cy="785818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Польша</a:t>
            </a:r>
            <a:endParaRPr lang="ru-RU" sz="1400" dirty="0"/>
          </a:p>
        </p:txBody>
      </p:sp>
      <p:sp>
        <p:nvSpPr>
          <p:cNvPr id="16" name="Пятно 1 15"/>
          <p:cNvSpPr/>
          <p:nvPr/>
        </p:nvSpPr>
        <p:spPr>
          <a:xfrm>
            <a:off x="7724796" y="2867020"/>
            <a:ext cx="1571604" cy="928694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1400" dirty="0" smtClean="0"/>
              <a:t>Япония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Новый рисунок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8071" y="4633289"/>
            <a:ext cx="2285984" cy="221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IMG_08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2443" y="2204695"/>
            <a:ext cx="3218710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269-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565" y="4104516"/>
            <a:ext cx="2214578" cy="274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2" descr="Изображение 013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69287" y="2321293"/>
            <a:ext cx="2799783" cy="4356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8" descr="0240026685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40629" y="7181"/>
            <a:ext cx="4143372" cy="2312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romanovy-koljaska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565" y="0"/>
            <a:ext cx="2934722" cy="3160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4" descr="2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84001" y="7181"/>
            <a:ext cx="2143140" cy="2181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Предпосылки Гражданской войны: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Российская революция разделила общество на враждующие силы;</a:t>
            </a:r>
          </a:p>
          <a:p>
            <a:endParaRPr lang="ru-RU" dirty="0" smtClean="0"/>
          </a:p>
          <a:p>
            <a:r>
              <a:rPr lang="ru-RU" dirty="0" smtClean="0"/>
              <a:t>Революционный процесс развивался в условиях мировой войны;</a:t>
            </a:r>
          </a:p>
          <a:p>
            <a:endParaRPr lang="ru-RU" dirty="0" smtClean="0"/>
          </a:p>
          <a:p>
            <a:r>
              <a:rPr lang="ru-RU" dirty="0" smtClean="0"/>
              <a:t>Бедность широких масс, нерешённость крестьянского вопроса.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5">
                    <a:lumMod val="10000"/>
                  </a:schemeClr>
                </a:solidFill>
              </a:rPr>
              <a:t>Как правая и левая рука,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5">
                    <a:lumMod val="10000"/>
                  </a:schemeClr>
                </a:solidFill>
              </a:rPr>
              <a:t>Твоя душа моей душе близка.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5">
                    <a:lumMod val="10000"/>
                  </a:schemeClr>
                </a:solidFill>
              </a:rPr>
              <a:t>Мы смежены блаженно и тепло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5">
                    <a:lumMod val="10000"/>
                  </a:schemeClr>
                </a:solidFill>
              </a:rPr>
              <a:t>Как правое и левое крыло.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5">
                    <a:lumMod val="10000"/>
                  </a:schemeClr>
                </a:solidFill>
              </a:rPr>
              <a:t>Но вихрь прошел и пропасть пролегла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5">
                    <a:lumMod val="10000"/>
                  </a:schemeClr>
                </a:solidFill>
              </a:rPr>
              <a:t>От правого до левого крыла </a:t>
            </a:r>
          </a:p>
          <a:p>
            <a:pPr>
              <a:buNone/>
            </a:pPr>
            <a:r>
              <a:rPr lang="ru-RU" dirty="0" smtClean="0"/>
              <a:t>                                                    М. Цветаева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История России">
  <a:themeElements>
    <a:clrScheme name="Сотрудничество 8">
      <a:dk1>
        <a:srgbClr val="000000"/>
      </a:dk1>
      <a:lt1>
        <a:srgbClr val="E2DDD4"/>
      </a:lt1>
      <a:dk2>
        <a:srgbClr val="000000"/>
      </a:dk2>
      <a:lt2>
        <a:srgbClr val="EFEBE3"/>
      </a:lt2>
      <a:accent1>
        <a:srgbClr val="F2F2F2"/>
      </a:accent1>
      <a:accent2>
        <a:srgbClr val="C4AD74"/>
      </a:accent2>
      <a:accent3>
        <a:srgbClr val="EEEBE6"/>
      </a:accent3>
      <a:accent4>
        <a:srgbClr val="000000"/>
      </a:accent4>
      <a:accent5>
        <a:srgbClr val="F7F7F7"/>
      </a:accent5>
      <a:accent6>
        <a:srgbClr val="B19C68"/>
      </a:accent6>
      <a:hlink>
        <a:srgbClr val="A46032"/>
      </a:hlink>
      <a:folHlink>
        <a:srgbClr val="8F8E73"/>
      </a:folHlink>
    </a:clrScheme>
    <a:fontScheme name="Сотрудничество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трудничество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История России</Template>
  <TotalTime>142</TotalTime>
  <Words>295</Words>
  <Application>Microsoft Office PowerPoint</Application>
  <PresentationFormat>Экран (4:3)</PresentationFormat>
  <Paragraphs>57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История России</vt:lpstr>
      <vt:lpstr>Презентация PowerPoint</vt:lpstr>
      <vt:lpstr>Презентация PowerPoint</vt:lpstr>
      <vt:lpstr>          «Гражданская война и военная интервенция в России»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Предпосылки Гражданской войны: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19</cp:revision>
  <dcterms:created xsi:type="dcterms:W3CDTF">2012-10-23T13:52:18Z</dcterms:created>
  <dcterms:modified xsi:type="dcterms:W3CDTF">2017-09-06T12:29:51Z</dcterms:modified>
</cp:coreProperties>
</file>