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304" r:id="rId3"/>
    <p:sldId id="288" r:id="rId4"/>
    <p:sldId id="292" r:id="rId5"/>
    <p:sldId id="293" r:id="rId6"/>
    <p:sldId id="294" r:id="rId7"/>
    <p:sldId id="295" r:id="rId8"/>
    <p:sldId id="303" r:id="rId9"/>
    <p:sldId id="301" r:id="rId10"/>
    <p:sldId id="296" r:id="rId11"/>
    <p:sldId id="29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34" autoAdjust="0"/>
    <p:restoredTop sz="94624" autoAdjust="0"/>
  </p:normalViewPr>
  <p:slideViewPr>
    <p:cSldViewPr>
      <p:cViewPr>
        <p:scale>
          <a:sx n="71" d="100"/>
          <a:sy n="71" d="100"/>
        </p:scale>
        <p:origin x="-1380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54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903E47-A7EE-4D39-96F8-D0C9FD8FE7F9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F6F4CC-3280-471B-8181-F884E15D80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4937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Добрый день, уважаемые коллеги сегодня я представлю опыт нашего детского сада по организации комплексного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психолого-медико-педагогическогосопровождения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детей с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Ограниченными Возможностями Здоровья.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Сегодня В детские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сады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общеразвивающего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вида родители приводят детей с ограниченными возможностями здоровья: с синдромом Дауна, с интеллектуальной недостаточностью (ЗПР, ЗПРР, УО), с серьезными ортопедическими проблемами (ДЦП). Родители желают видеть своих детей счастливыми, социализированными, принятыми в обществе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это их право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6F4CC-3280-471B-8181-F884E15D800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осуществления сопровождения данной категории детей в нашем детском саду организован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действуе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тпсихолого-медико-педагогический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консилиум, а также разработана модель.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Модель состоит из 5 блоков (этапов),  модель универсальная, поэтому ее можно использовать при работе с разными категориями детей с ОВЗ. Рассмотрим подробнее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6F4CC-3280-471B-8181-F884E15D800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Начну с момента выявления детей с ограниченными возможностями здоровья. - это когда ребенок уже посещает дошкольное учреждение: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Два раза в год в начале и в конце учебного года в каждой возрастной группе воспитателями проводится педагогическая диагностика с целью определения степени достижения конкретным ребенком планируемых результатов освоения образовательной программы дошкольного образования учреждения. в ходе которого выявляются дети, которые не освоили программу в соответствии со своим возрастом. На расширенном заседании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психолого-медики-педагогического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консилиума  и службы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мониторингадетского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сада эти дети определяются в условную группу, которую для выявления причин затруднений в достижении планируемых результатов освоения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программынеобходимо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продиагностировать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узким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специалистамС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письменного согласия родителей учитель-логопед, педагог-психолог проводят свою диагностику. После диагностики проводится заседание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ПМПконсилиума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котором специалисты знакомят с результатами диагностики и принимается решение о необходимости получения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заключенияпсихолого-медико-педагогической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комиссии для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опред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результате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заключен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договор об оказании образовательных услуг в соответствии с обозначенной ОП, определены основные направления сопровождения ребенка, принимается решение о разработке АОП (издается приказ).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еления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дальнейшего образовательного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маршрутаили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даются воспитателям и родителям рекомендации по дальнейшему образованию ребенка.. </a:t>
            </a:r>
            <a:endParaRPr lang="ru-RU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первым этапом деятельности по сопровождению ребенка с ОВЗ выделяется сбор информации о воспитаннике.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25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 первичная диагностика соматического, психического, социального здоровья ребенка. При этом используется широкий спектр различных методов: наблюдение, тестирование, анкетирование родителей и педагогов, беседа, анализ продуктов учебной деятельности, психолого-педагогической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документации. 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6F4CC-3280-471B-8181-F884E15D800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этап Диагностический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направлен на углубленную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психолого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педагогическую диагностику ребенка (если ребенок приходит в учреждение с заключением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психолого-медико-педагогической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комиссии о необходимости реализации АОП). Во время диагностики, каждый специалист проводит диагностику по направлениям своей специфики коррекционной работы. Результаты диагностики (педагог и психолог) фиксируются в протоколах обследования. Для заседания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консилиума педагоги, специалисты готовят «Представление на ребенка»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хар-ка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спец  Логопед –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логопед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представление Психолог -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Данный этап работы организуется с письменного согласия родителей (законных представителей).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следующем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проектировочном этапе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организуется заседание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ПМПконсилиума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где команда специалистов определяет стратегию развития ребенка через разработку  АОП ДО,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идив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маршрут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Результат: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100% детей с ОВЗ разработаны АОП ДО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6F4CC-3280-471B-8181-F884E15D800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0" algn="l" defTabSz="914400" rtl="0" eaLnBrk="1" latinLnBrk="0" hangingPunct="1"/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деятельностный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ru-RU" sz="1200" b="1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 Math" pitchFamily="18" charset="0"/>
                <a:ea typeface="Cambria Math" pitchFamily="18" charset="0"/>
                <a:cs typeface="+mn-cs"/>
              </a:rPr>
              <a:t> по реализации индивидуального образовательного </a:t>
            </a:r>
            <a:r>
              <a:rPr lang="ru-RU" sz="1200" b="1" kern="12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 Math" pitchFamily="18" charset="0"/>
                <a:ea typeface="Cambria Math" pitchFamily="18" charset="0"/>
                <a:cs typeface="+mn-cs"/>
              </a:rPr>
              <a:t>маршрута: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деятельностном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этапе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организуется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образовательная деятельность,  коррекционная работа, просветительская работа и медицинское сопровождение с учетом индивидуальных образовательных потребностей детей с ОВЗ всеми участниками ВОП.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воспитатели, прошедшие обучение в разных формах по сопровождению детей с ОВЗ.</a:t>
            </a:r>
          </a:p>
          <a:p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Внашем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учреждении предусмотрены мероприятия направленные на объединение детей с ОВЗ и нормативно развивающихся сверстников через: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организацию дополнительного образования дошкольников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основе разработанных авторских программ дополнительного образования «Хатка - йога для дошколят» - формирование культуры ЗОЖ, «Живая кукла»-театральная деятельность, «Мир во круг нас»-познавательно-исследовательская деятельность, «Волшебная бумажка»-работа с бумагой, «Узоры России» - рисование нетрадиционными техниками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Традиционных событий таких как: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«Детская презентация проектов», «Марафон здоровья»,  «Конкурс чтецов» и др. Часть мероприятия, в котором объединены дети с ОВЗ и нормативно развивающиеся дети вы увидите в практической части мероприятия. </a:t>
            </a:r>
          </a:p>
          <a:p>
            <a:pPr marL="0" algn="l" defTabSz="914400" rtl="0" eaLnBrk="1" latinLnBrk="0" hangingPunct="1"/>
            <a:endParaRPr lang="ru-RU" sz="12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mbria Math" pitchFamily="18" charset="0"/>
              <a:ea typeface="Cambria Math" pitchFamily="18" charset="0"/>
              <a:cs typeface="+mn-cs"/>
            </a:endParaRPr>
          </a:p>
          <a:p>
            <a:pPr marL="0" algn="l" defTabSz="914400" rtl="0" eaLnBrk="1" latinLnBrk="0" hangingPunct="1">
              <a:buFont typeface="Arial" pitchFamily="34" charset="0"/>
              <a:buChar char="•"/>
            </a:pPr>
            <a:r>
              <a:rPr lang="ru-RU" sz="1200" b="1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 Math" pitchFamily="18" charset="0"/>
                <a:ea typeface="Cambria Math" pitchFamily="18" charset="0"/>
                <a:cs typeface="+mn-cs"/>
              </a:rPr>
              <a:t>коррекционно-развивающая</a:t>
            </a:r>
          </a:p>
          <a:p>
            <a:pPr marL="0" algn="l" defTabSz="914400" rtl="0" eaLnBrk="1" latinLnBrk="0" hangingPunct="1">
              <a:buFont typeface="Arial" pitchFamily="34" charset="0"/>
              <a:buChar char="•"/>
            </a:pPr>
            <a:r>
              <a:rPr lang="ru-RU" sz="1200" b="1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 Math" pitchFamily="18" charset="0"/>
                <a:ea typeface="Cambria Math" pitchFamily="18" charset="0"/>
                <a:cs typeface="+mn-cs"/>
              </a:rPr>
              <a:t> образовательная работа </a:t>
            </a:r>
          </a:p>
          <a:p>
            <a:pPr marL="0" algn="l" defTabSz="914400" rtl="0" eaLnBrk="1" latinLnBrk="0" hangingPunct="1">
              <a:buFont typeface="Arial" pitchFamily="34" charset="0"/>
              <a:buChar char="•"/>
            </a:pPr>
            <a:r>
              <a:rPr lang="ru-RU" sz="1200" b="1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 Math" pitchFamily="18" charset="0"/>
                <a:ea typeface="Cambria Math" pitchFamily="18" charset="0"/>
                <a:cs typeface="+mn-cs"/>
              </a:rPr>
              <a:t>медицинское сопровожден.</a:t>
            </a:r>
          </a:p>
          <a:p>
            <a:pPr marL="0" algn="l" defTabSz="914400" rtl="0" eaLnBrk="1" latinLnBrk="0" hangingPunct="1">
              <a:buFont typeface="Arial" pitchFamily="34" charset="0"/>
              <a:buChar char="•"/>
            </a:pPr>
            <a:r>
              <a:rPr lang="ru-RU" sz="1200" b="1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 Math" pitchFamily="18" charset="0"/>
                <a:ea typeface="Cambria Math" pitchFamily="18" charset="0"/>
                <a:cs typeface="+mn-cs"/>
              </a:rPr>
              <a:t>просветительская работа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то есть выполнение рекомендаций каждым участником сопровождения.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анализ выполненных рекомендаций всеми участниками. (Что удалось? Что не получилось? Почему?)  Седьмой этап – дальнейший анализ развития ребенка; изменение образовательного маршрута ребенка. (Что мы делаем дальше?) 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6F4CC-3280-471B-8181-F884E15D800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B76091-58E0-44DB-BF9A-CD9B23D8A079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4F4E56-EA6B-4A31-A7C6-9982511F11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B76091-58E0-44DB-BF9A-CD9B23D8A079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4F4E56-EA6B-4A31-A7C6-9982511F1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B76091-58E0-44DB-BF9A-CD9B23D8A079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4F4E56-EA6B-4A31-A7C6-9982511F1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B76091-58E0-44DB-BF9A-CD9B23D8A079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4F4E56-EA6B-4A31-A7C6-9982511F1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B76091-58E0-44DB-BF9A-CD9B23D8A079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4F4E56-EA6B-4A31-A7C6-9982511F11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B76091-58E0-44DB-BF9A-CD9B23D8A079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4F4E56-EA6B-4A31-A7C6-9982511F1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B76091-58E0-44DB-BF9A-CD9B23D8A079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4F4E56-EA6B-4A31-A7C6-9982511F1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B76091-58E0-44DB-BF9A-CD9B23D8A079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4F4E56-EA6B-4A31-A7C6-9982511F1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B76091-58E0-44DB-BF9A-CD9B23D8A079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4F4E56-EA6B-4A31-A7C6-9982511F11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B76091-58E0-44DB-BF9A-CD9B23D8A079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4F4E56-EA6B-4A31-A7C6-9982511F1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B76091-58E0-44DB-BF9A-CD9B23D8A079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4F4E56-EA6B-4A31-A7C6-9982511F11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AB76091-58E0-44DB-BF9A-CD9B23D8A079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E4F4E56-EA6B-4A31-A7C6-9982511F11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fgosreestr.ru/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484784"/>
            <a:ext cx="7198568" cy="50405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>
                <a:cs typeface="Times New Roman" pitchFamily="18" charset="0"/>
              </a:rPr>
              <a:t/>
            </a:r>
            <a:br>
              <a:rPr lang="ru-RU" sz="5400" dirty="0" smtClean="0">
                <a:cs typeface="Times New Roman" pitchFamily="18" charset="0"/>
              </a:rPr>
            </a:br>
            <a:r>
              <a:rPr lang="ru-RU" sz="2800" b="1" dirty="0" smtClean="0">
                <a:cs typeface="Times New Roman" pitchFamily="18" charset="0"/>
              </a:rPr>
              <a:t/>
            </a:r>
            <a:br>
              <a:rPr lang="ru-RU" sz="2800" b="1" dirty="0" smtClean="0">
                <a:cs typeface="Times New Roman" pitchFamily="18" charset="0"/>
              </a:rPr>
            </a:br>
            <a:r>
              <a:rPr lang="ru-RU" sz="2800" b="1" dirty="0" smtClean="0">
                <a:cs typeface="Times New Roman" pitchFamily="18" charset="0"/>
              </a:rPr>
              <a:t/>
            </a:r>
            <a:br>
              <a:rPr lang="ru-RU" sz="2800" b="1" dirty="0" smtClean="0">
                <a:cs typeface="Times New Roman" pitchFamily="18" charset="0"/>
              </a:rPr>
            </a:br>
            <a:r>
              <a:rPr lang="ru-RU" sz="2800" b="1" dirty="0" smtClean="0">
                <a:cs typeface="Times New Roman" pitchFamily="18" charset="0"/>
              </a:rPr>
              <a:t/>
            </a:r>
            <a:br>
              <a:rPr lang="ru-RU" sz="2800" b="1" dirty="0" smtClean="0">
                <a:cs typeface="Times New Roman" pitchFamily="18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Выявление детей с ОВЗ </a:t>
            </a:r>
            <a:b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 условиях ДОУ</a:t>
            </a:r>
            <a:b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вида</a:t>
            </a:r>
            <a:b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 МОДЕЛЬ </a:t>
            </a:r>
            <a:r>
              <a:rPr lang="ru-RU" sz="2800" b="1" dirty="0" smtClean="0">
                <a:cs typeface="Times New Roman" pitchFamily="18" charset="0"/>
              </a:rPr>
              <a:t/>
            </a:r>
            <a:br>
              <a:rPr lang="ru-RU" sz="2800" b="1" dirty="0" smtClean="0">
                <a:cs typeface="Times New Roman" pitchFamily="18" charset="0"/>
              </a:rPr>
            </a:br>
            <a:r>
              <a:rPr lang="ru-RU" sz="2800" b="1" dirty="0" smtClean="0">
                <a:cs typeface="Times New Roman" pitchFamily="18" charset="0"/>
              </a:rPr>
              <a:t/>
            </a:r>
            <a:br>
              <a:rPr lang="ru-RU" sz="2800" b="1" dirty="0" smtClean="0">
                <a:cs typeface="Times New Roman" pitchFamily="18" charset="0"/>
              </a:rPr>
            </a:br>
            <a:r>
              <a:rPr lang="ru-RU" sz="2800" b="1" dirty="0" smtClean="0">
                <a:cs typeface="Times New Roman" pitchFamily="18" charset="0"/>
              </a:rPr>
              <a:t/>
            </a:r>
            <a:br>
              <a:rPr lang="ru-RU" sz="2800" b="1" dirty="0" smtClean="0">
                <a:cs typeface="Times New Roman" pitchFamily="18" charset="0"/>
              </a:rPr>
            </a:br>
            <a:r>
              <a:rPr lang="ru-RU" sz="2800" b="1" dirty="0" smtClean="0">
                <a:cs typeface="Times New Roman" pitchFamily="18" charset="0"/>
              </a:rPr>
              <a:t/>
            </a:r>
            <a:br>
              <a:rPr lang="ru-RU" sz="2800" b="1" dirty="0" smtClean="0"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cs typeface="Times New Roman" pitchFamily="18" charset="0"/>
              </a:rPr>
              <a:t>                                                        </a:t>
            </a:r>
            <a:r>
              <a:rPr lang="ru-RU" sz="2800" dirty="0" smtClean="0">
                <a:solidFill>
                  <a:srgbClr val="0070C0"/>
                </a:solidFill>
                <a:cs typeface="Times New Roman" pitchFamily="18" charset="0"/>
              </a:rPr>
              <a:t>Гордеева</a:t>
            </a:r>
            <a:br>
              <a:rPr lang="ru-RU" sz="2800" dirty="0" smtClean="0">
                <a:solidFill>
                  <a:srgbClr val="0070C0"/>
                </a:solidFill>
                <a:cs typeface="Times New Roman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cs typeface="Times New Roman" pitchFamily="18" charset="0"/>
              </a:rPr>
              <a:t>                                                                 Лариса Викторовна</a:t>
            </a:r>
            <a:r>
              <a:rPr lang="ru-RU" sz="4400" dirty="0" smtClean="0">
                <a:solidFill>
                  <a:srgbClr val="0070C0"/>
                </a:solidFill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0070C0"/>
                </a:solidFill>
                <a:cs typeface="Times New Roman" pitchFamily="18" charset="0"/>
              </a:rPr>
            </a:br>
            <a:r>
              <a:rPr lang="ru-RU" sz="4400" dirty="0" smtClean="0">
                <a:solidFill>
                  <a:srgbClr val="0070C0"/>
                </a:solidFill>
                <a:cs typeface="Times New Roman" pitchFamily="18" charset="0"/>
              </a:rPr>
              <a:t>                             </a:t>
            </a:r>
            <a:r>
              <a:rPr lang="ru-RU" sz="2000" dirty="0" smtClean="0">
                <a:solidFill>
                  <a:srgbClr val="0070C0"/>
                </a:solidFill>
                <a:cs typeface="Times New Roman" pitchFamily="18" charset="0"/>
              </a:rPr>
              <a:t>старший воспитатель МБДОУ </a:t>
            </a:r>
            <a:r>
              <a:rPr lang="ru-RU" sz="2000" dirty="0" err="1" smtClean="0">
                <a:solidFill>
                  <a:srgbClr val="0070C0"/>
                </a:solidFill>
                <a:cs typeface="Times New Roman" pitchFamily="18" charset="0"/>
              </a:rPr>
              <a:t>д</a:t>
            </a:r>
            <a:r>
              <a:rPr lang="ru-RU" sz="2000" dirty="0" smtClean="0">
                <a:solidFill>
                  <a:srgbClr val="0070C0"/>
                </a:solidFill>
                <a:cs typeface="Times New Roman" pitchFamily="18" charset="0"/>
              </a:rPr>
              <a:t>/с №14</a:t>
            </a:r>
            <a:r>
              <a:rPr lang="ru-RU" sz="4400" dirty="0" smtClean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ru-RU" sz="4400" dirty="0" smtClean="0">
                <a:cs typeface="Times New Roman" pitchFamily="18" charset="0"/>
              </a:rPr>
              <a:t>                                                                                                        </a:t>
            </a:r>
            <a:r>
              <a:rPr lang="ru-RU" sz="1800" dirty="0" smtClean="0">
                <a:cs typeface="Times New Roman" pitchFamily="18" charset="0"/>
              </a:rPr>
              <a:t/>
            </a:r>
            <a:br>
              <a:rPr lang="ru-RU" sz="1800" dirty="0" smtClean="0"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cs typeface="Times New Roman" pitchFamily="18" charset="0"/>
              </a:rPr>
              <a:t>Дивногорск – 2017г</a:t>
            </a:r>
            <a:endParaRPr lang="ru-RU" sz="2700" dirty="0" smtClean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500042"/>
            <a:ext cx="5836638" cy="1285884"/>
          </a:xfrm>
        </p:spPr>
        <p:txBody>
          <a:bodyPr>
            <a:normAutofit fontScale="77500" lnSpcReduction="20000"/>
          </a:bodyPr>
          <a:lstStyle/>
          <a:p>
            <a:pPr algn="ctr">
              <a:spcBef>
                <a:spcPts val="0"/>
              </a:spcBef>
            </a:pPr>
            <a:r>
              <a:rPr lang="ru-RU" sz="2000" b="1" dirty="0" smtClean="0">
                <a:solidFill>
                  <a:srgbClr val="0070C0"/>
                </a:solidFill>
              </a:rPr>
              <a:t>Муниципальное бюджетное дошкольное образовательное учреждение </a:t>
            </a:r>
            <a:r>
              <a:rPr lang="ru-RU" sz="2000" b="1" dirty="0" err="1" smtClean="0">
                <a:solidFill>
                  <a:srgbClr val="0070C0"/>
                </a:solidFill>
              </a:rPr>
              <a:t>общеразвивающего</a:t>
            </a:r>
            <a:r>
              <a:rPr lang="ru-RU" sz="2000" b="1" dirty="0" smtClean="0">
                <a:solidFill>
                  <a:srgbClr val="0070C0"/>
                </a:solidFill>
              </a:rPr>
              <a:t> вида с приоритетным осуществлением деятельности по одному из направлений развития детей (познавательно-речевого), 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en-US" sz="2000" b="1" dirty="0" smtClean="0">
                <a:solidFill>
                  <a:srgbClr val="0070C0"/>
                </a:solidFill>
              </a:rPr>
              <a:t>II</a:t>
            </a:r>
            <a:r>
              <a:rPr lang="ru-RU" sz="2000" b="1" dirty="0" smtClean="0">
                <a:solidFill>
                  <a:srgbClr val="0070C0"/>
                </a:solidFill>
              </a:rPr>
              <a:t> (вторая) категория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МБДОУ </a:t>
            </a:r>
            <a:r>
              <a:rPr lang="ru-RU" sz="2000" b="1" dirty="0" err="1" smtClean="0">
                <a:solidFill>
                  <a:srgbClr val="0070C0"/>
                </a:solidFill>
              </a:rPr>
              <a:t>д</a:t>
            </a:r>
            <a:r>
              <a:rPr lang="ru-RU" sz="2000" b="1" dirty="0" smtClean="0">
                <a:solidFill>
                  <a:srgbClr val="0070C0"/>
                </a:solidFill>
              </a:rPr>
              <a:t>/с № 14 г. Дивногорск, Красноярского края</a:t>
            </a:r>
            <a:endParaRPr lang="ru-RU" sz="20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6/747641/slides/slide_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85728"/>
            <a:ext cx="7858180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УСПЕХОВ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rgbClr val="0070C0"/>
                </a:solidFill>
              </a:rPr>
              <a:t>в работе с детьми с особыми образовательными потребностями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571612"/>
            <a:ext cx="3296494" cy="22145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429256" y="4000505"/>
            <a:ext cx="3286148" cy="25003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3857628"/>
            <a:ext cx="3591541" cy="269398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1500174"/>
            <a:ext cx="3446361" cy="234307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/>
              <a:t>Родители желают видеть своих детей счастливыми, социализированными, принятыми в обществе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571612"/>
            <a:ext cx="3296494" cy="22145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429256" y="4000505"/>
            <a:ext cx="3286148" cy="25003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3857628"/>
            <a:ext cx="3591541" cy="269398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1500174"/>
            <a:ext cx="3446361" cy="234307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9208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МОДЕЛЬ</a:t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психолого-медико-педагогического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сопровождения детей с ОВЗ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1772816"/>
            <a:ext cx="626469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Предварительный этап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3573016"/>
            <a:ext cx="633670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Проектировочный этап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2636912"/>
            <a:ext cx="626469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Диагностический этап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4437112"/>
            <a:ext cx="633670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Деятельностный</a:t>
            </a:r>
            <a:r>
              <a:rPr lang="ru-RU" dirty="0" smtClean="0">
                <a:solidFill>
                  <a:schemeClr val="tx1"/>
                </a:solidFill>
              </a:rPr>
              <a:t> этап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5517232"/>
            <a:ext cx="640871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Рефлексивный этап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Выгнутая влево стрелка 7"/>
          <p:cNvSpPr/>
          <p:nvPr/>
        </p:nvSpPr>
        <p:spPr>
          <a:xfrm>
            <a:off x="899592" y="1916832"/>
            <a:ext cx="731520" cy="108012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лево стрелка 9"/>
          <p:cNvSpPr/>
          <p:nvPr/>
        </p:nvSpPr>
        <p:spPr>
          <a:xfrm>
            <a:off x="827584" y="4005064"/>
            <a:ext cx="731520" cy="86409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право стрелка 10"/>
          <p:cNvSpPr/>
          <p:nvPr/>
        </p:nvSpPr>
        <p:spPr>
          <a:xfrm>
            <a:off x="8028384" y="2780928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право стрелка 11"/>
          <p:cNvSpPr/>
          <p:nvPr/>
        </p:nvSpPr>
        <p:spPr>
          <a:xfrm>
            <a:off x="8172400" y="4653136"/>
            <a:ext cx="792088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Этапы индивидуального сопровождения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357290" y="1571612"/>
          <a:ext cx="7462862" cy="508457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731431"/>
                <a:gridCol w="3731431"/>
              </a:tblGrid>
              <a:tr h="72593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Этап  сопровождения ребёнка с ОВЗ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Содержание работы</a:t>
                      </a:r>
                      <a:endParaRPr lang="ru-RU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</a:tr>
              <a:tr h="4273252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I этап - Предварительный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Сбор информации о ребенке:</a:t>
                      </a:r>
                    </a:p>
                    <a:p>
                      <a:pPr marL="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Наблюдение за детьми , беседы с ними;</a:t>
                      </a:r>
                    </a:p>
                    <a:p>
                      <a:pPr marL="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Изучение сведений о  родителях(законных представителях),беседа с ними;</a:t>
                      </a:r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</a:t>
                      </a:r>
                    </a:p>
                    <a:p>
                      <a:pPr marL="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анкетирование; </a:t>
                      </a:r>
                    </a:p>
                    <a:p>
                      <a:pPr marL="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анализ ситуации социального окружения ребенка;  </a:t>
                      </a:r>
                    </a:p>
                    <a:p>
                      <a:pPr marL="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изучение данных о развитии ребенка из медицинских карт; </a:t>
                      </a:r>
                    </a:p>
                    <a:p>
                      <a:pPr marL="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анализ протоколов ПМПК  и других документов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600" y="228599"/>
          <a:ext cx="8610600" cy="647710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305300"/>
                <a:gridCol w="4305300"/>
              </a:tblGrid>
              <a:tr h="7010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Этап  сопровождения ребёнка с ОВЗ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Содержание работы</a:t>
                      </a:r>
                      <a:endParaRPr lang="ru-RU" dirty="0" smtClean="0">
                        <a:latin typeface="Cambria Math" pitchFamily="18" charset="0"/>
                        <a:ea typeface="Cambria Math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2941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II этап – Комплексной диагностики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Cambria Math" pitchFamily="18" charset="0"/>
                          <a:ea typeface="Cambria Math" pitchFamily="18" charset="0"/>
                        </a:rPr>
                        <a:t>Педагогическая диагностика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>
                        <a:latin typeface="Cambria Math" pitchFamily="18" charset="0"/>
                        <a:ea typeface="Cambria Math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Cambria Math" pitchFamily="18" charset="0"/>
                          <a:ea typeface="Cambria Math" pitchFamily="18" charset="0"/>
                        </a:rPr>
                        <a:t>Углубленная диагностика по направлениям коррекционной</a:t>
                      </a:r>
                      <a:r>
                        <a:rPr lang="ru-RU" b="1" baseline="0" dirty="0" smtClean="0">
                          <a:latin typeface="Cambria Math" pitchFamily="18" charset="0"/>
                          <a:ea typeface="Cambria Math" pitchFamily="18" charset="0"/>
                        </a:rPr>
                        <a:t> работы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baseline="0" dirty="0" smtClean="0">
                          <a:latin typeface="Cambria Math" pitchFamily="18" charset="0"/>
                          <a:ea typeface="Cambria Math" pitchFamily="18" charset="0"/>
                        </a:rPr>
                        <a:t>(специалисты)</a:t>
                      </a:r>
                      <a:endParaRPr lang="ru-RU" b="1" dirty="0" smtClean="0">
                        <a:latin typeface="Cambria Math" pitchFamily="18" charset="0"/>
                        <a:ea typeface="Cambria Math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Медицинское сопровождение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ребенка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</a:t>
                      </a:r>
                    </a:p>
                  </a:txBody>
                  <a:tcPr/>
                </a:tc>
              </a:tr>
              <a:tr h="2656734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III </a:t>
                      </a: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этап-Проектировочный</a:t>
                      </a:r>
                      <a:endParaRPr lang="ru-RU" sz="2800" b="1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(разработка  индивидуального образовательного маршрута)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В результате  диагностики “команды” специалистов или рекомендаций ТПМПК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на заседании </a:t>
                      </a: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психолого-медико-педагогического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консилиума  ДОУ  составляется и утверждается индивидуальный образовательный маршрут, разрабатывается план конкретных мероприятий, направленных на решение выявленных проблем.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600" y="228600"/>
          <a:ext cx="8701118" cy="641511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350559"/>
                <a:gridCol w="4350559"/>
              </a:tblGrid>
              <a:tr h="7841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Этап  сопровождения ребёнка с ОВЗ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Содержание работы</a:t>
                      </a:r>
                      <a:endParaRPr lang="ru-RU" dirty="0" smtClean="0">
                        <a:latin typeface="Cambria Math" pitchFamily="18" charset="0"/>
                        <a:ea typeface="Cambria Math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350246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IV этап –</a:t>
                      </a: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Деятельностный</a:t>
                      </a:r>
                      <a:endParaRPr lang="ru-RU" sz="2800" b="1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по реализации индивидуального образовательного маршрута:</a:t>
                      </a:r>
                    </a:p>
                    <a:p>
                      <a:pPr marL="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коррекционно-развивающая</a:t>
                      </a:r>
                    </a:p>
                    <a:p>
                      <a:pPr marL="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образовательная работа </a:t>
                      </a:r>
                    </a:p>
                    <a:p>
                      <a:pPr marL="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медицинское сопровожден.</a:t>
                      </a:r>
                    </a:p>
                    <a:p>
                      <a:pPr marL="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просветительская работа</a:t>
                      </a:r>
                    </a:p>
                    <a:p>
                      <a:pPr marL="0" algn="l" defTabSz="914400" rtl="0" eaLnBrk="1" latinLnBrk="0" hangingPunct="1"/>
                      <a:endParaRPr lang="ru-RU" sz="2400" b="1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Индивидуальные и подгрупповые занятия с психологом, логопедом, воспитателем, другими специалистами. </a:t>
                      </a:r>
                    </a:p>
                    <a:p>
                      <a:endParaRPr lang="ru-RU" sz="1800" b="1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Групповые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к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омплексные занятия.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Деятельность в режимных моментах.</a:t>
                      </a:r>
                    </a:p>
                    <a:p>
                      <a:endParaRPr lang="ru-RU" sz="1800" b="1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Консультирование и привлечение родителей к реализации маршрута.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 Консультирование педагогов.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Курсы повышения квалификации педагогов.</a:t>
                      </a:r>
                    </a:p>
                  </a:txBody>
                  <a:tcPr/>
                </a:tc>
              </a:tr>
              <a:tr h="2128474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V этап – Рефлексивный</a:t>
                      </a:r>
                      <a:r>
                        <a:rPr lang="ru-RU" sz="28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</a:t>
                      </a:r>
                      <a:r>
                        <a:rPr lang="ru-RU" sz="24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(и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тоговая диагностика,</a:t>
                      </a:r>
                      <a:r>
                        <a:rPr lang="ru-RU" sz="24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а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нализ</a:t>
                      </a:r>
                      <a:r>
                        <a:rPr lang="ru-RU" sz="24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результатов)</a:t>
                      </a:r>
                      <a:endParaRPr lang="ru-RU" sz="2400" b="1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Cambria Math" pitchFamily="18" charset="0"/>
                          <a:ea typeface="Cambria Math" pitchFamily="18" charset="0"/>
                        </a:rPr>
                        <a:t>Промежуточная и итоговая диагностика</a:t>
                      </a:r>
                    </a:p>
                    <a:p>
                      <a:r>
                        <a:rPr lang="ru-RU" sz="1800" b="1" dirty="0" smtClean="0">
                          <a:latin typeface="Cambria Math" pitchFamily="18" charset="0"/>
                          <a:ea typeface="Cambria Math" pitchFamily="18" charset="0"/>
                        </a:rPr>
                        <a:t>Вынесение коллегиального заключения</a:t>
                      </a:r>
                    </a:p>
                    <a:p>
                      <a:r>
                        <a:rPr lang="ru-RU" sz="1800" b="1" baseline="0" dirty="0" smtClean="0">
                          <a:latin typeface="Cambria Math" pitchFamily="18" charset="0"/>
                          <a:ea typeface="Cambria Math" pitchFamily="18" charset="0"/>
                        </a:rPr>
                        <a:t>Корректировка АОП по необходимости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Составление прогноза относительно дальнейшего развития ребёнка.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Алгоритм сопровождения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7912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600" dirty="0" smtClean="0">
                <a:latin typeface="Cambria Math" pitchFamily="18" charset="0"/>
                <a:ea typeface="Cambria Math" pitchFamily="18" charset="0"/>
              </a:rPr>
              <a:t>Первичная диагностика</a:t>
            </a:r>
          </a:p>
          <a:p>
            <a:pPr algn="ctr">
              <a:buNone/>
            </a:pPr>
            <a:endParaRPr lang="ru-RU" sz="2600" dirty="0" smtClean="0">
              <a:latin typeface="Cambria Math" pitchFamily="18" charset="0"/>
              <a:ea typeface="Cambria Math" pitchFamily="18" charset="0"/>
            </a:endParaRPr>
          </a:p>
          <a:p>
            <a:pPr algn="ctr">
              <a:buNone/>
            </a:pPr>
            <a:r>
              <a:rPr lang="ru-RU" sz="2600" dirty="0" err="1" smtClean="0">
                <a:latin typeface="Cambria Math" pitchFamily="18" charset="0"/>
                <a:ea typeface="Cambria Math" pitchFamily="18" charset="0"/>
              </a:rPr>
              <a:t>ПМПк</a:t>
            </a:r>
            <a:r>
              <a:rPr lang="ru-RU" sz="2600" dirty="0" smtClean="0">
                <a:latin typeface="Cambria Math" pitchFamily="18" charset="0"/>
                <a:ea typeface="Cambria Math" pitchFamily="18" charset="0"/>
              </a:rPr>
              <a:t>  (по запросу) комплексная диагностика</a:t>
            </a:r>
          </a:p>
          <a:p>
            <a:pPr algn="ctr">
              <a:buNone/>
            </a:pPr>
            <a:endParaRPr lang="ru-RU" sz="2600" dirty="0" smtClean="0">
              <a:latin typeface="Cambria Math" pitchFamily="18" charset="0"/>
              <a:ea typeface="Cambria Math" pitchFamily="18" charset="0"/>
            </a:endParaRPr>
          </a:p>
          <a:p>
            <a:pPr algn="ctr">
              <a:buNone/>
            </a:pPr>
            <a:r>
              <a:rPr lang="ru-RU" sz="2600" dirty="0" smtClean="0">
                <a:latin typeface="Cambria Math" pitchFamily="18" charset="0"/>
                <a:ea typeface="Cambria Math" pitchFamily="18" charset="0"/>
              </a:rPr>
              <a:t>ТПМПК </a:t>
            </a:r>
          </a:p>
          <a:p>
            <a:pPr algn="ctr">
              <a:buNone/>
            </a:pPr>
            <a:endParaRPr lang="ru-RU" sz="2600" dirty="0" smtClean="0">
              <a:latin typeface="Cambria Math" pitchFamily="18" charset="0"/>
              <a:ea typeface="Cambria Math" pitchFamily="18" charset="0"/>
            </a:endParaRPr>
          </a:p>
          <a:p>
            <a:pPr algn="ctr">
              <a:buNone/>
            </a:pPr>
            <a:r>
              <a:rPr lang="ru-RU" sz="2600" dirty="0" smtClean="0">
                <a:latin typeface="Cambria Math" pitchFamily="18" charset="0"/>
                <a:ea typeface="Cambria Math" pitchFamily="18" charset="0"/>
              </a:rPr>
              <a:t>Разработка ИОМ</a:t>
            </a:r>
          </a:p>
          <a:p>
            <a:pPr algn="ctr">
              <a:buNone/>
            </a:pPr>
            <a:endParaRPr lang="ru-RU" sz="2600" dirty="0" smtClean="0">
              <a:latin typeface="Cambria Math" pitchFamily="18" charset="0"/>
              <a:ea typeface="Cambria Math" pitchFamily="18" charset="0"/>
            </a:endParaRPr>
          </a:p>
          <a:p>
            <a:pPr algn="ctr">
              <a:buNone/>
            </a:pPr>
            <a:r>
              <a:rPr lang="ru-RU" sz="2600" dirty="0" smtClean="0">
                <a:latin typeface="Cambria Math" pitchFamily="18" charset="0"/>
                <a:ea typeface="Cambria Math" pitchFamily="18" charset="0"/>
              </a:rPr>
              <a:t>Реализация ИОМ</a:t>
            </a:r>
          </a:p>
          <a:p>
            <a:pPr algn="ctr">
              <a:buNone/>
            </a:pPr>
            <a:endParaRPr lang="ru-RU" sz="2600" dirty="0" smtClean="0">
              <a:latin typeface="Cambria Math" pitchFamily="18" charset="0"/>
              <a:ea typeface="Cambria Math" pitchFamily="18" charset="0"/>
            </a:endParaRPr>
          </a:p>
          <a:p>
            <a:pPr algn="ctr">
              <a:buNone/>
            </a:pPr>
            <a:r>
              <a:rPr lang="ru-RU" sz="2600" dirty="0" smtClean="0">
                <a:latin typeface="Cambria Math" pitchFamily="18" charset="0"/>
                <a:ea typeface="Cambria Math" pitchFamily="18" charset="0"/>
              </a:rPr>
              <a:t>Динамическая диагностика</a:t>
            </a:r>
          </a:p>
          <a:p>
            <a:pPr algn="ctr">
              <a:buNone/>
            </a:pPr>
            <a:endParaRPr lang="ru-RU" sz="2600" dirty="0" smtClean="0">
              <a:latin typeface="Cambria Math" pitchFamily="18" charset="0"/>
              <a:ea typeface="Cambria Math" pitchFamily="18" charset="0"/>
            </a:endParaRPr>
          </a:p>
          <a:p>
            <a:pPr algn="ctr">
              <a:buNone/>
            </a:pPr>
            <a:r>
              <a:rPr lang="ru-RU" sz="2800" dirty="0" smtClean="0">
                <a:latin typeface="Cambria Math" pitchFamily="18" charset="0"/>
                <a:ea typeface="Cambria Math" pitchFamily="18" charset="0"/>
              </a:rPr>
              <a:t>Оценка результатов определенного этапа сопровождения</a:t>
            </a:r>
            <a:endParaRPr lang="ru-RU" sz="2600" dirty="0" smtClean="0">
              <a:latin typeface="Cambria Math" pitchFamily="18" charset="0"/>
              <a:ea typeface="Cambria Math" pitchFamily="18" charset="0"/>
            </a:endParaRPr>
          </a:p>
          <a:p>
            <a:pPr algn="ctr">
              <a:buNone/>
            </a:pPr>
            <a:endParaRPr lang="ru-RU" b="1" dirty="0" smtClean="0">
              <a:latin typeface="Cambria Math" pitchFamily="18" charset="0"/>
              <a:ea typeface="Cambria Math" pitchFamily="18" charset="0"/>
            </a:endParaRPr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ru-RU" sz="24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4286248" y="1357298"/>
            <a:ext cx="428628" cy="357190"/>
          </a:xfrm>
          <a:prstGeom prst="downArrow">
            <a:avLst>
              <a:gd name="adj1" fmla="val 35455"/>
              <a:gd name="adj2" fmla="val 3925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4357686" y="2143116"/>
            <a:ext cx="381000" cy="381000"/>
          </a:xfrm>
          <a:prstGeom prst="downArrow">
            <a:avLst>
              <a:gd name="adj1" fmla="val 50000"/>
              <a:gd name="adj2" fmla="val 3925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4500562" y="4572008"/>
            <a:ext cx="428628" cy="357190"/>
          </a:xfrm>
          <a:prstGeom prst="downArrow">
            <a:avLst>
              <a:gd name="adj1" fmla="val 50000"/>
              <a:gd name="adj2" fmla="val 3925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4357686" y="3786190"/>
            <a:ext cx="433390" cy="357190"/>
          </a:xfrm>
          <a:prstGeom prst="downArrow">
            <a:avLst>
              <a:gd name="adj1" fmla="val 50000"/>
              <a:gd name="adj2" fmla="val 3925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357686" y="2928934"/>
            <a:ext cx="309562" cy="428628"/>
          </a:xfrm>
          <a:prstGeom prst="downArrow">
            <a:avLst>
              <a:gd name="adj1" fmla="val 79091"/>
              <a:gd name="adj2" fmla="val 3925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4357686" y="5357826"/>
            <a:ext cx="571504" cy="357190"/>
          </a:xfrm>
          <a:prstGeom prst="downArrow">
            <a:avLst>
              <a:gd name="adj1" fmla="val 50000"/>
              <a:gd name="adj2" fmla="val 3925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438648" y="1509698"/>
            <a:ext cx="428628" cy="357190"/>
          </a:xfrm>
          <a:prstGeom prst="downArrow">
            <a:avLst>
              <a:gd name="adj1" fmla="val 35455"/>
              <a:gd name="adj2" fmla="val 3925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Классификация категорий детей с особыми образовательными потребностями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28" y="1357298"/>
            <a:ext cx="3714776" cy="528641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1700" u="sng" dirty="0" smtClean="0">
                <a:solidFill>
                  <a:srgbClr val="FF0000"/>
                </a:solidFill>
              </a:rPr>
              <a:t>С нарушенным развитием (ОВЗ)</a:t>
            </a:r>
          </a:p>
          <a:p>
            <a:pPr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70C0"/>
                </a:solidFill>
              </a:rPr>
              <a:t>с нарушениями функций слухового аппарата</a:t>
            </a:r>
          </a:p>
          <a:p>
            <a:pPr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70C0"/>
                </a:solidFill>
              </a:rPr>
              <a:t>с нарушениями функций зрительного анализатора</a:t>
            </a:r>
          </a:p>
          <a:p>
            <a:pPr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70C0"/>
                </a:solidFill>
              </a:rPr>
              <a:t>с нарушениями двигательного аппарата</a:t>
            </a:r>
          </a:p>
          <a:p>
            <a:pPr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70C0"/>
                </a:solidFill>
              </a:rPr>
              <a:t>с расстройствами </a:t>
            </a:r>
            <a:r>
              <a:rPr lang="ru-RU" sz="1700" dirty="0" err="1" smtClean="0">
                <a:solidFill>
                  <a:srgbClr val="0070C0"/>
                </a:solidFill>
              </a:rPr>
              <a:t>аутического</a:t>
            </a:r>
            <a:r>
              <a:rPr lang="ru-RU" sz="1700" dirty="0" smtClean="0">
                <a:solidFill>
                  <a:srgbClr val="0070C0"/>
                </a:solidFill>
              </a:rPr>
              <a:t> спектра</a:t>
            </a:r>
          </a:p>
          <a:p>
            <a:pPr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70C0"/>
                </a:solidFill>
              </a:rPr>
              <a:t>с нарушением интеллектуального развития</a:t>
            </a:r>
          </a:p>
          <a:p>
            <a:pPr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70C0"/>
                </a:solidFill>
              </a:rPr>
              <a:t>С нарушениями </a:t>
            </a:r>
            <a:r>
              <a:rPr lang="ru-RU" sz="1700" dirty="0" err="1" smtClean="0">
                <a:solidFill>
                  <a:srgbClr val="0070C0"/>
                </a:solidFill>
              </a:rPr>
              <a:t>предречевого</a:t>
            </a:r>
            <a:r>
              <a:rPr lang="ru-RU" sz="1700" dirty="0" smtClean="0">
                <a:solidFill>
                  <a:srgbClr val="0070C0"/>
                </a:solidFill>
              </a:rPr>
              <a:t> и раннего речевого развития</a:t>
            </a:r>
          </a:p>
          <a:p>
            <a:pPr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70C0"/>
                </a:solidFill>
              </a:rPr>
              <a:t>Со сложными (множественными) недостатками развития</a:t>
            </a:r>
          </a:p>
          <a:p>
            <a:pPr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70C0"/>
                </a:solidFill>
              </a:rPr>
              <a:t>С хроническими соматическими заболеваниями</a:t>
            </a:r>
          </a:p>
          <a:p>
            <a:pPr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70C0"/>
                </a:solidFill>
              </a:rPr>
              <a:t>Воспитывающиеся в неблагоприятной социальной среде, организациях для  детей-сирот и детей, оставшихся без попечения родителей</a:t>
            </a:r>
          </a:p>
          <a:p>
            <a:pPr>
              <a:buFont typeface="Arial" pitchFamily="34" charset="0"/>
              <a:buChar char="•"/>
            </a:pPr>
            <a:endParaRPr lang="ru-RU" sz="17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86380" y="1428736"/>
            <a:ext cx="3647308" cy="475870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sz="1600" u="sng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1600" u="sng" dirty="0" smtClean="0">
                <a:solidFill>
                  <a:srgbClr val="FF0000"/>
                </a:solidFill>
              </a:rPr>
              <a:t>Без нарушения развития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70C0"/>
                </a:solidFill>
              </a:rPr>
              <a:t>Часто болеющие дети (ЧБД)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70C0"/>
                </a:solidFill>
              </a:rPr>
              <a:t>Дети с опережающим  развитием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70C0"/>
                </a:solidFill>
              </a:rPr>
              <a:t>Способные и одаренные дети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Примерные адаптированные образовательные программы для разных категорий детей с  ОВЗ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00232" y="1571612"/>
            <a:ext cx="485776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размещены на электронном ресурсе  ФГОС реестр</a:t>
            </a:r>
          </a:p>
          <a:p>
            <a:pPr algn="ctr"/>
            <a:r>
              <a:rPr lang="ru-RU" sz="2400" u="sng" dirty="0" smtClean="0">
                <a:hlinkClick r:id="rId2"/>
              </a:rPr>
              <a:t>http://fgosreestr.ru</a:t>
            </a:r>
            <a:endParaRPr lang="ru-RU" sz="2400" u="sng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И</a:t>
            </a:r>
          </a:p>
          <a:p>
            <a:pPr algn="ctr"/>
            <a:r>
              <a:rPr lang="ru-RU" sz="2400" dirty="0" smtClean="0"/>
              <a:t>сайте Министерства Образования Красноярского края </a:t>
            </a:r>
          </a:p>
          <a:p>
            <a:pPr algn="ctr"/>
            <a:r>
              <a:rPr lang="ru-RU" sz="2400" b="1" dirty="0" smtClean="0"/>
              <a:t>http://www.krao.ru/rb-topic_t_1.htm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в разделе «Центр внедрения ФГОС ОВЗ»</a:t>
            </a:r>
            <a:endParaRPr lang="ru-RU" sz="2400" dirty="0" smtClean="0"/>
          </a:p>
          <a:p>
            <a:pPr algn="ctr"/>
            <a:endParaRPr lang="ru-RU" sz="2400" b="1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4390</TotalTime>
  <Words>1089</Words>
  <Application>Microsoft Office PowerPoint</Application>
  <PresentationFormat>Экран (4:3)</PresentationFormat>
  <Paragraphs>135</Paragraphs>
  <Slides>11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            Выявление детей с ОВЗ  в условиях ДОУ общеразвивающего  вида  МОДЕЛЬ                                                             Гордеева                                                                  Лариса Викторовна                              старший воспитатель МБДОУ д/с №14                                                                                                          Дивногорск – 2017г</vt:lpstr>
      <vt:lpstr>Родители желают видеть своих детей счастливыми, социализированными, принятыми в обществе</vt:lpstr>
      <vt:lpstr>МОДЕЛЬ психолого-медико-педагогического сопровождения детей с ОВЗ</vt:lpstr>
      <vt:lpstr>Этапы индивидуального сопровождения</vt:lpstr>
      <vt:lpstr>Слайд 5</vt:lpstr>
      <vt:lpstr>Слайд 6</vt:lpstr>
      <vt:lpstr>Алгоритм сопровождения</vt:lpstr>
      <vt:lpstr>Классификация категорий детей с особыми образовательными потребностями</vt:lpstr>
      <vt:lpstr>Примерные адаптированные образовательные программы для разных категорий детей с  ОВЗ</vt:lpstr>
      <vt:lpstr>Слайд 10</vt:lpstr>
      <vt:lpstr>УСПЕХОВ  в работе с детьми с особыми образовательными потребностями Спасибо за внимание!</vt:lpstr>
    </vt:vector>
  </TitlesOfParts>
  <Company>CWTeam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инклюзивного образования детей с ОВЗ в</dc:title>
  <dc:creator>User</dc:creator>
  <cp:lastModifiedBy>Пользователь Windows</cp:lastModifiedBy>
  <cp:revision>382</cp:revision>
  <dcterms:created xsi:type="dcterms:W3CDTF">2014-01-05T05:55:57Z</dcterms:created>
  <dcterms:modified xsi:type="dcterms:W3CDTF">2017-09-06T06:35:47Z</dcterms:modified>
</cp:coreProperties>
</file>