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65" r:id="rId3"/>
    <p:sldId id="269" r:id="rId4"/>
    <p:sldId id="264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6" r:id="rId13"/>
    <p:sldId id="267" r:id="rId14"/>
    <p:sldId id="268" r:id="rId15"/>
    <p:sldId id="270" r:id="rId16"/>
    <p:sldId id="271" r:id="rId17"/>
    <p:sldId id="273" r:id="rId18"/>
    <p:sldId id="272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96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6698" autoAdjust="0"/>
    <p:restoredTop sz="94686" autoAdjust="0"/>
  </p:normalViewPr>
  <p:slideViewPr>
    <p:cSldViewPr>
      <p:cViewPr varScale="1">
        <p:scale>
          <a:sx n="89" d="100"/>
          <a:sy n="89" d="100"/>
        </p:scale>
        <p:origin x="749" y="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CC90C-6DEF-426F-932E-5D3B0D50FB41}" type="datetimeFigureOut">
              <a:rPr lang="ru-RU" smtClean="0"/>
              <a:pPr/>
              <a:t>06.09.2017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AE130-7D19-4E05-817E-78AA8F8088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CC90C-6DEF-426F-932E-5D3B0D50FB41}" type="datetimeFigureOut">
              <a:rPr lang="ru-RU" smtClean="0"/>
              <a:pPr/>
              <a:t>06.09.2017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AE130-7D19-4E05-817E-78AA8F8088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CC90C-6DEF-426F-932E-5D3B0D50FB41}" type="datetimeFigureOut">
              <a:rPr lang="ru-RU" smtClean="0"/>
              <a:pPr/>
              <a:t>06.09.2017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AE130-7D19-4E05-817E-78AA8F8088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CC90C-6DEF-426F-932E-5D3B0D50FB41}" type="datetimeFigureOut">
              <a:rPr lang="ru-RU" smtClean="0"/>
              <a:pPr/>
              <a:t>06.09.2017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AE130-7D19-4E05-817E-78AA8F8088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CC90C-6DEF-426F-932E-5D3B0D50FB41}" type="datetimeFigureOut">
              <a:rPr lang="ru-RU" smtClean="0"/>
              <a:pPr/>
              <a:t>06.09.2017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AE130-7D19-4E05-817E-78AA8F8088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CC90C-6DEF-426F-932E-5D3B0D50FB41}" type="datetimeFigureOut">
              <a:rPr lang="ru-RU" smtClean="0"/>
              <a:pPr/>
              <a:t>06.09.2017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AE130-7D19-4E05-817E-78AA8F8088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CC90C-6DEF-426F-932E-5D3B0D50FB41}" type="datetimeFigureOut">
              <a:rPr lang="ru-RU" smtClean="0"/>
              <a:pPr/>
              <a:t>06.09.2017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AE130-7D19-4E05-817E-78AA8F8088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CC90C-6DEF-426F-932E-5D3B0D50FB41}" type="datetimeFigureOut">
              <a:rPr lang="ru-RU" smtClean="0"/>
              <a:pPr/>
              <a:t>06.09.2017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AE130-7D19-4E05-817E-78AA8F8088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CC90C-6DEF-426F-932E-5D3B0D50FB41}" type="datetimeFigureOut">
              <a:rPr lang="ru-RU" smtClean="0"/>
              <a:pPr/>
              <a:t>06.09.2017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AE130-7D19-4E05-817E-78AA8F8088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CC90C-6DEF-426F-932E-5D3B0D50FB41}" type="datetimeFigureOut">
              <a:rPr lang="ru-RU" smtClean="0"/>
              <a:pPr/>
              <a:t>06.09.2017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AE130-7D19-4E05-817E-78AA8F8088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CC90C-6DEF-426F-932E-5D3B0D50FB41}" type="datetimeFigureOut">
              <a:rPr lang="ru-RU" smtClean="0"/>
              <a:pPr/>
              <a:t>06.09.2017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60AAE130-7D19-4E05-817E-78AA8F80886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3CCC90C-6DEF-426F-932E-5D3B0D50FB41}" type="datetimeFigureOut">
              <a:rPr lang="ru-RU" smtClean="0"/>
              <a:pPr/>
              <a:t>06.09.2017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0AAE130-7D19-4E05-817E-78AA8F808862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1000108"/>
            <a:ext cx="2643206" cy="2428892"/>
          </a:xfrm>
        </p:spPr>
        <p:txBody>
          <a:bodyPr>
            <a:noAutofit/>
          </a:bodyPr>
          <a:lstStyle/>
          <a:p>
            <a:r>
              <a:rPr lang="ru-RU" sz="3200" i="1" dirty="0" smtClean="0">
                <a:solidFill>
                  <a:srgbClr val="FF0000"/>
                </a:solidFill>
                <a:latin typeface="+mn-lt"/>
              </a:rPr>
              <a:t>Наблюдение за ростом и развитием баклажана</a:t>
            </a:r>
            <a:endParaRPr lang="ru-RU" sz="3200" i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body" sz="half" idx="2"/>
          </p:nvPr>
        </p:nvSpPr>
        <p:spPr>
          <a:xfrm>
            <a:off x="179512" y="4581128"/>
            <a:ext cx="2808312" cy="2143139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chemeClr val="accent1"/>
                </a:solidFill>
              </a:rPr>
              <a:t>Воспитатель:</a:t>
            </a:r>
          </a:p>
          <a:p>
            <a:pPr algn="ctr"/>
            <a:r>
              <a:rPr lang="ru-RU" sz="2800" dirty="0" smtClean="0">
                <a:solidFill>
                  <a:schemeClr val="accent1"/>
                </a:solidFill>
              </a:rPr>
              <a:t> Попова Ольга Петровна</a:t>
            </a:r>
          </a:p>
          <a:p>
            <a:pPr algn="ctr"/>
            <a:r>
              <a:rPr lang="ru-RU" sz="2800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МБДОУ д/с № 9</a:t>
            </a:r>
            <a:endParaRPr lang="ru-RU" sz="2800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P_20160404_171952_HDR.jpg"/>
          <p:cNvPicPr>
            <a:picLocks noGrp="1" noChangeAspect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6061" b="26061"/>
          <a:stretch>
            <a:fillRect/>
          </a:stretch>
        </p:blipFill>
        <p:spPr>
          <a:xfrm rot="420000">
            <a:off x="3150775" y="1002139"/>
            <a:ext cx="5334069" cy="418216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88640"/>
            <a:ext cx="8928992" cy="864096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chemeClr val="tx2">
                    <a:lumMod val="50000"/>
                  </a:schemeClr>
                </a:solidFill>
              </a:rPr>
              <a:t>«Больше землю удобряй – выше будет урожай»</a:t>
            </a:r>
            <a:endParaRPr lang="ru-RU" sz="3200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6146" name="Picture 2" descr="C:\Users\User\Desktop\наблюдение за ростком\P_20160404_171952_HDR.jpg"/>
          <p:cNvPicPr>
            <a:picLocks noGrp="1" noChangeAspect="1" noChangeArrowheads="1"/>
          </p:cNvPicPr>
          <p:nvPr>
            <p:ph sz="half"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62" t="19038" b="11483"/>
          <a:stretch/>
        </p:blipFill>
        <p:spPr bwMode="auto">
          <a:xfrm>
            <a:off x="395536" y="1412776"/>
            <a:ext cx="3816424" cy="4735876"/>
          </a:xfrm>
          <a:prstGeom prst="rect">
            <a:avLst/>
          </a:prstGeom>
          <a:noFill/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4008" y="1988840"/>
            <a:ext cx="4248472" cy="3672408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Наш баклажан заметно вырос.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Пришло время его немного подкормить.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Разводим колпачок  удобрения в литре воды, хорошо размешиваем, можно поливать .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type="body" idx="2"/>
          </p:nvPr>
        </p:nvSpPr>
        <p:spPr>
          <a:xfrm>
            <a:off x="251520" y="1844823"/>
            <a:ext cx="3744416" cy="3462535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>Мы следили за ростком,</a:t>
            </a:r>
          </a:p>
          <a:p>
            <a:pPr>
              <a:buNone/>
            </a:pP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>Каждый листик берегли.</a:t>
            </a:r>
          </a:p>
          <a:p>
            <a:pPr>
              <a:buNone/>
            </a:pP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>С каждым листиком зеленым</a:t>
            </a:r>
          </a:p>
          <a:p>
            <a:pPr>
              <a:buNone/>
            </a:pP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>Мы возились как могли.</a:t>
            </a:r>
          </a:p>
          <a:p>
            <a:pPr>
              <a:buNone/>
            </a:pP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>Каждый листик молодой обливали мы водой</a:t>
            </a:r>
            <a:r>
              <a:rPr lang="ru-RU" sz="1800" dirty="0" smtClean="0">
                <a:solidFill>
                  <a:schemeClr val="tx1"/>
                </a:solidFill>
              </a:rPr>
              <a:t>.</a:t>
            </a:r>
            <a:endParaRPr lang="ru-RU" sz="1800" dirty="0">
              <a:solidFill>
                <a:schemeClr val="tx1"/>
              </a:solidFill>
            </a:endParaRPr>
          </a:p>
        </p:txBody>
      </p:sp>
      <p:pic>
        <p:nvPicPr>
          <p:cNvPr id="6" name="Содержимое 6" descr="P_20160512_081031.jpg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8598" r="8422" b="-2066"/>
          <a:stretch/>
        </p:blipFill>
        <p:spPr>
          <a:xfrm rot="5400000">
            <a:off x="4476038" y="860665"/>
            <a:ext cx="4326631" cy="456675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0" y="620688"/>
            <a:ext cx="4320480" cy="1226400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>
                <a:solidFill>
                  <a:schemeClr val="bg1"/>
                </a:solidFill>
              </a:rPr>
              <a:t>«Дело учит, и мучит, </a:t>
            </a:r>
            <a:br>
              <a:rPr lang="ru-RU" sz="3600" dirty="0" smtClean="0">
                <a:solidFill>
                  <a:schemeClr val="bg1"/>
                </a:solidFill>
              </a:rPr>
            </a:br>
            <a:r>
              <a:rPr lang="ru-RU" sz="3600" dirty="0" smtClean="0">
                <a:solidFill>
                  <a:schemeClr val="bg1"/>
                </a:solidFill>
              </a:rPr>
              <a:t>и кормит»</a:t>
            </a:r>
            <a:endParaRPr lang="ru-RU" sz="3600" dirty="0">
              <a:solidFill>
                <a:schemeClr val="bg1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4572000" y="2204864"/>
            <a:ext cx="4114800" cy="3653028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>«Мир, окружающий ребенка – это, прежде всего, мир природы, с безграничным богатством явлений, с неисчерпаемой красотой. Здесь в природе, вечный источник детского разума».</a:t>
            </a:r>
            <a:r>
              <a:rPr lang="ru-RU" sz="2400" dirty="0">
                <a:solidFill>
                  <a:schemeClr val="tx2">
                    <a:lumMod val="50000"/>
                  </a:schemeClr>
                </a:solidFill>
              </a:rPr>
              <a:t> </a:t>
            </a:r>
            <a:endParaRPr lang="ru-RU" sz="2400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ctr">
              <a:buNone/>
            </a:pPr>
            <a:r>
              <a:rPr lang="ru-RU" sz="2400" b="1" i="1" dirty="0" smtClean="0">
                <a:solidFill>
                  <a:schemeClr val="tx2">
                    <a:lumMod val="50000"/>
                  </a:schemeClr>
                </a:solidFill>
              </a:rPr>
              <a:t>В. Сухомлинский.</a:t>
            </a:r>
            <a:endParaRPr lang="ru-RU" sz="2400" b="1" i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G:\средняя\P_20160512_08204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054" r="5333"/>
          <a:stretch/>
        </p:blipFill>
        <p:spPr bwMode="auto">
          <a:xfrm rot="5400000">
            <a:off x="-310823" y="1730152"/>
            <a:ext cx="5508171" cy="35772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Текст 12"/>
          <p:cNvSpPr>
            <a:spLocks noGrp="1"/>
          </p:cNvSpPr>
          <p:nvPr>
            <p:ph type="body" idx="2"/>
          </p:nvPr>
        </p:nvSpPr>
        <p:spPr>
          <a:xfrm>
            <a:off x="467544" y="1268760"/>
            <a:ext cx="3600400" cy="4896544"/>
          </a:xfrm>
        </p:spPr>
        <p:txBody>
          <a:bodyPr>
            <a:noAutofit/>
          </a:bodyPr>
          <a:lstStyle/>
          <a:p>
            <a:r>
              <a:rPr lang="ru-RU" sz="2400" dirty="0" smtClean="0"/>
              <a:t>Взяли  грабли и лопатки.</a:t>
            </a:r>
          </a:p>
          <a:p>
            <a:r>
              <a:rPr lang="ru-RU" sz="2400" dirty="0" smtClean="0"/>
              <a:t>В огород пошли ребятки. </a:t>
            </a:r>
          </a:p>
          <a:p>
            <a:r>
              <a:rPr lang="ru-RU" sz="2400" dirty="0" smtClean="0"/>
              <a:t>Нужно только не лениться, </a:t>
            </a:r>
          </a:p>
          <a:p>
            <a:r>
              <a:rPr lang="ru-RU" sz="2400" dirty="0" smtClean="0"/>
              <a:t>Нужно только научиться</a:t>
            </a:r>
          </a:p>
          <a:p>
            <a:r>
              <a:rPr lang="ru-RU" sz="2400" dirty="0" smtClean="0"/>
              <a:t>Правильно сажать.</a:t>
            </a:r>
          </a:p>
          <a:p>
            <a:r>
              <a:rPr lang="ru-RU" sz="2400" dirty="0" smtClean="0"/>
              <a:t>Мы лопатку взяли лунку раскопали.</a:t>
            </a:r>
          </a:p>
          <a:p>
            <a:r>
              <a:rPr lang="ru-RU" sz="2400" dirty="0" smtClean="0"/>
              <a:t>Баклажан сажали,</a:t>
            </a:r>
          </a:p>
          <a:p>
            <a:r>
              <a:rPr lang="ru-RU" sz="2400" dirty="0" smtClean="0"/>
              <a:t>Землей засыпали, </a:t>
            </a:r>
          </a:p>
          <a:p>
            <a:r>
              <a:rPr lang="ru-RU" sz="2400" dirty="0" smtClean="0"/>
              <a:t>Водой поливали.</a:t>
            </a:r>
            <a:endParaRPr lang="ru-RU" sz="2400" dirty="0"/>
          </a:p>
        </p:txBody>
      </p:sp>
      <p:pic>
        <p:nvPicPr>
          <p:cNvPr id="4101" name="Picture 5" descr="C:\Users\User\Desktop\P_20160512_082154_HDR.jpg"/>
          <p:cNvPicPr>
            <a:picLocks noGrp="1" noChangeAspect="1" noChangeArrowheads="1"/>
          </p:cNvPicPr>
          <p:nvPr>
            <p:ph sz="half"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029" t="-826" r="9891" b="-1850"/>
          <a:stretch/>
        </p:blipFill>
        <p:spPr bwMode="auto">
          <a:xfrm rot="5400000">
            <a:off x="4319497" y="2139704"/>
            <a:ext cx="4811487" cy="32983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14290"/>
            <a:ext cx="8206680" cy="1054470"/>
          </a:xfrm>
        </p:spPr>
        <p:txBody>
          <a:bodyPr/>
          <a:lstStyle/>
          <a:p>
            <a:pPr algn="ctr"/>
            <a:r>
              <a:rPr lang="ru-RU" dirty="0" smtClean="0"/>
              <a:t> </a:t>
            </a:r>
            <a:r>
              <a:rPr lang="ru-RU" sz="3600" dirty="0" smtClean="0"/>
              <a:t>«Ценят не папаху и не слова, </a:t>
            </a:r>
            <a:br>
              <a:rPr lang="ru-RU" sz="3600" dirty="0" smtClean="0"/>
            </a:br>
            <a:r>
              <a:rPr lang="ru-RU" sz="3600" dirty="0" smtClean="0"/>
              <a:t>а каждодневные дела»</a:t>
            </a:r>
            <a:endParaRPr lang="ru-RU" sz="36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3568" y="1844824"/>
            <a:ext cx="2743200" cy="3168352"/>
          </a:xfrm>
        </p:spPr>
        <p:txBody>
          <a:bodyPr>
            <a:normAutofit lnSpcReduction="10000"/>
          </a:bodyPr>
          <a:lstStyle/>
          <a:p>
            <a:pPr algn="ctr"/>
            <a:endParaRPr lang="ru-RU" sz="2000" dirty="0" smtClean="0"/>
          </a:p>
          <a:p>
            <a:pPr algn="ctr"/>
            <a:endParaRPr lang="ru-RU" sz="2000" dirty="0" smtClean="0"/>
          </a:p>
          <a:p>
            <a:pPr algn="ctr"/>
            <a:endParaRPr lang="ru-RU" sz="2000" dirty="0"/>
          </a:p>
          <a:p>
            <a:pPr algn="ctr"/>
            <a:endParaRPr lang="ru-RU" sz="2000" dirty="0" smtClean="0"/>
          </a:p>
          <a:p>
            <a:pPr algn="ctr"/>
            <a:r>
              <a:rPr lang="ru-RU" sz="2800" dirty="0" smtClean="0"/>
              <a:t>Гражданин он многих стран –</a:t>
            </a:r>
          </a:p>
          <a:p>
            <a:pPr algn="ctr"/>
            <a:r>
              <a:rPr lang="ru-RU" sz="2800" dirty="0" smtClean="0"/>
              <a:t>Наш любимый баклажан.</a:t>
            </a:r>
            <a:endParaRPr lang="ru-RU" sz="2800" dirty="0"/>
          </a:p>
        </p:txBody>
      </p:sp>
      <p:pic>
        <p:nvPicPr>
          <p:cNvPr id="5122" name="Picture 2" descr="C:\Users\User\Desktop\P_20160512_082224_HDR.jpg"/>
          <p:cNvPicPr>
            <a:picLocks noGrp="1" noChangeAspect="1" noChangeArrowheads="1"/>
          </p:cNvPicPr>
          <p:nvPr>
            <p:ph sz="half"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1778" t="1" r="7651" b="-2140"/>
          <a:stretch/>
        </p:blipFill>
        <p:spPr bwMode="auto">
          <a:xfrm rot="5400000">
            <a:off x="3668303" y="2088048"/>
            <a:ext cx="5407793" cy="38884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3568" y="764704"/>
            <a:ext cx="3168352" cy="4572000"/>
          </a:xfrm>
        </p:spPr>
        <p:txBody>
          <a:bodyPr>
            <a:noAutofit/>
          </a:bodyPr>
          <a:lstStyle/>
          <a:p>
            <a:pPr algn="ctr"/>
            <a:endParaRPr lang="ru-RU" sz="2800" dirty="0" smtClean="0"/>
          </a:p>
          <a:p>
            <a:pPr algn="ctr"/>
            <a:endParaRPr lang="ru-RU" sz="2800" dirty="0"/>
          </a:p>
          <a:p>
            <a:pPr algn="ctr"/>
            <a:r>
              <a:rPr lang="ru-RU" sz="2800" dirty="0" smtClean="0"/>
              <a:t>Весенний дождик озорной</a:t>
            </a:r>
          </a:p>
          <a:p>
            <a:pPr algn="ctr"/>
            <a:r>
              <a:rPr lang="ru-RU" sz="2800" dirty="0" smtClean="0"/>
              <a:t>Долго поливал водой.</a:t>
            </a:r>
          </a:p>
          <a:p>
            <a:pPr algn="ctr"/>
            <a:r>
              <a:rPr lang="ru-RU" sz="2800" dirty="0" smtClean="0"/>
              <a:t>Нам теперь надо потрудиться</a:t>
            </a:r>
          </a:p>
          <a:p>
            <a:pPr algn="ctr"/>
            <a:r>
              <a:rPr lang="ru-RU" sz="2800" dirty="0" smtClean="0"/>
              <a:t>Хорошенько все взрыхлить.</a:t>
            </a:r>
          </a:p>
        </p:txBody>
      </p:sp>
      <p:pic>
        <p:nvPicPr>
          <p:cNvPr id="6" name="Picture 2" descr="G:\средняя\P_20160530_161929_HDR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31914" t="410" r="10205" b="-410"/>
          <a:stretch/>
        </p:blipFill>
        <p:spPr bwMode="auto">
          <a:xfrm rot="5400000">
            <a:off x="2882204" y="1086348"/>
            <a:ext cx="7623563" cy="35238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endParaRPr lang="ru-RU" sz="1800" dirty="0" smtClean="0"/>
          </a:p>
          <a:p>
            <a:endParaRPr lang="ru-RU" sz="2400" dirty="0" smtClean="0"/>
          </a:p>
          <a:p>
            <a:r>
              <a:rPr lang="ru-RU" sz="2400" dirty="0" smtClean="0"/>
              <a:t>Настал июнь- начало лета</a:t>
            </a:r>
          </a:p>
          <a:p>
            <a:r>
              <a:rPr lang="ru-RU" sz="2400" dirty="0" smtClean="0"/>
              <a:t>Кругом цветы, опять жара, </a:t>
            </a:r>
          </a:p>
          <a:p>
            <a:r>
              <a:rPr lang="ru-RU" sz="2400" dirty="0" smtClean="0"/>
              <a:t>А он растет на радость нам!</a:t>
            </a:r>
            <a:endParaRPr lang="ru-RU" sz="2400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558" r="9197"/>
          <a:stretch/>
        </p:blipFill>
        <p:spPr bwMode="auto">
          <a:xfrm rot="5400000">
            <a:off x="3222495" y="1394130"/>
            <a:ext cx="5112569" cy="39977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427984" y="1676400"/>
            <a:ext cx="4258816" cy="2544688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Он высоким стал, как я.</a:t>
            </a:r>
          </a:p>
          <a:p>
            <a:pPr marL="0" indent="0">
              <a:buNone/>
            </a:pPr>
            <a:r>
              <a:rPr lang="ru-RU" dirty="0" smtClean="0"/>
              <a:t>И на вид совсем не плох</a:t>
            </a:r>
          </a:p>
          <a:p>
            <a:pPr marL="0" indent="0">
              <a:buNone/>
            </a:pPr>
            <a:r>
              <a:rPr lang="ru-RU" dirty="0" smtClean="0"/>
              <a:t>И потрогаешь – хорош!</a:t>
            </a:r>
          </a:p>
          <a:p>
            <a:pPr marL="0" indent="0">
              <a:buNone/>
            </a:pPr>
            <a:r>
              <a:rPr lang="ru-RU" dirty="0" smtClean="0"/>
              <a:t>Мимо больше не пройдешь.</a:t>
            </a:r>
            <a:endParaRPr lang="ru-RU" dirty="0"/>
          </a:p>
        </p:txBody>
      </p:sp>
      <p:pic>
        <p:nvPicPr>
          <p:cNvPr id="5122" name="Picture 2" descr="G:\средняя\P_20160622_090234_HDR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1255" t="-2153" b="1"/>
          <a:stretch/>
        </p:blipFill>
        <p:spPr bwMode="auto">
          <a:xfrm rot="5400000">
            <a:off x="-279818" y="1716393"/>
            <a:ext cx="5443466" cy="3972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1837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0" y="6235958"/>
            <a:ext cx="9036496" cy="62204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Украшая куст цветком, он прекрасней с каждым днем.</a:t>
            </a:r>
            <a:endParaRPr lang="ru-RU" dirty="0"/>
          </a:p>
        </p:txBody>
      </p:sp>
      <p:pic>
        <p:nvPicPr>
          <p:cNvPr id="4098" name="Picture 2" descr="G:\средняя\P_20160624_121255_HDR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2446" y="2066363"/>
            <a:ext cx="4746323" cy="2952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G:\средняя\P_20160614_131559_HDR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224"/>
          <a:stretch/>
        </p:blipFill>
        <p:spPr bwMode="auto">
          <a:xfrm rot="5400000">
            <a:off x="4383811" y="1963794"/>
            <a:ext cx="4716000" cy="31874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1984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91" y="836712"/>
            <a:ext cx="3321496" cy="116205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lang="ru-RU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Баклажан отцвел на грядке,</a:t>
            </a:r>
            <a:br>
              <a:rPr lang="ru-RU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Значит будет все в порядке.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79512" y="1676400"/>
            <a:ext cx="3249488" cy="4572000"/>
          </a:xfrm>
        </p:spPr>
        <p:txBody>
          <a:bodyPr/>
          <a:lstStyle/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sz="2200" dirty="0" smtClean="0"/>
          </a:p>
          <a:p>
            <a:r>
              <a:rPr lang="ru-RU" sz="2200" dirty="0" smtClean="0"/>
              <a:t>Наш любимый овощ</a:t>
            </a:r>
          </a:p>
          <a:p>
            <a:r>
              <a:rPr lang="ru-RU" sz="2200" dirty="0" smtClean="0"/>
              <a:t>Всегда требует забот</a:t>
            </a:r>
          </a:p>
          <a:p>
            <a:r>
              <a:rPr lang="ru-RU" sz="2200" dirty="0" smtClean="0"/>
              <a:t>Удобрить, разрыхлить –</a:t>
            </a:r>
          </a:p>
          <a:p>
            <a:r>
              <a:rPr lang="ru-RU" sz="2200" dirty="0" smtClean="0"/>
              <a:t>И, конечно, же полить.</a:t>
            </a:r>
            <a:endParaRPr lang="ru-RU" sz="220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G:\средняя\наблюдение за ростком\IMG_043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226" r="27638"/>
          <a:stretch/>
        </p:blipFill>
        <p:spPr bwMode="auto">
          <a:xfrm>
            <a:off x="3491887" y="292060"/>
            <a:ext cx="5137855" cy="583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330359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908720"/>
            <a:ext cx="2212848" cy="1582621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А что получится из маленького семени?</a:t>
            </a:r>
            <a:endParaRPr lang="ru-RU" sz="2400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251520" y="2924944"/>
            <a:ext cx="3168352" cy="3600400"/>
          </a:xfrm>
        </p:spPr>
        <p:txBody>
          <a:bodyPr>
            <a:normAutofit/>
          </a:bodyPr>
          <a:lstStyle/>
          <a:p>
            <a:r>
              <a:rPr lang="ru-RU" sz="2000" dirty="0" smtClean="0"/>
              <a:t>Трудно жить без чуда</a:t>
            </a:r>
          </a:p>
          <a:p>
            <a:r>
              <a:rPr lang="ru-RU" sz="2000" dirty="0" smtClean="0"/>
              <a:t>Чудо будет всюду.</a:t>
            </a:r>
          </a:p>
          <a:p>
            <a:r>
              <a:rPr lang="ru-RU" sz="2000" dirty="0" smtClean="0"/>
              <a:t>Хоть пока и маленький, </a:t>
            </a:r>
          </a:p>
          <a:p>
            <a:r>
              <a:rPr lang="ru-RU" sz="2000" dirty="0" smtClean="0"/>
              <a:t>Он умеет чувствовать</a:t>
            </a:r>
          </a:p>
          <a:p>
            <a:r>
              <a:rPr lang="ru-RU" sz="2000" dirty="0" smtClean="0"/>
              <a:t>Чтобы смог он вырасти</a:t>
            </a:r>
          </a:p>
          <a:p>
            <a:r>
              <a:rPr lang="ru-RU" sz="2000" dirty="0" smtClean="0"/>
              <a:t>Нужно постараться</a:t>
            </a:r>
          </a:p>
          <a:p>
            <a:r>
              <a:rPr lang="ru-RU" sz="2000" dirty="0" smtClean="0"/>
              <a:t>Верим, что старания </a:t>
            </a:r>
          </a:p>
          <a:p>
            <a:r>
              <a:rPr lang="ru-RU" sz="2000" dirty="0" smtClean="0"/>
              <a:t>Будут не напрасны.</a:t>
            </a:r>
            <a:endParaRPr lang="ru-RU" sz="2000" dirty="0"/>
          </a:p>
        </p:txBody>
      </p:sp>
      <p:pic>
        <p:nvPicPr>
          <p:cNvPr id="2051" name="Picture 3" descr="C:\Users\User\Desktop\P_20160512_081153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957" r="16957"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610392"/>
          </a:xfrm>
        </p:spPr>
        <p:txBody>
          <a:bodyPr/>
          <a:lstStyle/>
          <a:p>
            <a:pPr algn="ctr"/>
            <a:r>
              <a:rPr lang="ru-RU" sz="2800" dirty="0" smtClean="0">
                <a:solidFill>
                  <a:srgbClr val="C00000"/>
                </a:solidFill>
              </a:rPr>
              <a:t>Загадка</a:t>
            </a:r>
            <a:endParaRPr lang="ru-RU" sz="2800" dirty="0">
              <a:solidFill>
                <a:srgbClr val="C0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79512" y="1124744"/>
            <a:ext cx="3249488" cy="5832648"/>
          </a:xfrm>
        </p:spPr>
        <p:txBody>
          <a:bodyPr/>
          <a:lstStyle/>
          <a:p>
            <a:r>
              <a:rPr lang="ru-RU" sz="2000" dirty="0" smtClean="0"/>
              <a:t>Изогнутые длинненькие, а зовут их - </a:t>
            </a:r>
            <a:r>
              <a:rPr lang="en-US" sz="2000" dirty="0"/>
              <a:t>`</a:t>
            </a:r>
            <a:r>
              <a:rPr lang="ru-RU" sz="2000" dirty="0" smtClean="0"/>
              <a:t>синенькие</a:t>
            </a:r>
            <a:r>
              <a:rPr lang="en-US" sz="2000" dirty="0" smtClean="0"/>
              <a:t>`</a:t>
            </a:r>
            <a:r>
              <a:rPr lang="ru-RU" sz="2000" dirty="0" smtClean="0"/>
              <a:t>.</a:t>
            </a:r>
          </a:p>
          <a:p>
            <a:pPr algn="r"/>
            <a:r>
              <a:rPr lang="ru-RU" sz="2000" b="1" i="1" dirty="0" smtClean="0"/>
              <a:t>(Баклажан)</a:t>
            </a:r>
          </a:p>
          <a:p>
            <a:endParaRPr lang="ru-RU" dirty="0"/>
          </a:p>
          <a:p>
            <a:endParaRPr lang="ru-RU" dirty="0" smtClean="0"/>
          </a:p>
          <a:p>
            <a:endParaRPr lang="ru-RU" sz="1800" dirty="0" smtClean="0"/>
          </a:p>
          <a:p>
            <a:endParaRPr lang="ru-RU" sz="2000" dirty="0" smtClean="0"/>
          </a:p>
          <a:p>
            <a:r>
              <a:rPr lang="ru-RU" sz="2000" dirty="0" smtClean="0"/>
              <a:t>Мы </a:t>
            </a:r>
            <a:r>
              <a:rPr lang="ru-RU" sz="2000" dirty="0"/>
              <a:t>их бережно растим.</a:t>
            </a:r>
          </a:p>
          <a:p>
            <a:r>
              <a:rPr lang="ru-RU" sz="2000" dirty="0"/>
              <a:t>Так что чудо – баклажаны</a:t>
            </a:r>
          </a:p>
          <a:p>
            <a:r>
              <a:rPr lang="ru-RU" sz="2000" dirty="0"/>
              <a:t>Нам не зря природой даны.</a:t>
            </a:r>
          </a:p>
          <a:p>
            <a:endParaRPr lang="ru-RU" sz="1800" dirty="0"/>
          </a:p>
        </p:txBody>
      </p:sp>
      <p:pic>
        <p:nvPicPr>
          <p:cNvPr id="7170" name="Picture 2" descr="G:\средняя\наблюдение за ростком\IMG_0435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8195" r="21319"/>
          <a:stretch/>
        </p:blipFill>
        <p:spPr bwMode="auto">
          <a:xfrm>
            <a:off x="3935301" y="837392"/>
            <a:ext cx="4180749" cy="518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777893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514352"/>
            <a:ext cx="3177480" cy="1834528"/>
          </a:xfrm>
        </p:spPr>
        <p:txBody>
          <a:bodyPr/>
          <a:lstStyle/>
          <a:p>
            <a:pPr algn="ctr"/>
            <a:r>
              <a:rPr lang="ru-RU" dirty="0" smtClean="0"/>
              <a:t> «Дерево сильно корнями, а человек – трудами»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79511" y="2564904"/>
            <a:ext cx="3528391" cy="3528392"/>
          </a:xfrm>
        </p:spPr>
        <p:txBody>
          <a:bodyPr>
            <a:normAutofit fontScale="92500" lnSpcReduction="20000"/>
          </a:bodyPr>
          <a:lstStyle/>
          <a:p>
            <a:endParaRPr lang="ru-RU" sz="1800" dirty="0" smtClean="0"/>
          </a:p>
          <a:p>
            <a:endParaRPr lang="ru-RU" sz="1800" dirty="0"/>
          </a:p>
          <a:p>
            <a:endParaRPr lang="ru-RU" sz="2400" dirty="0" smtClean="0"/>
          </a:p>
          <a:p>
            <a:r>
              <a:rPr lang="ru-RU" sz="2400" dirty="0" smtClean="0"/>
              <a:t>Наш </a:t>
            </a:r>
            <a:r>
              <a:rPr lang="ru-RU" sz="2400" dirty="0"/>
              <a:t>любимый баклажан</a:t>
            </a:r>
          </a:p>
          <a:p>
            <a:r>
              <a:rPr lang="ru-RU" sz="2400" dirty="0"/>
              <a:t>Он стоит на солнцепеке</a:t>
            </a:r>
          </a:p>
          <a:p>
            <a:r>
              <a:rPr lang="ru-RU" sz="2400" dirty="0"/>
              <a:t>Коренастый и высокий.</a:t>
            </a:r>
          </a:p>
          <a:p>
            <a:r>
              <a:rPr lang="ru-RU" sz="2400" dirty="0"/>
              <a:t>Эти славные ребята,-</a:t>
            </a:r>
          </a:p>
          <a:p>
            <a:r>
              <a:rPr lang="ru-RU" sz="2400" dirty="0"/>
              <a:t>Баклажаны, </a:t>
            </a:r>
            <a:r>
              <a:rPr lang="ru-RU" sz="2400" dirty="0" err="1" smtClean="0"/>
              <a:t>баклажатна</a:t>
            </a:r>
            <a:r>
              <a:rPr lang="ru-RU" sz="2400" dirty="0"/>
              <a:t>;</a:t>
            </a:r>
          </a:p>
          <a:p>
            <a:r>
              <a:rPr lang="ru-RU" sz="2400" dirty="0"/>
              <a:t>Все в лиловых сюртучках,</a:t>
            </a:r>
          </a:p>
          <a:p>
            <a:r>
              <a:rPr lang="ru-RU" sz="2400" dirty="0"/>
              <a:t>А красавцы – просто ах!</a:t>
            </a:r>
          </a:p>
          <a:p>
            <a:endParaRPr lang="ru-RU" sz="2400" dirty="0" smtClean="0"/>
          </a:p>
          <a:p>
            <a:endParaRPr lang="ru-RU" sz="2400" dirty="0"/>
          </a:p>
        </p:txBody>
      </p:sp>
      <p:pic>
        <p:nvPicPr>
          <p:cNvPr id="8194" name="Picture 2" descr="G:\средняя\наблюдение за ростком\IMG_0442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0317"/>
          <a:stretch/>
        </p:blipFill>
        <p:spPr bwMode="auto">
          <a:xfrm rot="16200000" flipV="1">
            <a:off x="3695937" y="1496751"/>
            <a:ext cx="5424031" cy="453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868185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799" y="514352"/>
            <a:ext cx="7822637" cy="754408"/>
          </a:xfrm>
        </p:spPr>
        <p:txBody>
          <a:bodyPr/>
          <a:lstStyle/>
          <a:p>
            <a:pPr algn="ctr"/>
            <a:r>
              <a:rPr lang="ru-RU" sz="4000" dirty="0" smtClean="0"/>
              <a:t>«Судят не по словам, а по делам»</a:t>
            </a:r>
            <a:endParaRPr lang="ru-RU" sz="4000" dirty="0"/>
          </a:p>
        </p:txBody>
      </p:sp>
      <p:pic>
        <p:nvPicPr>
          <p:cNvPr id="9218" name="Picture 2" descr="G:\средняя\P_20160811_120404_HDR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6187" r="12342"/>
          <a:stretch/>
        </p:blipFill>
        <p:spPr bwMode="auto">
          <a:xfrm>
            <a:off x="539552" y="1556792"/>
            <a:ext cx="7655398" cy="46085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143259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0" y="2132856"/>
            <a:ext cx="4572000" cy="411554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Фиолетовый баклажан</a:t>
            </a:r>
          </a:p>
          <a:p>
            <a:pPr marL="0" indent="0">
              <a:buNone/>
            </a:pPr>
            <a:r>
              <a:rPr lang="ru-RU" dirty="0" smtClean="0"/>
              <a:t>Варят, тушат, жарят.</a:t>
            </a:r>
          </a:p>
          <a:p>
            <a:pPr marL="0" indent="0">
              <a:buNone/>
            </a:pPr>
            <a:r>
              <a:rPr lang="ru-RU" dirty="0" smtClean="0"/>
              <a:t>Его едят зимой и летом</a:t>
            </a:r>
          </a:p>
          <a:p>
            <a:pPr marL="0" indent="0">
              <a:buNone/>
            </a:pPr>
            <a:r>
              <a:rPr lang="ru-RU" dirty="0" smtClean="0"/>
              <a:t>С удовольствием все дети.</a:t>
            </a:r>
          </a:p>
          <a:p>
            <a:pPr marL="0" indent="0">
              <a:buNone/>
            </a:pPr>
            <a:r>
              <a:rPr lang="ru-RU" dirty="0" smtClean="0"/>
              <a:t>Баклажаны всем по нраву </a:t>
            </a:r>
          </a:p>
          <a:p>
            <a:pPr marL="0" indent="0">
              <a:buNone/>
            </a:pPr>
            <a:r>
              <a:rPr lang="ru-RU" dirty="0" smtClean="0"/>
              <a:t>И считаются по праву</a:t>
            </a:r>
          </a:p>
          <a:p>
            <a:pPr marL="0" indent="0">
              <a:buNone/>
            </a:pPr>
            <a:r>
              <a:rPr lang="ru-RU" dirty="0" smtClean="0"/>
              <a:t>Диетическою пищей,</a:t>
            </a:r>
          </a:p>
          <a:p>
            <a:pPr marL="0" indent="0">
              <a:buNone/>
            </a:pPr>
            <a:r>
              <a:rPr lang="ru-RU" dirty="0"/>
              <a:t>О</a:t>
            </a:r>
            <a:r>
              <a:rPr lang="ru-RU" dirty="0" smtClean="0"/>
              <a:t>чень вкусною, дружище!</a:t>
            </a:r>
            <a:endParaRPr lang="ru-RU" dirty="0"/>
          </a:p>
        </p:txBody>
      </p:sp>
      <p:pic>
        <p:nvPicPr>
          <p:cNvPr id="10242" name="Picture 2" descr="G:\IMG_20160904_171917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0726"/>
          <a:stretch/>
        </p:blipFill>
        <p:spPr bwMode="auto">
          <a:xfrm>
            <a:off x="280932" y="2132856"/>
            <a:ext cx="4149560" cy="385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016087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427984" y="908720"/>
            <a:ext cx="4464496" cy="5339680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Встанешь рано, Баклажаны в капельках росы на грядках.</a:t>
            </a:r>
          </a:p>
          <a:p>
            <a:pPr marL="0" indent="0">
              <a:buNone/>
            </a:pPr>
            <a:r>
              <a:rPr lang="ru-RU" dirty="0" smtClean="0"/>
              <a:t>Овощ вкусный, горько-сладкий,</a:t>
            </a:r>
          </a:p>
          <a:p>
            <a:pPr marL="0" indent="0">
              <a:buNone/>
            </a:pPr>
            <a:r>
              <a:rPr lang="ru-RU" dirty="0" smtClean="0"/>
              <a:t>Нам не зря природой данный.</a:t>
            </a:r>
          </a:p>
          <a:p>
            <a:pPr marL="0" indent="0">
              <a:buNone/>
            </a:pPr>
            <a:r>
              <a:rPr lang="ru-RU" dirty="0" smtClean="0"/>
              <a:t>Если повар Ваш искусный</a:t>
            </a:r>
            <a:r>
              <a:rPr lang="ru-RU" dirty="0"/>
              <a:t>,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Приготовит очень вкусно.</a:t>
            </a:r>
            <a:endParaRPr lang="ru-RU" dirty="0"/>
          </a:p>
        </p:txBody>
      </p:sp>
      <p:pic>
        <p:nvPicPr>
          <p:cNvPr id="11266" name="Picture 2" descr="G:\IMG_0524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-174456" y="1776299"/>
            <a:ext cx="5136000" cy="385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82424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F:\средняя\IMG_0546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39980"/>
          <a:stretch/>
        </p:blipFill>
        <p:spPr bwMode="auto">
          <a:xfrm rot="5400000">
            <a:off x="3999095" y="2129697"/>
            <a:ext cx="6597360" cy="2571231"/>
          </a:xfrm>
          <a:prstGeom prst="rect">
            <a:avLst/>
          </a:prstGeom>
          <a:noFill/>
        </p:spPr>
      </p:pic>
      <p:sp>
        <p:nvSpPr>
          <p:cNvPr id="5" name="Объект 3"/>
          <p:cNvSpPr txBox="1">
            <a:spLocks/>
          </p:cNvSpPr>
          <p:nvPr/>
        </p:nvSpPr>
        <p:spPr>
          <a:xfrm>
            <a:off x="0" y="548680"/>
            <a:ext cx="5076000" cy="5566982"/>
          </a:xfrm>
          <a:prstGeom prst="rect">
            <a:avLst/>
          </a:prstGeom>
        </p:spPr>
        <p:txBody>
          <a:bodyPr vert="horz">
            <a:normAutofit lnSpcReduction="10000"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2"/>
              <a:buNone/>
            </a:pPr>
            <a:endParaRPr lang="ru-RU" smtClean="0"/>
          </a:p>
          <a:p>
            <a:pPr marL="0" indent="0">
              <a:buFont typeface="Wingdings 2"/>
              <a:buNone/>
            </a:pPr>
            <a:endParaRPr lang="ru-RU" smtClean="0"/>
          </a:p>
          <a:p>
            <a:pPr marL="0" indent="0" algn="ctr">
              <a:buFont typeface="Wingdings 2"/>
              <a:buNone/>
            </a:pPr>
            <a:r>
              <a:rPr lang="ru-RU" smtClean="0"/>
              <a:t>жарким летом</a:t>
            </a:r>
          </a:p>
          <a:p>
            <a:pPr marL="0" indent="0" algn="ctr">
              <a:buFont typeface="Wingdings 2"/>
              <a:buNone/>
            </a:pPr>
            <a:r>
              <a:rPr lang="ru-RU" smtClean="0"/>
              <a:t>Помидоры, огурцы. </a:t>
            </a:r>
          </a:p>
          <a:p>
            <a:pPr marL="0" indent="0" algn="ctr">
              <a:buFont typeface="Wingdings 2"/>
              <a:buNone/>
            </a:pPr>
            <a:r>
              <a:rPr lang="ru-RU" smtClean="0"/>
              <a:t>А мы ухаживаем дружно </a:t>
            </a:r>
          </a:p>
          <a:p>
            <a:pPr marL="0" indent="0" algn="ctr">
              <a:buFont typeface="Wingdings 2"/>
              <a:buNone/>
            </a:pPr>
            <a:r>
              <a:rPr lang="ru-RU" smtClean="0"/>
              <a:t>За любимым баклажаном.</a:t>
            </a:r>
          </a:p>
          <a:p>
            <a:pPr marL="0" indent="0" algn="ctr">
              <a:buFont typeface="Wingdings 2"/>
              <a:buNone/>
            </a:pPr>
            <a:r>
              <a:rPr lang="ru-RU" smtClean="0"/>
              <a:t>Поливать не забываем,</a:t>
            </a:r>
          </a:p>
          <a:p>
            <a:pPr marL="0" indent="0" algn="ctr">
              <a:buFont typeface="Wingdings 2"/>
              <a:buNone/>
            </a:pPr>
            <a:r>
              <a:rPr lang="ru-RU" smtClean="0"/>
              <a:t>Пусть растет до килограмма.</a:t>
            </a:r>
          </a:p>
          <a:p>
            <a:pPr marL="0" indent="0">
              <a:buFont typeface="Wingdings 2"/>
              <a:buNone/>
            </a:pPr>
            <a:r>
              <a:rPr lang="ru-RU" sz="1800" smtClean="0"/>
              <a:t>                           (вес 1 кг 100г, длина 40см)</a:t>
            </a:r>
          </a:p>
          <a:p>
            <a:pPr marL="0" indent="0">
              <a:buFont typeface="Wingdings 2"/>
              <a:buNone/>
            </a:pPr>
            <a:endParaRPr lang="ru-RU" sz="1800" smtClean="0"/>
          </a:p>
          <a:p>
            <a:pPr marL="0" indent="0">
              <a:buFont typeface="Wingdings 2"/>
              <a:buNone/>
            </a:pPr>
            <a:endParaRPr lang="ru-RU" sz="2000" i="1" smtClean="0"/>
          </a:p>
          <a:p>
            <a:pPr marL="0" indent="0" algn="ctr">
              <a:buFont typeface="Wingdings 2"/>
              <a:buNone/>
            </a:pPr>
            <a:r>
              <a:rPr lang="ru-RU" sz="2000" i="1" smtClean="0"/>
              <a:t>«Каковы труды – таковы плоды». </a:t>
            </a:r>
          </a:p>
          <a:p>
            <a:pPr marL="0" indent="0" algn="ctr">
              <a:buFont typeface="Wingdings 2"/>
              <a:buNone/>
            </a:pPr>
            <a:r>
              <a:rPr lang="ru-RU" sz="2000" i="1" smtClean="0"/>
              <a:t>«Хорош садовник, хорош и крыжовник».</a:t>
            </a:r>
          </a:p>
          <a:p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3480569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4294967295"/>
          </p:nvPr>
        </p:nvSpPr>
        <p:spPr>
          <a:xfrm>
            <a:off x="0" y="1341438"/>
            <a:ext cx="3816350" cy="490696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400" dirty="0" smtClean="0"/>
              <a:t>«Что посеешь, то и пожнешь».</a:t>
            </a:r>
          </a:p>
          <a:p>
            <a:pPr marL="0" indent="0" algn="ctr">
              <a:buNone/>
            </a:pPr>
            <a:r>
              <a:rPr lang="ru-RU" sz="2400" dirty="0" smtClean="0"/>
              <a:t>«Слаще всех плодов – плод труда».</a:t>
            </a:r>
          </a:p>
          <a:p>
            <a:pPr marL="0" indent="0" algn="ctr">
              <a:buNone/>
            </a:pPr>
            <a:r>
              <a:rPr lang="ru-RU" sz="2400" dirty="0" smtClean="0"/>
              <a:t>«Без хорошего труда нет плода».</a:t>
            </a:r>
          </a:p>
          <a:p>
            <a:pPr marL="0" indent="0" algn="ctr">
              <a:buNone/>
            </a:pPr>
            <a:r>
              <a:rPr lang="ru-RU" sz="2400" dirty="0" smtClean="0"/>
              <a:t>«По вещам узнают мастера».</a:t>
            </a:r>
          </a:p>
          <a:p>
            <a:pPr marL="0" indent="0" algn="ctr">
              <a:buNone/>
            </a:pPr>
            <a:r>
              <a:rPr lang="ru-RU" sz="2400" dirty="0" smtClean="0"/>
              <a:t>«Всякое дело концом хорошо».</a:t>
            </a:r>
          </a:p>
        </p:txBody>
      </p:sp>
      <p:pic>
        <p:nvPicPr>
          <p:cNvPr id="1026" name="Picture 2" descr="F:\средняя\IMG_20161026_093810.jpg"/>
          <p:cNvPicPr>
            <a:picLocks noGrp="1" noChangeAspect="1" noChangeArrowheads="1"/>
          </p:cNvPicPr>
          <p:nvPr>
            <p:ph sz="half" idx="4294967295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9401"/>
          <a:stretch/>
        </p:blipFill>
        <p:spPr bwMode="auto">
          <a:xfrm rot="17869770">
            <a:off x="3658893" y="1322148"/>
            <a:ext cx="5255746" cy="375653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401511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623843"/>
            <a:ext cx="2736304" cy="1292989"/>
          </a:xfrm>
        </p:spPr>
        <p:txBody>
          <a:bodyPr>
            <a:noAutofit/>
          </a:bodyPr>
          <a:lstStyle/>
          <a:p>
            <a:r>
              <a:rPr lang="ru-RU" sz="3200" dirty="0" smtClean="0"/>
              <a:t>Ура! Семена проснулись.</a:t>
            </a:r>
            <a:endParaRPr lang="ru-RU" sz="3200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0" y="2924944"/>
            <a:ext cx="3168352" cy="2995401"/>
          </a:xfrm>
        </p:spPr>
        <p:txBody>
          <a:bodyPr/>
          <a:lstStyle/>
          <a:p>
            <a:pPr algn="ctr"/>
            <a:r>
              <a:rPr lang="ru-RU" sz="2400" dirty="0" smtClean="0">
                <a:solidFill>
                  <a:srgbClr val="FF0000"/>
                </a:solidFill>
              </a:rPr>
              <a:t>Они так нежили , так радовали  глаз.</a:t>
            </a:r>
          </a:p>
          <a:p>
            <a:pPr algn="ctr"/>
            <a:r>
              <a:rPr lang="ru-RU" sz="2400" dirty="0" smtClean="0">
                <a:solidFill>
                  <a:srgbClr val="FF0000"/>
                </a:solidFill>
              </a:rPr>
              <a:t>Так сладко в душу веяли весною.</a:t>
            </a:r>
          </a:p>
          <a:p>
            <a:endParaRPr lang="ru-RU" dirty="0"/>
          </a:p>
        </p:txBody>
      </p:sp>
      <p:pic>
        <p:nvPicPr>
          <p:cNvPr id="5" name="Picture 2" descr="G:\средняя\P_20160530_160848_HDR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970" t="4796" r="18760" b="-433"/>
          <a:stretch/>
        </p:blipFill>
        <p:spPr bwMode="auto">
          <a:xfrm rot="5820000">
            <a:off x="3459375" y="420878"/>
            <a:ext cx="4778532" cy="5468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2212848" cy="1582621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/>
              <a:t>Наше зернышко </a:t>
            </a:r>
            <a:r>
              <a:rPr lang="ru-RU" sz="3600" dirty="0"/>
              <a:t>ж</a:t>
            </a:r>
            <a:r>
              <a:rPr lang="ru-RU" sz="3600" dirty="0" smtClean="0"/>
              <a:t>ивое! </a:t>
            </a:r>
            <a:endParaRPr lang="ru-RU" sz="3600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323528" y="2996952"/>
            <a:ext cx="3024336" cy="3240360"/>
          </a:xfrm>
        </p:spPr>
        <p:txBody>
          <a:bodyPr>
            <a:normAutofit fontScale="77500" lnSpcReduction="20000"/>
          </a:bodyPr>
          <a:lstStyle/>
          <a:p>
            <a:r>
              <a:rPr lang="ru-RU" sz="2900" dirty="0" smtClean="0"/>
              <a:t>Есть, есть душа у каждого ростка.</a:t>
            </a:r>
          </a:p>
          <a:p>
            <a:r>
              <a:rPr lang="ru-RU" sz="2900" dirty="0" smtClean="0"/>
              <a:t>У каждого ростка есть жизни срок.</a:t>
            </a:r>
          </a:p>
          <a:p>
            <a:r>
              <a:rPr lang="ru-RU" sz="2900" dirty="0" smtClean="0"/>
              <a:t>Есть время детства, юности, цветения, Плодоношения, Старости порог</a:t>
            </a:r>
          </a:p>
          <a:p>
            <a:r>
              <a:rPr lang="ru-RU" sz="2900" dirty="0" smtClean="0"/>
              <a:t>Есть время сна и время пробуждения.</a:t>
            </a:r>
          </a:p>
          <a:p>
            <a:pPr algn="ctr"/>
            <a:endParaRPr lang="ru-RU" sz="1800" dirty="0"/>
          </a:p>
        </p:txBody>
      </p:sp>
      <p:pic>
        <p:nvPicPr>
          <p:cNvPr id="1028" name="Picture 4" descr="C:\Users\User\Desktop\P_20160512_081306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l="16957" r="16957"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79912" y="548680"/>
            <a:ext cx="5256584" cy="1368152"/>
          </a:xfrm>
        </p:spPr>
        <p:txBody>
          <a:bodyPr>
            <a:noAutofit/>
          </a:bodyPr>
          <a:lstStyle/>
          <a:p>
            <a:pPr algn="ctr"/>
            <a:r>
              <a:rPr lang="ru-RU" sz="3200" i="1" dirty="0" smtClean="0">
                <a:solidFill>
                  <a:schemeClr val="bg1"/>
                </a:solidFill>
              </a:rPr>
              <a:t>А теперь пришло время посеять зернышко в землю. </a:t>
            </a:r>
            <a:endParaRPr lang="ru-RU" sz="3200" i="1" dirty="0">
              <a:solidFill>
                <a:schemeClr val="bg1"/>
              </a:solidFill>
            </a:endParaRPr>
          </a:p>
        </p:txBody>
      </p:sp>
      <p:pic>
        <p:nvPicPr>
          <p:cNvPr id="1027" name="Picture 3" descr="C:\Users\User\Desktop\наблюдение за ростком\P_20160311_095746_HDR.jpg"/>
          <p:cNvPicPr>
            <a:picLocks noGrp="1" noChangeAspect="1" noChangeArrowheads="1"/>
          </p:cNvPicPr>
          <p:nvPr>
            <p:ph sz="half"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266" b="16420"/>
          <a:stretch/>
        </p:blipFill>
        <p:spPr bwMode="auto">
          <a:xfrm>
            <a:off x="395536" y="1124745"/>
            <a:ext cx="3198515" cy="468052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139952" y="3140968"/>
            <a:ext cx="4824536" cy="2232248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Набрали земли в пластиковую емкость, увлажнили землю и посадили семя.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Набрались терпения, и стали ждать</a:t>
            </a:r>
            <a:r>
              <a:rPr lang="ru-RU" dirty="0">
                <a:solidFill>
                  <a:schemeClr val="bg1"/>
                </a:solidFill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наблюдение за ростком\P_20160311_095856_HDR.jpg"/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290" t="15958" r="-436" b="5478"/>
          <a:stretch/>
        </p:blipFill>
        <p:spPr bwMode="auto">
          <a:xfrm>
            <a:off x="5292080" y="1844824"/>
            <a:ext cx="3385457" cy="4648201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39552" y="260648"/>
            <a:ext cx="8424936" cy="1080120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Была зима за окнами, на улице мороз.</a:t>
            </a:r>
            <a:br>
              <a:rPr lang="ru-RU" sz="2800" dirty="0" smtClean="0">
                <a:solidFill>
                  <a:schemeClr val="tx1"/>
                </a:solidFill>
              </a:rPr>
            </a:br>
            <a:r>
              <a:rPr lang="ru-RU" sz="2800" dirty="0" smtClean="0">
                <a:solidFill>
                  <a:schemeClr val="tx1"/>
                </a:solidFill>
              </a:rPr>
              <a:t>У нас на подоконнике </a:t>
            </a:r>
            <a:r>
              <a:rPr lang="ru-RU" sz="2800" dirty="0">
                <a:solidFill>
                  <a:schemeClr val="tx1"/>
                </a:solidFill>
              </a:rPr>
              <a:t>р</a:t>
            </a:r>
            <a:r>
              <a:rPr lang="ru-RU" sz="2800" dirty="0" smtClean="0">
                <a:solidFill>
                  <a:schemeClr val="tx1"/>
                </a:solidFill>
              </a:rPr>
              <a:t>осток молоденький рос</a:t>
            </a:r>
            <a:r>
              <a:rPr lang="ru-RU" sz="2800" dirty="0" smtClean="0">
                <a:solidFill>
                  <a:schemeClr val="bg1"/>
                </a:solidFill>
              </a:rPr>
              <a:t>.</a:t>
            </a:r>
            <a:endParaRPr lang="ru-RU" sz="2800" dirty="0">
              <a:solidFill>
                <a:schemeClr val="bg1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611560" y="2060848"/>
            <a:ext cx="3460374" cy="3376966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О ,чудо наше семя начало  прорастать. Мы его полили, землю прорыхлили. И снова стали ждать.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Как же хочется ещё что- нибудь посадить.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esktop\наблюдение за ростком\P_20160311_095922_HDR.jpg"/>
          <p:cNvPicPr>
            <a:picLocks noGrp="1" noChangeAspect="1" noChangeArrowheads="1"/>
          </p:cNvPicPr>
          <p:nvPr>
            <p:ph sz="half" idx="1"/>
          </p:nvPr>
        </p:nvPicPr>
        <p:blipFill rotWithShape="1">
          <a:blip r:embed="rId2" cstate="print"/>
          <a:srcRect l="1" t="27385" r="2207" b="11729"/>
          <a:stretch/>
        </p:blipFill>
        <p:spPr bwMode="auto">
          <a:xfrm>
            <a:off x="467544" y="1772816"/>
            <a:ext cx="3623743" cy="4010988"/>
          </a:xfrm>
          <a:prstGeom prst="rect">
            <a:avLst/>
          </a:prstGeom>
          <a:noFill/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04864"/>
            <a:ext cx="4038600" cy="2808312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pPr>
              <a:buNone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«Без хорошего труда </a:t>
            </a:r>
          </a:p>
          <a:p>
            <a:pPr>
              <a:buNone/>
            </a:pP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     нет плода».»</a:t>
            </a:r>
          </a:p>
          <a:p>
            <a:pPr>
              <a:buNone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«Веселись, играй, да дело знай».</a:t>
            </a:r>
          </a:p>
          <a:p>
            <a:pPr>
              <a:buNone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«Кто весной не сеет, тот осенью не жнет».</a:t>
            </a:r>
          </a:p>
          <a:p>
            <a:pPr>
              <a:buNone/>
            </a:pPr>
            <a:endParaRPr lang="ru-RU" dirty="0" smtClean="0"/>
          </a:p>
        </p:txBody>
      </p:sp>
      <p:sp>
        <p:nvSpPr>
          <p:cNvPr id="7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>
                <a:solidFill>
                  <a:schemeClr val="tx1"/>
                </a:solidFill>
              </a:rPr>
              <a:t>Скорее росток раскрой  листок</a:t>
            </a:r>
            <a:br>
              <a:rPr lang="ru-RU" sz="4000" dirty="0" smtClean="0">
                <a:solidFill>
                  <a:schemeClr val="tx1"/>
                </a:solidFill>
              </a:rPr>
            </a:br>
            <a:r>
              <a:rPr lang="ru-RU" sz="4000" dirty="0" smtClean="0">
                <a:solidFill>
                  <a:schemeClr val="tx1"/>
                </a:solidFill>
              </a:rPr>
              <a:t>Он очень нужен мне.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2143140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</a:rPr>
              <a:t>Любуемся мы на баклажан</a:t>
            </a:r>
            <a:br>
              <a:rPr lang="ru-RU" sz="2800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</a:rPr>
              <a:t>Посмотрите, как растет.</a:t>
            </a:r>
            <a:br>
              <a:rPr lang="ru-RU" sz="2800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</a:rPr>
              <a:t>Будем мы ухаживать, </a:t>
            </a:r>
            <a:br>
              <a:rPr lang="ru-RU" sz="2800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</a:rPr>
              <a:t>Будем поливать, </a:t>
            </a:r>
            <a:br>
              <a:rPr lang="ru-RU" sz="2800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</a:rPr>
              <a:t>будем за растением дружно наблюдать.</a:t>
            </a:r>
            <a:endParaRPr lang="ru-RU" sz="2800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4100" name="Picture 4" descr="C:\Users\User\Desktop\наблюдение за ростком\P_20160311_095937_HDR.jpg"/>
          <p:cNvPicPr>
            <a:picLocks noGrp="1" noChangeAspect="1" noChangeArrowheads="1"/>
          </p:cNvPicPr>
          <p:nvPr>
            <p:ph sz="half"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1917" r="8319"/>
          <a:stretch/>
        </p:blipFill>
        <p:spPr bwMode="auto">
          <a:xfrm rot="5400000">
            <a:off x="830583" y="2705920"/>
            <a:ext cx="3474166" cy="3480167"/>
          </a:xfrm>
          <a:prstGeom prst="rect">
            <a:avLst/>
          </a:prstGeom>
          <a:noFill/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88024" y="2636912"/>
            <a:ext cx="3898776" cy="3600400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 Вместо одного листочка, мы видим уже два.</a:t>
            </a:r>
          </a:p>
          <a:p>
            <a:pPr>
              <a:buNone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 Не забываем, конечно, поливать и рыхлить землю, чтобы воздух проникал к корешкам.</a:t>
            </a:r>
          </a:p>
          <a:p>
            <a:pPr>
              <a:buNone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 И конечно же ставим на окошко, где много света.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000" dirty="0" smtClean="0">
                <a:solidFill>
                  <a:schemeClr val="tx2">
                    <a:lumMod val="50000"/>
                  </a:schemeClr>
                </a:solidFill>
              </a:rPr>
              <a:t>Поливаем, удобряем</a:t>
            </a:r>
            <a:br>
              <a:rPr lang="ru-RU" sz="4000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4000" dirty="0" smtClean="0">
                <a:solidFill>
                  <a:schemeClr val="tx2">
                    <a:lumMod val="50000"/>
                  </a:schemeClr>
                </a:solidFill>
              </a:rPr>
              <a:t> Путь закрыт здесь сорнякам</a:t>
            </a:r>
            <a:endParaRPr lang="ru-RU" sz="4000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5122" name="Picture 2" descr="C:\Users\User\Desktop\наблюдение за ростком\P_20160311_095953_HDR.jpg"/>
          <p:cNvPicPr>
            <a:picLocks noGrp="1" noChangeAspect="1" noChangeArrowheads="1"/>
          </p:cNvPicPr>
          <p:nvPr>
            <p:ph sz="half"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4173" t="20384" b="24711"/>
          <a:stretch/>
        </p:blipFill>
        <p:spPr bwMode="auto">
          <a:xfrm>
            <a:off x="179512" y="2564904"/>
            <a:ext cx="4176464" cy="3219751"/>
          </a:xfrm>
          <a:prstGeom prst="rect">
            <a:avLst/>
          </a:prstGeom>
          <a:noFill/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16016" y="2996952"/>
            <a:ext cx="3970784" cy="2448272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Кажется самому растению уже хочется быстрее вырасти.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С каждым днем оно увеличивается.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665</TotalTime>
  <Words>730</Words>
  <Application>Microsoft Office PowerPoint</Application>
  <PresentationFormat>Экран (4:3)</PresentationFormat>
  <Paragraphs>145</Paragraphs>
  <Slides>26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31" baseType="lpstr">
      <vt:lpstr>Calibri</vt:lpstr>
      <vt:lpstr>Constantia</vt:lpstr>
      <vt:lpstr>Times New Roman</vt:lpstr>
      <vt:lpstr>Wingdings 2</vt:lpstr>
      <vt:lpstr>Поток</vt:lpstr>
      <vt:lpstr>Наблюдение за ростом и развитием баклажана</vt:lpstr>
      <vt:lpstr>А что получится из маленького семени?</vt:lpstr>
      <vt:lpstr>Ура! Семена проснулись.</vt:lpstr>
      <vt:lpstr>Наше зернышко живое! </vt:lpstr>
      <vt:lpstr>А теперь пришло время посеять зернышко в землю. </vt:lpstr>
      <vt:lpstr>Была зима за окнами, на улице мороз. У нас на подоконнике росток молоденький рос.</vt:lpstr>
      <vt:lpstr>   Скорее росток раскрой  листок Он очень нужен мне.  </vt:lpstr>
      <vt:lpstr>Любуемся мы на баклажан Посмотрите, как растет. Будем мы ухаживать,  Будем поливать,  будем за растением дружно наблюдать.</vt:lpstr>
      <vt:lpstr>Поливаем, удобряем  Путь закрыт здесь сорнякам</vt:lpstr>
      <vt:lpstr>«Больше землю удобряй – выше будет урожай»</vt:lpstr>
      <vt:lpstr>Презентация PowerPoint</vt:lpstr>
      <vt:lpstr>«Дело учит, и мучит,  и кормит»</vt:lpstr>
      <vt:lpstr>Презентация PowerPoint</vt:lpstr>
      <vt:lpstr> «Ценят не папаху и не слова,  а каждодневные дела»</vt:lpstr>
      <vt:lpstr>Презентация PowerPoint</vt:lpstr>
      <vt:lpstr>Презентация PowerPoint</vt:lpstr>
      <vt:lpstr>Презентация PowerPoint</vt:lpstr>
      <vt:lpstr>Презентация PowerPoint</vt:lpstr>
      <vt:lpstr> Баклажан отцвел на грядке, Значит будет все в порядке.</vt:lpstr>
      <vt:lpstr>Загадка</vt:lpstr>
      <vt:lpstr> «Дерево сильно корнями, а человек – трудами»</vt:lpstr>
      <vt:lpstr>«Судят не по словам, а по делам»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Наблюдение за ростком</dc:title>
  <dc:creator>User</dc:creator>
  <cp:lastModifiedBy>Ибрагимова</cp:lastModifiedBy>
  <cp:revision>73</cp:revision>
  <dcterms:created xsi:type="dcterms:W3CDTF">2016-04-22T15:29:50Z</dcterms:created>
  <dcterms:modified xsi:type="dcterms:W3CDTF">2017-09-06T14:29:57Z</dcterms:modified>
</cp:coreProperties>
</file>