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slideMasters/slideMaster7.xml" ContentType="application/vnd.openxmlformats-officedocument.presentationml.slideMaster+xml"/>
  <Override PartName="/ppt/charts/chart4.xml" ContentType="application/vnd.openxmlformats-officedocument.drawingml.char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charts/chart1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  <p:sldMasterId id="2147483708" r:id="rId4"/>
    <p:sldMasterId id="2147483732" r:id="rId5"/>
    <p:sldMasterId id="2147483756" r:id="rId6"/>
    <p:sldMasterId id="2147483768" r:id="rId7"/>
    <p:sldMasterId id="2147483780" r:id="rId8"/>
  </p:sldMasterIdLst>
  <p:sldIdLst>
    <p:sldId id="257" r:id="rId9"/>
    <p:sldId id="261" r:id="rId10"/>
    <p:sldId id="289" r:id="rId11"/>
    <p:sldId id="263" r:id="rId12"/>
    <p:sldId id="265" r:id="rId13"/>
    <p:sldId id="287" r:id="rId14"/>
    <p:sldId id="269" r:id="rId15"/>
    <p:sldId id="288" r:id="rId16"/>
    <p:sldId id="273" r:id="rId17"/>
    <p:sldId id="275" r:id="rId18"/>
    <p:sldId id="277" r:id="rId19"/>
    <p:sldId id="279" r:id="rId20"/>
    <p:sldId id="280" r:id="rId21"/>
    <p:sldId id="281" r:id="rId22"/>
    <p:sldId id="282" r:id="rId23"/>
    <p:sldId id="283" r:id="rId24"/>
    <p:sldId id="285" r:id="rId25"/>
    <p:sldId id="28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080" y="-7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5;&#1088;&#1086;&#1077;&#1082;&#1090;\&#1090;&#1072;&#1073;&#1083;&#1080;&#1094;&#1099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5;&#1088;&#1086;&#1077;&#1082;&#1090;\&#1090;&#1072;&#1073;&#1083;&#1080;&#1094;&#1099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5;&#1088;&#1086;&#1077;&#1082;&#1090;\&#1090;&#1072;&#1073;&#1083;&#1080;&#1094;&#1099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5;&#1088;&#1086;&#1077;&#1082;&#1090;\&#1090;&#1072;&#1073;&#1083;&#1080;&#1094;&#1099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5;&#1088;&#1086;&#1077;&#1082;&#1090;\&#1090;&#1072;&#1073;&#1083;&#1080;&#1094;&#109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>
        <c:manualLayout>
          <c:layoutTarget val="inner"/>
          <c:xMode val="edge"/>
          <c:yMode val="edge"/>
          <c:x val="9.0778664712034468E-2"/>
          <c:y val="1.8751742052369964E-2"/>
          <c:w val="0.83551456588391926"/>
          <c:h val="0.7246855595472212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Лист1!$C$21</c:f>
              <c:strCache>
                <c:ptCount val="1"/>
                <c:pt idx="0">
                  <c:v>правильно зачернутые буквы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 i="0" baseline="0"/>
                </a:pPr>
                <a:endParaRPr lang="ru-RU"/>
              </a:p>
            </c:txPr>
            <c:showVal val="1"/>
          </c:dLbls>
          <c:cat>
            <c:strRef>
              <c:f>Лист1!$B$22:$B$24</c:f>
              <c:strCache>
                <c:ptCount val="3"/>
                <c:pt idx="0">
                  <c:v>Тишина</c:v>
                </c:pt>
                <c:pt idx="1">
                  <c:v>Классическая музыка </c:v>
                </c:pt>
                <c:pt idx="2">
                  <c:v>Поп - музыка </c:v>
                </c:pt>
              </c:strCache>
            </c:strRef>
          </c:cat>
          <c:val>
            <c:numRef>
              <c:f>Лист1!$C$22:$C$24</c:f>
              <c:numCache>
                <c:formatCode>General</c:formatCode>
                <c:ptCount val="3"/>
                <c:pt idx="0">
                  <c:v>30</c:v>
                </c:pt>
                <c:pt idx="1">
                  <c:v>37</c:v>
                </c:pt>
                <c:pt idx="2">
                  <c:v>42</c:v>
                </c:pt>
              </c:numCache>
            </c:numRef>
          </c:val>
        </c:ser>
        <c:ser>
          <c:idx val="1"/>
          <c:order val="1"/>
          <c:tx>
            <c:strRef>
              <c:f>Лист1!$D$21</c:f>
              <c:strCache>
                <c:ptCount val="1"/>
                <c:pt idx="0">
                  <c:v>всего просмотренно букв</c:v>
                </c:pt>
              </c:strCache>
            </c:strRef>
          </c:tx>
          <c:dLbls>
            <c:dLbl>
              <c:idx val="0"/>
              <c:layout>
                <c:manualLayout>
                  <c:x val="-5.2598780094854514E-3"/>
                  <c:y val="0.1600142760607535"/>
                </c:manualLayout>
              </c:layout>
              <c:showVal val="1"/>
            </c:dLbl>
            <c:dLbl>
              <c:idx val="1"/>
              <c:layout>
                <c:manualLayout>
                  <c:x val="-7.0131706793139384E-3"/>
                  <c:y val="0.22859182294393343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0.1142959114719668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 i="0" baseline="0"/>
                </a:pPr>
                <a:endParaRPr lang="ru-RU"/>
              </a:p>
            </c:txPr>
            <c:showVal val="1"/>
          </c:dLbls>
          <c:cat>
            <c:strRef>
              <c:f>Лист1!$B$22:$B$24</c:f>
              <c:strCache>
                <c:ptCount val="3"/>
                <c:pt idx="0">
                  <c:v>Тишина</c:v>
                </c:pt>
                <c:pt idx="1">
                  <c:v>Классическая музыка </c:v>
                </c:pt>
                <c:pt idx="2">
                  <c:v>Поп - музыка </c:v>
                </c:pt>
              </c:strCache>
            </c:strRef>
          </c:cat>
          <c:val>
            <c:numRef>
              <c:f>Лист1!$D$22:$D$24</c:f>
              <c:numCache>
                <c:formatCode>General</c:formatCode>
                <c:ptCount val="3"/>
                <c:pt idx="0">
                  <c:v>309</c:v>
                </c:pt>
                <c:pt idx="1">
                  <c:v>348</c:v>
                </c:pt>
                <c:pt idx="2">
                  <c:v>408</c:v>
                </c:pt>
              </c:numCache>
            </c:numRef>
          </c:val>
        </c:ser>
        <c:shape val="cylinder"/>
        <c:axId val="172477440"/>
        <c:axId val="172479232"/>
        <c:axId val="0"/>
      </c:bar3DChart>
      <c:catAx>
        <c:axId val="172477440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 i="0" baseline="0"/>
            </a:pPr>
            <a:endParaRPr lang="ru-RU"/>
          </a:p>
        </c:txPr>
        <c:crossAx val="172479232"/>
        <c:crosses val="autoZero"/>
        <c:auto val="1"/>
        <c:lblAlgn val="ctr"/>
        <c:lblOffset val="100"/>
      </c:catAx>
      <c:valAx>
        <c:axId val="172479232"/>
        <c:scaling>
          <c:orientation val="minMax"/>
        </c:scaling>
        <c:axPos val="l"/>
        <c:majorGridlines/>
        <c:numFmt formatCode="General" sourceLinked="1"/>
        <c:tickLblPos val="nextTo"/>
        <c:crossAx val="17247744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4447144459454567"/>
          <c:y val="0.86016642406974408"/>
          <c:w val="0.6020569847005165"/>
          <c:h val="0.12139685501478809"/>
        </c:manualLayout>
      </c:layout>
      <c:txPr>
        <a:bodyPr/>
        <a:lstStyle/>
        <a:p>
          <a:pPr>
            <a:defRPr sz="1200" b="1" i="0" baseline="0"/>
          </a:pPr>
          <a:endParaRPr lang="ru-RU"/>
        </a:p>
      </c:txPr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14975476313196545"/>
          <c:y val="8.5696260506202368E-2"/>
          <c:w val="0.79136448409193105"/>
          <c:h val="0.64283207606042303"/>
        </c:manualLayout>
      </c:layout>
      <c:bar3DChart>
        <c:barDir val="col"/>
        <c:grouping val="clustered"/>
        <c:ser>
          <c:idx val="0"/>
          <c:order val="0"/>
          <c:tx>
            <c:strRef>
              <c:f>Лист1!$C$37</c:f>
              <c:strCache>
                <c:ptCount val="1"/>
                <c:pt idx="0">
                  <c:v>Заполнено фигур в тесте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rgbClr val="FF0000"/>
              </a:solidFill>
            </a:ln>
          </c:spPr>
          <c:dLbls>
            <c:dLbl>
              <c:idx val="0"/>
              <c:layout>
                <c:manualLayout>
                  <c:x val="1.2326656394453005E-2"/>
                  <c:y val="0.13207547169811318"/>
                </c:manualLayout>
              </c:layout>
              <c:showVal val="1"/>
            </c:dLbl>
            <c:dLbl>
              <c:idx val="1"/>
              <c:layout>
                <c:manualLayout>
                  <c:x val="4.1088854648176684E-3"/>
                  <c:y val="0.17295597484276742"/>
                </c:manualLayout>
              </c:layout>
              <c:showVal val="1"/>
            </c:dLbl>
            <c:dLbl>
              <c:idx val="2"/>
              <c:layout>
                <c:manualLayout>
                  <c:x val="1.2326656394453005E-2"/>
                  <c:y val="0.26100628930817632"/>
                </c:manualLayout>
              </c:layout>
              <c:showVal val="1"/>
            </c:dLbl>
            <c:txPr>
              <a:bodyPr/>
              <a:lstStyle/>
              <a:p>
                <a:pPr>
                  <a:defRPr sz="1300" b="1" i="0" baseline="0"/>
                </a:pPr>
                <a:endParaRPr lang="ru-RU"/>
              </a:p>
            </c:txPr>
            <c:showVal val="1"/>
          </c:dLbls>
          <c:cat>
            <c:strRef>
              <c:f>Лист1!$B$38:$B$40</c:f>
              <c:strCache>
                <c:ptCount val="3"/>
                <c:pt idx="0">
                  <c:v>Тишина</c:v>
                </c:pt>
                <c:pt idx="1">
                  <c:v>Классическая музыка </c:v>
                </c:pt>
                <c:pt idx="2">
                  <c:v>Поп - музыка </c:v>
                </c:pt>
              </c:strCache>
            </c:strRef>
          </c:cat>
          <c:val>
            <c:numRef>
              <c:f>Лист1!$C$38:$C$40</c:f>
              <c:numCache>
                <c:formatCode>General</c:formatCode>
                <c:ptCount val="3"/>
                <c:pt idx="0">
                  <c:v>42</c:v>
                </c:pt>
                <c:pt idx="1">
                  <c:v>43</c:v>
                </c:pt>
                <c:pt idx="2">
                  <c:v>45</c:v>
                </c:pt>
              </c:numCache>
            </c:numRef>
          </c:val>
        </c:ser>
        <c:ser>
          <c:idx val="1"/>
          <c:order val="1"/>
          <c:tx>
            <c:strRef>
              <c:f>Лист1!$D$37</c:f>
              <c:strCache>
                <c:ptCount val="1"/>
              </c:strCache>
            </c:strRef>
          </c:tx>
          <c:cat>
            <c:strRef>
              <c:f>Лист1!$B$38:$B$40</c:f>
              <c:strCache>
                <c:ptCount val="3"/>
                <c:pt idx="0">
                  <c:v>Тишина</c:v>
                </c:pt>
                <c:pt idx="1">
                  <c:v>Классическая музыка </c:v>
                </c:pt>
                <c:pt idx="2">
                  <c:v>Поп - музыка </c:v>
                </c:pt>
              </c:strCache>
            </c:strRef>
          </c:cat>
          <c:val>
            <c:numRef>
              <c:f>Лист1!$D$38:$D$40</c:f>
              <c:numCache>
                <c:formatCode>General</c:formatCode>
                <c:ptCount val="3"/>
              </c:numCache>
            </c:numRef>
          </c:val>
        </c:ser>
        <c:shape val="cylinder"/>
        <c:axId val="172713856"/>
        <c:axId val="172715392"/>
        <c:axId val="0"/>
      </c:bar3DChart>
      <c:catAx>
        <c:axId val="172713856"/>
        <c:scaling>
          <c:orientation val="minMax"/>
        </c:scaling>
        <c:axPos val="b"/>
        <c:tickLblPos val="nextTo"/>
        <c:txPr>
          <a:bodyPr/>
          <a:lstStyle/>
          <a:p>
            <a:pPr>
              <a:defRPr b="1" i="0" baseline="0"/>
            </a:pPr>
            <a:endParaRPr lang="ru-RU"/>
          </a:p>
        </c:txPr>
        <c:crossAx val="172715392"/>
        <c:crosses val="autoZero"/>
        <c:auto val="1"/>
        <c:lblAlgn val="ctr"/>
        <c:lblOffset val="100"/>
      </c:catAx>
      <c:valAx>
        <c:axId val="172715392"/>
        <c:scaling>
          <c:orientation val="minMax"/>
          <c:max val="45"/>
          <c:min val="40"/>
        </c:scaling>
        <c:axPos val="l"/>
        <c:majorGridlines/>
        <c:numFmt formatCode="General" sourceLinked="1"/>
        <c:tickLblPos val="nextTo"/>
        <c:crossAx val="172713856"/>
        <c:crosses val="autoZero"/>
        <c:crossBetween val="between"/>
        <c:majorUnit val="1"/>
        <c:minorUnit val="1"/>
      </c:valAx>
    </c:plotArea>
    <c:legend>
      <c:legendPos val="b"/>
      <c:legendEntry>
        <c:idx val="1"/>
        <c:delete val="1"/>
      </c:legendEntry>
      <c:layout/>
      <c:txPr>
        <a:bodyPr/>
        <a:lstStyle/>
        <a:p>
          <a:pPr>
            <a:defRPr sz="1300" b="1" i="0" baseline="0"/>
          </a:pPr>
          <a:endParaRPr lang="ru-RU"/>
        </a:p>
      </c:txPr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5.7873340230980105E-2"/>
          <c:y val="0.16704970736370844"/>
          <c:w val="0.85885576179233858"/>
          <c:h val="0.57530065172783651"/>
        </c:manualLayout>
      </c:layout>
      <c:bar3DChart>
        <c:barDir val="col"/>
        <c:grouping val="stacked"/>
        <c:ser>
          <c:idx val="0"/>
          <c:order val="0"/>
          <c:tx>
            <c:strRef>
              <c:f>коррекцион!$A$41</c:f>
              <c:strCache>
                <c:ptCount val="1"/>
                <c:pt idx="0">
                  <c:v>среднее количество ошибок</c:v>
                </c:pt>
              </c:strCache>
            </c:strRef>
          </c:tx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elete val="1"/>
            <c:txPr>
              <a:bodyPr/>
              <a:lstStyle/>
              <a:p>
                <a:pPr>
                  <a:defRPr sz="1300" b="1" i="0" baseline="0"/>
                </a:pPr>
                <a:endParaRPr lang="ru-RU"/>
              </a:p>
            </c:txPr>
          </c:dLbls>
          <c:cat>
            <c:strRef>
              <c:f>коррекцион!$B$40:$D$40</c:f>
              <c:strCache>
                <c:ptCount val="3"/>
                <c:pt idx="0">
                  <c:v>в тишине</c:v>
                </c:pt>
                <c:pt idx="1">
                  <c:v>под классическую музыку</c:v>
                </c:pt>
                <c:pt idx="2">
                  <c:v>под поп-музыку</c:v>
                </c:pt>
              </c:strCache>
            </c:strRef>
          </c:cat>
          <c:val>
            <c:numRef>
              <c:f>коррекцион!$B$41:$D$41</c:f>
              <c:numCache>
                <c:formatCode>General</c:formatCode>
                <c:ptCount val="3"/>
                <c:pt idx="0">
                  <c:v>6.3</c:v>
                </c:pt>
                <c:pt idx="1">
                  <c:v>4.4000000000000004</c:v>
                </c:pt>
                <c:pt idx="2">
                  <c:v>6.5</c:v>
                </c:pt>
              </c:numCache>
            </c:numRef>
          </c:val>
        </c:ser>
        <c:shape val="cylinder"/>
        <c:axId val="153191552"/>
        <c:axId val="153193088"/>
        <c:axId val="0"/>
      </c:bar3DChart>
      <c:catAx>
        <c:axId val="153191552"/>
        <c:scaling>
          <c:orientation val="minMax"/>
        </c:scaling>
        <c:axPos val="b"/>
        <c:tickLblPos val="nextTo"/>
        <c:txPr>
          <a:bodyPr/>
          <a:lstStyle/>
          <a:p>
            <a:pPr>
              <a:defRPr sz="1300" b="1" i="0" baseline="0"/>
            </a:pPr>
            <a:endParaRPr lang="ru-RU"/>
          </a:p>
        </c:txPr>
        <c:crossAx val="153193088"/>
        <c:crosses val="autoZero"/>
        <c:auto val="1"/>
        <c:lblAlgn val="ctr"/>
        <c:lblOffset val="100"/>
      </c:catAx>
      <c:valAx>
        <c:axId val="153193088"/>
        <c:scaling>
          <c:orientation val="minMax"/>
        </c:scaling>
        <c:axPos val="l"/>
        <c:majorGridlines/>
        <c:numFmt formatCode="General" sourceLinked="1"/>
        <c:tickLblPos val="nextTo"/>
        <c:crossAx val="153191552"/>
        <c:crosses val="autoZero"/>
        <c:crossBetween val="between"/>
      </c:valAx>
    </c:plotArea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6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4.7817633906872853E-2"/>
          <c:y val="6.6867122291071612E-2"/>
          <c:w val="0.92486718233493159"/>
          <c:h val="0.76756950840587612"/>
        </c:manualLayout>
      </c:layout>
      <c:bar3DChart>
        <c:barDir val="col"/>
        <c:grouping val="clustered"/>
        <c:ser>
          <c:idx val="0"/>
          <c:order val="0"/>
          <c:tx>
            <c:strRef>
              <c:f>коррекцион!$A$39</c:f>
              <c:strCache>
                <c:ptCount val="1"/>
                <c:pt idx="0">
                  <c:v>Среднее количество просмотренных  букв</c:v>
                </c:pt>
              </c:strCache>
            </c:strRef>
          </c:tx>
          <c:dLbls>
            <c:dLbl>
              <c:idx val="0"/>
              <c:layout>
                <c:manualLayout>
                  <c:x val="9.2592592592592778E-3"/>
                  <c:y val="0.1403016330447244"/>
                </c:manualLayout>
              </c:layout>
              <c:showVal val="1"/>
            </c:dLbl>
            <c:dLbl>
              <c:idx val="1"/>
              <c:layout>
                <c:manualLayout>
                  <c:x val="1.3888888888888907E-2"/>
                  <c:y val="0.15994386167098601"/>
                </c:manualLayout>
              </c:layout>
              <c:showVal val="1"/>
            </c:dLbl>
            <c:dLbl>
              <c:idx val="2"/>
              <c:layout>
                <c:manualLayout>
                  <c:x val="1.0802469135802484E-2"/>
                  <c:y val="0.1403016330447244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 i="0" baseline="0"/>
                </a:pPr>
                <a:endParaRPr lang="ru-RU"/>
              </a:p>
            </c:txPr>
            <c:showVal val="1"/>
          </c:dLbls>
          <c:cat>
            <c:strRef>
              <c:f>коррекцион!$B$40:$D$40</c:f>
              <c:strCache>
                <c:ptCount val="3"/>
                <c:pt idx="0">
                  <c:v>в тишине</c:v>
                </c:pt>
                <c:pt idx="1">
                  <c:v>под классическую музыку</c:v>
                </c:pt>
                <c:pt idx="2">
                  <c:v>под поп-музыку</c:v>
                </c:pt>
              </c:strCache>
            </c:strRef>
          </c:cat>
          <c:val>
            <c:numRef>
              <c:f>коррекцион!$B$39:$D$39</c:f>
              <c:numCache>
                <c:formatCode>General</c:formatCode>
                <c:ptCount val="3"/>
                <c:pt idx="0">
                  <c:v>259</c:v>
                </c:pt>
                <c:pt idx="1">
                  <c:v>308</c:v>
                </c:pt>
                <c:pt idx="2">
                  <c:v>339</c:v>
                </c:pt>
              </c:numCache>
            </c:numRef>
          </c:val>
        </c:ser>
        <c:shape val="cylinder"/>
        <c:axId val="153221376"/>
        <c:axId val="153964544"/>
        <c:axId val="0"/>
      </c:bar3DChart>
      <c:catAx>
        <c:axId val="153221376"/>
        <c:scaling>
          <c:orientation val="minMax"/>
        </c:scaling>
        <c:axPos val="b"/>
        <c:minorGridlines/>
        <c:tickLblPos val="nextTo"/>
        <c:txPr>
          <a:bodyPr/>
          <a:lstStyle/>
          <a:p>
            <a:pPr>
              <a:defRPr sz="1200" b="1" i="0" baseline="0"/>
            </a:pPr>
            <a:endParaRPr lang="ru-RU"/>
          </a:p>
        </c:txPr>
        <c:crossAx val="153964544"/>
        <c:crosses val="autoZero"/>
        <c:auto val="1"/>
        <c:lblAlgn val="ctr"/>
        <c:lblOffset val="100"/>
      </c:catAx>
      <c:valAx>
        <c:axId val="153964544"/>
        <c:scaling>
          <c:orientation val="minMax"/>
        </c:scaling>
        <c:axPos val="l"/>
        <c:majorGridlines/>
        <c:numFmt formatCode="General" sourceLinked="1"/>
        <c:tickLblPos val="nextTo"/>
        <c:crossAx val="153221376"/>
        <c:crosses val="autoZero"/>
        <c:crossBetween val="between"/>
        <c:majorUnit val="100"/>
        <c:minorUnit val="10"/>
      </c:valAx>
    </c:plotArea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>
                <a:solidFill>
                  <a:schemeClr val="accent1">
                    <a:lumMod val="50000"/>
                  </a:schemeClr>
                </a:solidFill>
              </a:defRPr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Среднее количество заполненных фигур</a:t>
            </a:r>
          </a:p>
        </c:rich>
      </c:tx>
      <c:layout/>
    </c:title>
    <c:view3D>
      <c:rAngAx val="1"/>
    </c:view3D>
    <c:plotArea>
      <c:layout>
        <c:manualLayout>
          <c:layoutTarget val="inner"/>
          <c:xMode val="edge"/>
          <c:yMode val="edge"/>
          <c:x val="4.5255010169387079E-2"/>
          <c:y val="0.15332195105620841"/>
          <c:w val="0.93553645304537114"/>
          <c:h val="0.7716739312376556"/>
        </c:manualLayout>
      </c:layout>
      <c:bar3DChart>
        <c:barDir val="col"/>
        <c:grouping val="stacked"/>
        <c:ser>
          <c:idx val="0"/>
          <c:order val="0"/>
          <c:tx>
            <c:strRef>
              <c:f>Лист3!$A$77</c:f>
              <c:strCache>
                <c:ptCount val="1"/>
                <c:pt idx="0">
                  <c:v>Среднее количество заполненных фигур</c:v>
                </c:pt>
              </c:strCache>
            </c:strRef>
          </c:tx>
          <c:dLbls>
            <c:txPr>
              <a:bodyPr/>
              <a:lstStyle/>
              <a:p>
                <a:pPr>
                  <a:defRPr sz="1500" b="1" i="0" baseline="0"/>
                </a:pPr>
                <a:endParaRPr lang="ru-RU"/>
              </a:p>
            </c:txPr>
            <c:showVal val="1"/>
          </c:dLbls>
          <c:cat>
            <c:strRef>
              <c:f>Лист3!$B$76:$D$76</c:f>
              <c:strCache>
                <c:ptCount val="3"/>
                <c:pt idx="0">
                  <c:v>в тишине</c:v>
                </c:pt>
                <c:pt idx="1">
                  <c:v>под классическую музыку</c:v>
                </c:pt>
                <c:pt idx="2">
                  <c:v>под поп-музыку</c:v>
                </c:pt>
              </c:strCache>
            </c:strRef>
          </c:cat>
          <c:val>
            <c:numRef>
              <c:f>Лист3!$B$77:$D$77</c:f>
              <c:numCache>
                <c:formatCode>General</c:formatCode>
                <c:ptCount val="3"/>
                <c:pt idx="0">
                  <c:v>33</c:v>
                </c:pt>
                <c:pt idx="1">
                  <c:v>36</c:v>
                </c:pt>
                <c:pt idx="2">
                  <c:v>38</c:v>
                </c:pt>
              </c:numCache>
            </c:numRef>
          </c:val>
        </c:ser>
        <c:shape val="cylinder"/>
        <c:axId val="154481024"/>
        <c:axId val="154482560"/>
        <c:axId val="0"/>
      </c:bar3DChart>
      <c:catAx>
        <c:axId val="154481024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54482560"/>
        <c:crosses val="autoZero"/>
        <c:auto val="1"/>
        <c:lblAlgn val="ctr"/>
        <c:lblOffset val="100"/>
      </c:catAx>
      <c:valAx>
        <c:axId val="154482560"/>
        <c:scaling>
          <c:orientation val="minMax"/>
        </c:scaling>
        <c:axPos val="l"/>
        <c:majorGridlines/>
        <c:numFmt formatCode="General" sourceLinked="1"/>
        <c:tickLblPos val="nextTo"/>
        <c:crossAx val="154481024"/>
        <c:crosses val="autoZero"/>
        <c:crossBetween val="between"/>
      </c:valAx>
    </c:plotArea>
    <c:plotVisOnly val="1"/>
    <c:dispBlanksAs val="gap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>
        <c:manualLayout>
          <c:xMode val="edge"/>
          <c:yMode val="edge"/>
          <c:x val="8.723884116771892E-2"/>
          <c:y val="3.7308888755950204E-2"/>
        </c:manualLayout>
      </c:layout>
      <c:txPr>
        <a:bodyPr/>
        <a:lstStyle/>
        <a:p>
          <a:pPr>
            <a:defRPr>
              <a:solidFill>
                <a:schemeClr val="accent1">
                  <a:lumMod val="50000"/>
                </a:schemeClr>
              </a:solidFill>
            </a:defRPr>
          </a:pPr>
          <a:endParaRPr lang="ru-RU"/>
        </a:p>
      </c:txPr>
    </c:title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Лист3!$A$82</c:f>
              <c:strCache>
                <c:ptCount val="1"/>
                <c:pt idx="0">
                  <c:v>Среднее количество заполненных фигур</c:v>
                </c:pt>
              </c:strCache>
            </c:strRef>
          </c:tx>
          <c:dLbls>
            <c:txPr>
              <a:bodyPr/>
              <a:lstStyle/>
              <a:p>
                <a:pPr>
                  <a:defRPr sz="1300" b="1" i="0" baseline="0"/>
                </a:pPr>
                <a:endParaRPr lang="ru-RU"/>
              </a:p>
            </c:txPr>
            <c:showVal val="1"/>
          </c:dLbls>
          <c:cat>
            <c:strRef>
              <c:f>Лист3!$B$81:$D$81</c:f>
              <c:strCache>
                <c:ptCount val="3"/>
                <c:pt idx="0">
                  <c:v>в тишине</c:v>
                </c:pt>
                <c:pt idx="1">
                  <c:v>под классическую музыку</c:v>
                </c:pt>
                <c:pt idx="2">
                  <c:v>под поп-музыку</c:v>
                </c:pt>
              </c:strCache>
            </c:strRef>
          </c:cat>
          <c:val>
            <c:numRef>
              <c:f>Лист3!$B$82:$D$82</c:f>
              <c:numCache>
                <c:formatCode>General</c:formatCode>
                <c:ptCount val="3"/>
                <c:pt idx="0">
                  <c:v>39</c:v>
                </c:pt>
                <c:pt idx="1">
                  <c:v>36</c:v>
                </c:pt>
                <c:pt idx="2">
                  <c:v>33</c:v>
                </c:pt>
              </c:numCache>
            </c:numRef>
          </c:val>
        </c:ser>
        <c:shape val="cylinder"/>
        <c:axId val="154515328"/>
        <c:axId val="154516864"/>
        <c:axId val="0"/>
      </c:bar3DChart>
      <c:catAx>
        <c:axId val="154515328"/>
        <c:scaling>
          <c:orientation val="minMax"/>
        </c:scaling>
        <c:axPos val="b"/>
        <c:tickLblPos val="nextTo"/>
        <c:txPr>
          <a:bodyPr/>
          <a:lstStyle/>
          <a:p>
            <a:pPr>
              <a:defRPr sz="1300" b="1" i="0" baseline="0"/>
            </a:pPr>
            <a:endParaRPr lang="ru-RU"/>
          </a:p>
        </c:txPr>
        <c:crossAx val="154516864"/>
        <c:crosses val="autoZero"/>
        <c:auto val="1"/>
        <c:lblAlgn val="ctr"/>
        <c:lblOffset val="100"/>
      </c:catAx>
      <c:valAx>
        <c:axId val="154516864"/>
        <c:scaling>
          <c:orientation val="minMax"/>
        </c:scaling>
        <c:axPos val="l"/>
        <c:majorGridlines/>
        <c:numFmt formatCode="General" sourceLinked="1"/>
        <c:tickLblPos val="nextTo"/>
        <c:crossAx val="154515328"/>
        <c:crosses val="autoZero"/>
        <c:crossBetween val="between"/>
      </c:valAx>
    </c:plotArea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Лист2!$B$20:$C$20</c:f>
              <c:strCache>
                <c:ptCount val="1"/>
                <c:pt idx="0">
                  <c:v>4 Какую музыку ты любишь слушать? </c:v>
                </c:pt>
              </c:strCache>
            </c:strRef>
          </c:tx>
          <c:dLbls>
            <c:txPr>
              <a:bodyPr/>
              <a:lstStyle/>
              <a:p>
                <a:pPr>
                  <a:defRPr sz="1500" b="1" i="0" baseline="0"/>
                </a:pPr>
                <a:endParaRPr lang="ru-RU"/>
              </a:p>
            </c:txPr>
            <c:showVal val="1"/>
          </c:dLbls>
          <c:cat>
            <c:strRef>
              <c:f>Лист2!$D$19:$G$19</c:f>
              <c:strCache>
                <c:ptCount val="4"/>
                <c:pt idx="0">
                  <c:v>Поп - музыку</c:v>
                </c:pt>
                <c:pt idx="1">
                  <c:v>Реп - музыку</c:v>
                </c:pt>
                <c:pt idx="2">
                  <c:v>Рок</c:v>
                </c:pt>
                <c:pt idx="3">
                  <c:v>Классика</c:v>
                </c:pt>
              </c:strCache>
            </c:strRef>
          </c:cat>
          <c:val>
            <c:numRef>
              <c:f>Лист2!$D$20:$G$20</c:f>
              <c:numCache>
                <c:formatCode>General</c:formatCode>
                <c:ptCount val="4"/>
                <c:pt idx="0">
                  <c:v>13</c:v>
                </c:pt>
                <c:pt idx="1">
                  <c:v>5</c:v>
                </c:pt>
                <c:pt idx="2">
                  <c:v>3</c:v>
                </c:pt>
                <c:pt idx="3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Лист2!$B$21:$C$21</c:f>
              <c:strCache>
                <c:ptCount val="1"/>
                <c:pt idx="0">
                  <c:v>4 Какую музыку ты любишь слушать? </c:v>
                </c:pt>
              </c:strCache>
            </c:strRef>
          </c:tx>
          <c:explosion val="25"/>
          <c:cat>
            <c:strRef>
              <c:f>Лист2!$D$19:$G$19</c:f>
              <c:strCache>
                <c:ptCount val="4"/>
                <c:pt idx="0">
                  <c:v>Поп - музыку</c:v>
                </c:pt>
                <c:pt idx="1">
                  <c:v>Реп - музыку</c:v>
                </c:pt>
                <c:pt idx="2">
                  <c:v>Рок</c:v>
                </c:pt>
                <c:pt idx="3">
                  <c:v>Классика</c:v>
                </c:pt>
              </c:strCache>
            </c:strRef>
          </c:cat>
          <c:val>
            <c:numRef>
              <c:f>Лист2!$D$21:$G$21</c:f>
              <c:numCache>
                <c:formatCode>General</c:formatCode>
                <c:ptCount val="4"/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1840684844949965"/>
          <c:y val="0.1503408224945719"/>
          <c:w val="0.26924751990746931"/>
          <c:h val="0.54211014571454341"/>
        </c:manualLayout>
      </c:layout>
      <c:txPr>
        <a:bodyPr/>
        <a:lstStyle/>
        <a:p>
          <a:pPr>
            <a:defRPr sz="1500" b="1" i="0" baseline="0"/>
          </a:pPr>
          <a:endParaRPr lang="ru-RU"/>
        </a:p>
      </c:txPr>
    </c:legend>
    <c:plotVisOnly val="1"/>
    <c:dispBlanksAs val="zero"/>
  </c:chart>
  <c:spPr>
    <a:ln>
      <a:noFill/>
    </a:ln>
  </c:sp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2.9072568235506555E-2"/>
          <c:y val="4.3737161591974417E-2"/>
          <c:w val="0.84891831256640415"/>
          <c:h val="0.95626283840802562"/>
        </c:manualLayout>
      </c:layout>
      <c:pie3DChart>
        <c:varyColors val="1"/>
        <c:ser>
          <c:idx val="0"/>
          <c:order val="0"/>
          <c:dPt>
            <c:idx val="2"/>
            <c:explosion val="115"/>
          </c:dPt>
          <c:dLbls>
            <c:txPr>
              <a:bodyPr/>
              <a:lstStyle/>
              <a:p>
                <a:pPr>
                  <a:defRPr sz="1500" b="1" i="0" baseline="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Лист2!$D$38:$F$38</c:f>
              <c:strCache>
                <c:ptCount val="3"/>
                <c:pt idx="0">
                  <c:v>под поп-музыку</c:v>
                </c:pt>
                <c:pt idx="1">
                  <c:v>в тишине</c:v>
                </c:pt>
                <c:pt idx="2">
                  <c:v>под классическую музыку</c:v>
                </c:pt>
              </c:strCache>
            </c:strRef>
          </c:cat>
          <c:val>
            <c:numRef>
              <c:f>Лист2!$D$39:$F$39</c:f>
              <c:numCache>
                <c:formatCode>General</c:formatCode>
                <c:ptCount val="3"/>
                <c:pt idx="0">
                  <c:v>17</c:v>
                </c:pt>
                <c:pt idx="1">
                  <c:v>3</c:v>
                </c:pt>
                <c:pt idx="2">
                  <c:v>2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sz="1500" baseline="0"/>
          </a:pPr>
          <a:endParaRPr lang="ru-RU"/>
        </a:p>
      </c:txPr>
    </c:legend>
    <c:plotVisOnly val="1"/>
    <c:dispBlanksAs val="zero"/>
  </c:chart>
  <c:spPr>
    <a:ln>
      <a:noFill/>
    </a:ln>
  </c:sp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0715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00311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5458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0906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34741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14675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01128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96980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118881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77875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1011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92133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219934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36328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36733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53663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141457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781677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540183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34280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04299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6261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21534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48703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64558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580579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95949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12844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94358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7583861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891459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52230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5761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542974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4900145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190505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0871634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232551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838491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11418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687333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9361859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8789785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2838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039315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6500824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7380723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0109811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0069884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373718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9576934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735019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6077746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9748541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76559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432594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275591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499916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872016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609716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8264201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572767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352722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892479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7668026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0197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239472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7021496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744076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319798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293768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6448522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944411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244975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1709602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202341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813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6144844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358223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292272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360581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6439334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8439867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862560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0133321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654959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3730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7272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9778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25599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47796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02333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832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67459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57373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3FECD-1825-4773-9CFC-2A3F217C72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B6801-A2F0-4B20-81AE-A639C7AAD01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7518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8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8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8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6119" y="692696"/>
            <a:ext cx="8280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 smtClean="0">
                <a:solidFill>
                  <a:schemeClr val="tx2"/>
                </a:solidFill>
              </a:rPr>
              <a:t>ИССЛЕДОВАТЕЛЬСКАЯ РАБОТА</a:t>
            </a:r>
            <a:br>
              <a:rPr lang="ru-RU" altLang="ru-RU" sz="3200" b="1" dirty="0" smtClean="0">
                <a:solidFill>
                  <a:schemeClr val="tx2"/>
                </a:solidFill>
              </a:rPr>
            </a:br>
            <a:r>
              <a:rPr lang="ru-RU" altLang="ru-RU" sz="3200" b="1" dirty="0" smtClean="0">
                <a:solidFill>
                  <a:prstClr val="black"/>
                </a:solidFill>
              </a:rPr>
              <a:t/>
            </a:r>
            <a:br>
              <a:rPr lang="ru-RU" altLang="ru-RU" sz="3200" b="1" dirty="0" smtClean="0">
                <a:solidFill>
                  <a:prstClr val="black"/>
                </a:solidFill>
              </a:rPr>
            </a:br>
            <a:r>
              <a:rPr lang="ru-RU" altLang="ru-RU" sz="3200" b="1" dirty="0" smtClean="0">
                <a:solidFill>
                  <a:srgbClr val="C00000"/>
                </a:solidFill>
              </a:rPr>
              <a:t>«ВЛИЯНИЕ РАЗНЫХ СТИЛЕЙ МУЗЫКИ  НА РАБОТОСПОСОБНОСТЬ И ВНИМАНИЕ ШКОЛЬНИКОВ»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3933056"/>
            <a:ext cx="60486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76438" indent="-1976438"/>
            <a:r>
              <a:rPr lang="ru-RU" alt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altLang="ru-RU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Овчинникова</a:t>
            </a:r>
            <a:r>
              <a:rPr lang="ru-RU" alt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Ирина, ученица 3 Б класса</a:t>
            </a:r>
          </a:p>
          <a:p>
            <a:pPr marL="1976438" indent="-1976438"/>
            <a:r>
              <a:rPr lang="ru-RU" alt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МБОУ «СШ №22»</a:t>
            </a:r>
          </a:p>
          <a:p>
            <a:pPr marL="1976438" indent="-1976438"/>
            <a:endParaRPr lang="ru-RU" altLang="ru-RU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976438" indent="-1976438"/>
            <a:r>
              <a:rPr lang="ru-RU" alt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Руководитель: Яковенко Татьяна Николаевна, </a:t>
            </a:r>
          </a:p>
          <a:p>
            <a:pPr marL="1976438" indent="-1976438"/>
            <a:r>
              <a:rPr lang="ru-RU" alt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</p:txBody>
      </p:sp>
    </p:spTree>
    <p:extLst>
      <p:ext uri="{BB962C8B-B14F-4D97-AF65-F5344CB8AC3E}">
        <p14:creationId xmlns="" xmlns:p14="http://schemas.microsoft.com/office/powerpoint/2010/main" val="406608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ТЕСТИРОВАНИЕ ТРЕТЬЕКЛАССНИКОВ В ШКОЛЕ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4149080"/>
            <a:ext cx="3770454" cy="2301299"/>
          </a:xfrm>
          <a:prstGeom prst="rect">
            <a:avLst/>
          </a:prstGeom>
          <a:solidFill>
            <a:schemeClr val="accent1"/>
          </a:solidFill>
          <a:ln w="19050">
            <a:solidFill>
              <a:srgbClr val="92D050"/>
            </a:solidFill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1340768"/>
            <a:ext cx="3816424" cy="2526167"/>
          </a:xfrm>
          <a:prstGeom prst="rect">
            <a:avLst/>
          </a:prstGeom>
          <a:noFill/>
          <a:ln w="19050">
            <a:solidFill>
              <a:srgbClr val="92D050"/>
            </a:solidFill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1412776"/>
            <a:ext cx="3672408" cy="2448272"/>
          </a:xfrm>
          <a:prstGeom prst="rect">
            <a:avLst/>
          </a:prstGeom>
          <a:noFill/>
          <a:ln w="19050">
            <a:solidFill>
              <a:srgbClr val="92D050"/>
            </a:solidFill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8024" y="4077072"/>
            <a:ext cx="3960440" cy="2374936"/>
          </a:xfrm>
          <a:prstGeom prst="rect">
            <a:avLst/>
          </a:prstGeom>
          <a:noFill/>
          <a:ln w="19050">
            <a:solidFill>
              <a:srgbClr val="92D05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50183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РЕЗУЛЬТАТЫ ТЕСТИРОВАНИЯ ТРЕТЬЕКЛАССНИКОВ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521" y="2780928"/>
            <a:ext cx="4339514" cy="3600400"/>
          </a:xfrm>
          <a:prstGeom prst="rect">
            <a:avLst/>
          </a:prstGeom>
          <a:noFill/>
          <a:ln w="19050">
            <a:solidFill>
              <a:srgbClr val="92D050"/>
            </a:solidFill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47704" y="2780928"/>
            <a:ext cx="4494389" cy="3600400"/>
          </a:xfrm>
          <a:prstGeom prst="rect">
            <a:avLst/>
          </a:prstGeom>
          <a:noFill/>
          <a:ln w="19050">
            <a:solidFill>
              <a:srgbClr val="92D050"/>
            </a:solidFill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79513" y="1556792"/>
            <a:ext cx="36724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Корректурная проба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47704" y="1556792"/>
            <a:ext cx="427276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Методика </a:t>
            </a:r>
            <a:r>
              <a:rPr lang="ru-RU" sz="2800" b="1" dirty="0" err="1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Пьерона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chemeClr val="tx2"/>
                </a:solidFill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Рузера</a:t>
            </a:r>
            <a:endParaRPr lang="ru-RU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580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692696"/>
            <a:ext cx="41044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Среднее количество букв просмотренных в разных условиях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692696"/>
            <a:ext cx="4176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Среднее количество ошибок допущенных  в разных условиях 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188640"/>
            <a:ext cx="84604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FF0000"/>
                </a:solidFill>
              </a:rPr>
              <a:t>КОРРЕКТУРНАЯ ПРОБА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11" name="Содержимое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35226386"/>
              </p:ext>
            </p:extLst>
          </p:nvPr>
        </p:nvGraphicFramePr>
        <p:xfrm>
          <a:off x="4716016" y="1412776"/>
          <a:ext cx="4427984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Объект 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411903774"/>
              </p:ext>
            </p:extLst>
          </p:nvPr>
        </p:nvGraphicFramePr>
        <p:xfrm>
          <a:off x="179512" y="1772816"/>
          <a:ext cx="439248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314013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892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МЕТОД ПЬЕРОНА-РУЗЕРА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19333553"/>
              </p:ext>
            </p:extLst>
          </p:nvPr>
        </p:nvGraphicFramePr>
        <p:xfrm>
          <a:off x="107503" y="834971"/>
          <a:ext cx="4248473" cy="4468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07504" y="5303690"/>
            <a:ext cx="47525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u="sng" dirty="0" smtClean="0">
                <a:solidFill>
                  <a:schemeClr val="tx2"/>
                </a:solidFill>
              </a:rPr>
              <a:t>15 </a:t>
            </a:r>
            <a:r>
              <a:rPr lang="ru-RU" sz="2000" b="1" u="sng" dirty="0">
                <a:solidFill>
                  <a:schemeClr val="tx2"/>
                </a:solidFill>
              </a:rPr>
              <a:t>детей </a:t>
            </a:r>
            <a:r>
              <a:rPr lang="ru-RU" sz="2000" b="1" dirty="0">
                <a:solidFill>
                  <a:schemeClr val="tx2"/>
                </a:solidFill>
              </a:rPr>
              <a:t>у которых произошло </a:t>
            </a:r>
            <a:r>
              <a:rPr lang="ru-RU" sz="2000" b="1" u="sng" dirty="0">
                <a:solidFill>
                  <a:schemeClr val="tx2"/>
                </a:solidFill>
              </a:rPr>
              <a:t>увеличение </a:t>
            </a:r>
            <a:r>
              <a:rPr lang="ru-RU" sz="2000" b="1" dirty="0" smtClean="0">
                <a:solidFill>
                  <a:schemeClr val="tx2"/>
                </a:solidFill>
              </a:rPr>
              <a:t>работоспособности</a:t>
            </a:r>
          </a:p>
          <a:p>
            <a:pPr lvl="0"/>
            <a:r>
              <a:rPr lang="ru-RU" sz="2000" b="1" dirty="0" smtClean="0">
                <a:solidFill>
                  <a:schemeClr val="tx2"/>
                </a:solidFill>
              </a:rPr>
              <a:t>(</a:t>
            </a:r>
            <a:r>
              <a:rPr lang="ru-RU" sz="2000" b="1" dirty="0" smtClean="0">
                <a:solidFill>
                  <a:srgbClr val="1F497D"/>
                </a:solidFill>
              </a:rPr>
              <a:t>средние показатели)</a:t>
            </a:r>
            <a:endParaRPr lang="ru-RU" sz="2000" b="1" dirty="0">
              <a:solidFill>
                <a:schemeClr val="tx2"/>
              </a:solidFill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="" xmlns:p14="http://schemas.microsoft.com/office/powerpoint/2010/main" val="4184160642"/>
              </p:ext>
            </p:extLst>
          </p:nvPr>
        </p:nvGraphicFramePr>
        <p:xfrm>
          <a:off x="4481424" y="834971"/>
          <a:ext cx="4555072" cy="4250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481424" y="4725143"/>
            <a:ext cx="4843104" cy="228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</a:pPr>
            <a:endParaRPr lang="ru-RU" sz="2000" b="1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</a:pPr>
            <a:r>
              <a:rPr lang="ru-RU" sz="2000" b="1" dirty="0" smtClean="0">
                <a:solidFill>
                  <a:schemeClr val="tx2"/>
                </a:solidFill>
              </a:rPr>
              <a:t>      У </a:t>
            </a:r>
            <a:r>
              <a:rPr lang="ru-RU" sz="2000" b="1" u="sng" dirty="0">
                <a:solidFill>
                  <a:schemeClr val="tx2"/>
                </a:solidFill>
              </a:rPr>
              <a:t>8 школьников </a:t>
            </a:r>
            <a:r>
              <a:rPr lang="ru-RU" sz="2000" b="1" dirty="0">
                <a:solidFill>
                  <a:schemeClr val="tx2"/>
                </a:solidFill>
              </a:rPr>
              <a:t>внешние факторы повлияли на процесс запоминания символов в </a:t>
            </a:r>
            <a:r>
              <a:rPr lang="ru-RU" sz="2000" b="1" dirty="0" smtClean="0">
                <a:solidFill>
                  <a:schemeClr val="tx2"/>
                </a:solidFill>
              </a:rPr>
              <a:t>фигурах. Наблюдается уменьшение </a:t>
            </a:r>
            <a:r>
              <a:rPr lang="ru-RU" sz="2000" b="1" dirty="0">
                <a:solidFill>
                  <a:schemeClr val="tx2"/>
                </a:solidFill>
              </a:rPr>
              <a:t>заполненных фигур. 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ru-RU" sz="3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943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"/>
            <a:ext cx="84969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ВЫВОДЫ:</a:t>
            </a:r>
            <a:endParaRPr lang="ru-RU" sz="4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84784"/>
            <a:ext cx="8496943" cy="4721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3200" b="1" dirty="0" smtClean="0">
                <a:solidFill>
                  <a:prstClr val="black"/>
                </a:solidFill>
              </a:rPr>
              <a:t>   </a:t>
            </a:r>
            <a:r>
              <a:rPr lang="ru-RU" sz="3200" b="1" dirty="0" smtClean="0">
                <a:solidFill>
                  <a:schemeClr val="tx2"/>
                </a:solidFill>
              </a:rPr>
              <a:t>1. </a:t>
            </a:r>
            <a:r>
              <a:rPr lang="ru-RU" sz="3200" b="1" i="1" dirty="0" smtClean="0">
                <a:solidFill>
                  <a:schemeClr val="tx2"/>
                </a:solidFill>
              </a:rPr>
              <a:t>Классическая </a:t>
            </a:r>
            <a:r>
              <a:rPr lang="ru-RU" sz="3200" b="1" i="1" dirty="0">
                <a:solidFill>
                  <a:schemeClr val="tx2"/>
                </a:solidFill>
              </a:rPr>
              <a:t>музыка </a:t>
            </a:r>
            <a:r>
              <a:rPr lang="ru-RU" sz="3200" b="1" u="sng" dirty="0">
                <a:solidFill>
                  <a:schemeClr val="tx2"/>
                </a:solidFill>
              </a:rPr>
              <a:t>повышает</a:t>
            </a:r>
            <a:r>
              <a:rPr lang="ru-RU" sz="3200" b="1" dirty="0">
                <a:solidFill>
                  <a:schemeClr val="tx2"/>
                </a:solidFill>
              </a:rPr>
              <a:t> работоспособность и </a:t>
            </a:r>
            <a:r>
              <a:rPr lang="ru-RU" sz="3200" b="1" u="sng" dirty="0">
                <a:solidFill>
                  <a:schemeClr val="tx2"/>
                </a:solidFill>
              </a:rPr>
              <a:t>улучшает </a:t>
            </a:r>
            <a:r>
              <a:rPr lang="ru-RU" sz="3200" b="1" dirty="0">
                <a:solidFill>
                  <a:schemeClr val="tx2"/>
                </a:solidFill>
              </a:rPr>
              <a:t>концентрацию внимания у школьников. </a:t>
            </a:r>
            <a:endParaRPr lang="ru-RU" sz="3200" b="1" dirty="0" smtClean="0">
              <a:solidFill>
                <a:schemeClr val="tx2"/>
              </a:solidFill>
            </a:endParaRPr>
          </a:p>
          <a:p>
            <a:pPr marL="342900" lvl="0" indent="-342900">
              <a:spcBef>
                <a:spcPct val="20000"/>
              </a:spcBef>
            </a:pPr>
            <a:endParaRPr lang="ru-RU" sz="3200" b="1" dirty="0">
              <a:solidFill>
                <a:schemeClr val="tx2"/>
              </a:solidFill>
            </a:endParaRPr>
          </a:p>
          <a:p>
            <a:pPr marL="342900" lvl="0" indent="-342900">
              <a:spcBef>
                <a:spcPct val="20000"/>
              </a:spcBef>
            </a:pPr>
            <a:r>
              <a:rPr lang="ru-RU" sz="3200" b="1" dirty="0">
                <a:solidFill>
                  <a:schemeClr val="tx2"/>
                </a:solidFill>
              </a:rPr>
              <a:t>	</a:t>
            </a:r>
            <a:r>
              <a:rPr lang="ru-RU" sz="3200" b="1" dirty="0" smtClean="0">
                <a:solidFill>
                  <a:schemeClr val="tx2"/>
                </a:solidFill>
              </a:rPr>
              <a:t>2. </a:t>
            </a:r>
            <a:r>
              <a:rPr lang="ru-RU" sz="3200" b="1" i="1" dirty="0" smtClean="0">
                <a:solidFill>
                  <a:schemeClr val="tx2"/>
                </a:solidFill>
              </a:rPr>
              <a:t>Поп </a:t>
            </a:r>
            <a:r>
              <a:rPr lang="ru-RU" sz="3200" b="1" i="1" dirty="0">
                <a:solidFill>
                  <a:schemeClr val="tx2"/>
                </a:solidFill>
              </a:rPr>
              <a:t>– музыка  </a:t>
            </a:r>
            <a:r>
              <a:rPr lang="ru-RU" sz="3200" b="1" u="sng" dirty="0">
                <a:solidFill>
                  <a:schemeClr val="tx2"/>
                </a:solidFill>
              </a:rPr>
              <a:t>положительно</a:t>
            </a:r>
            <a:r>
              <a:rPr lang="ru-RU" sz="3200" b="1" dirty="0">
                <a:solidFill>
                  <a:schemeClr val="tx2"/>
                </a:solidFill>
              </a:rPr>
              <a:t> влияет на работоспособность, но </a:t>
            </a:r>
            <a:r>
              <a:rPr lang="ru-RU" sz="3200" b="1" u="sng" dirty="0">
                <a:solidFill>
                  <a:schemeClr val="tx2"/>
                </a:solidFill>
              </a:rPr>
              <a:t>мешает </a:t>
            </a:r>
            <a:r>
              <a:rPr lang="ru-RU" sz="3200" b="1" dirty="0">
                <a:solidFill>
                  <a:schemeClr val="tx2"/>
                </a:solidFill>
              </a:rPr>
              <a:t>концентрации внимания, и является </a:t>
            </a:r>
            <a:r>
              <a:rPr lang="ru-RU" sz="3200" b="1" u="sng" dirty="0">
                <a:solidFill>
                  <a:schemeClr val="tx2"/>
                </a:solidFill>
              </a:rPr>
              <a:t>большим раздражающим фактором </a:t>
            </a:r>
            <a:r>
              <a:rPr lang="ru-RU" sz="3200" b="1" dirty="0">
                <a:solidFill>
                  <a:schemeClr val="tx2"/>
                </a:solidFill>
              </a:rPr>
              <a:t>при включении функций запоминания. </a:t>
            </a:r>
          </a:p>
        </p:txBody>
      </p:sp>
    </p:spTree>
    <p:extLst>
      <p:ext uri="{BB962C8B-B14F-4D97-AF65-F5344CB8AC3E}">
        <p14:creationId xmlns="" xmlns:p14="http://schemas.microsoft.com/office/powerpoint/2010/main" val="336577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404665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АНКЕТА</a:t>
            </a:r>
            <a:endParaRPr lang="ru-RU" dirty="0"/>
          </a:p>
        </p:txBody>
      </p:sp>
      <p:pic>
        <p:nvPicPr>
          <p:cNvPr id="4" name="table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7504" y="1024509"/>
            <a:ext cx="8784976" cy="559859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2548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88640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РЕЗУЛЬТАТЫ АНКЕТИРОВАНИЯ</a:t>
            </a:r>
            <a:endParaRPr lang="ru-RU" dirty="0"/>
          </a:p>
        </p:txBody>
      </p:sp>
      <p:graphicFrame>
        <p:nvGraphicFramePr>
          <p:cNvPr id="4" name="Содержимое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89059055"/>
              </p:ext>
            </p:extLst>
          </p:nvPr>
        </p:nvGraphicFramePr>
        <p:xfrm>
          <a:off x="20030" y="3227496"/>
          <a:ext cx="4529449" cy="3630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79512" y="980728"/>
            <a:ext cx="41764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i="1" dirty="0">
                <a:solidFill>
                  <a:schemeClr val="tx2"/>
                </a:solidFill>
              </a:rPr>
              <a:t>Все ребята в классе  любят слушать  музыку. </a:t>
            </a:r>
            <a:r>
              <a:rPr lang="ru-RU" sz="2800" b="1" dirty="0">
                <a:solidFill>
                  <a:schemeClr val="tx2"/>
                </a:solidFill>
              </a:rPr>
              <a:t>Предпочтения в стилях выглядит следующим образом.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="" xmlns:p14="http://schemas.microsoft.com/office/powerpoint/2010/main" val="2877376130"/>
              </p:ext>
            </p:extLst>
          </p:nvPr>
        </p:nvGraphicFramePr>
        <p:xfrm>
          <a:off x="4211959" y="3473624"/>
          <a:ext cx="5000659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572000" y="980728"/>
            <a:ext cx="43924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i="1" dirty="0">
                <a:solidFill>
                  <a:schemeClr val="tx2"/>
                </a:solidFill>
              </a:rPr>
              <a:t>17 одноклассникам </a:t>
            </a:r>
            <a:r>
              <a:rPr lang="ru-RU" sz="2800" b="1" dirty="0">
                <a:solidFill>
                  <a:schemeClr val="tx2"/>
                </a:solidFill>
              </a:rPr>
              <a:t>понравилось выполнять задание под современную </a:t>
            </a:r>
            <a:r>
              <a:rPr lang="ru-RU" sz="2800" b="1" i="1" dirty="0">
                <a:solidFill>
                  <a:schemeClr val="tx2"/>
                </a:solidFill>
              </a:rPr>
              <a:t>популярную музыку.</a:t>
            </a:r>
          </a:p>
        </p:txBody>
      </p:sp>
    </p:spTree>
    <p:extLst>
      <p:ext uri="{BB962C8B-B14F-4D97-AF65-F5344CB8AC3E}">
        <p14:creationId xmlns="" xmlns:p14="http://schemas.microsoft.com/office/powerpoint/2010/main" val="104766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9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ПРЕДЛОЖЕНИЯ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76570"/>
            <a:ext cx="891788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endParaRPr lang="ru-RU" b="1" dirty="0" smtClean="0">
              <a:solidFill>
                <a:srgbClr val="000000"/>
              </a:solidFill>
              <a:ea typeface="Times New Roman"/>
              <a:cs typeface="Times New Roman"/>
            </a:endParaRP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endParaRPr lang="ru-RU" b="1" dirty="0" smtClean="0">
              <a:solidFill>
                <a:srgbClr val="000000"/>
              </a:solidFill>
              <a:ea typeface="Times New Roman"/>
              <a:cs typeface="Times New Roman"/>
            </a:endParaRP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endParaRPr lang="ru-RU" b="1" dirty="0" smtClean="0">
              <a:solidFill>
                <a:srgbClr val="000000"/>
              </a:solidFill>
              <a:ea typeface="Times New Roman"/>
              <a:cs typeface="Times New Roman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Включать классическую музыку на уроках когда  ребята делают самостоятельные работы, занимаются творческими заданиями (на уроках ИЗО, литература и другие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).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Подобрать классический репертуар, который может звучать с самого утра в школе, и настраивать ребят на учебный процесс, также включать ее  в школьной столовой во время приема пищи.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Включать современную популярную и   ритмичную музыку во время перемен, на уроках  труда и  физкультуры.</a:t>
            </a:r>
          </a:p>
          <a:p>
            <a:pPr lvl="0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Использовать популярную ритмичную  музыку во время проведения  физкультминуток в начальной школе.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Подвижные мероприятия в школе (веселые старты и другие мероприятия)  проводить под звуки  ритмичной современной музыки.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45877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88641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СПАСИБО ЗА ВНИМАНИЕ !</a:t>
            </a:r>
            <a:endParaRPr lang="ru-RU" dirty="0"/>
          </a:p>
        </p:txBody>
      </p:sp>
      <p:pic>
        <p:nvPicPr>
          <p:cNvPr id="4" name="Picture 2" descr="http://boombob.ru/resize.php?id=92060&amp;num=12&amp;width=515&amp;height=386.2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358" y="1219583"/>
            <a:ext cx="6603281" cy="4949257"/>
          </a:xfrm>
          <a:prstGeom prst="rect">
            <a:avLst/>
          </a:prstGeom>
          <a:noFill/>
          <a:ln w="25400">
            <a:solidFill>
              <a:srgbClr val="92D05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3597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altLang="ru-RU" sz="3200" b="1" dirty="0" smtClean="0">
                <a:solidFill>
                  <a:srgbClr val="C00000"/>
                </a:solidFill>
              </a:rPr>
              <a:t>АКТУАЛЬНОСТЬ ИССЛЕДОВАНИЯ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340768"/>
            <a:ext cx="835292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Я, как и все школьники люблю слушать музыку.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Дома постоянно ее включаю, когда выполняю разные домашние дела. Но когда я  сажусь делать уроки, моя мама всегда говорит мне: «Выключай музыку, она будет тебе мешать, ты будешь отвлекаться».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У меня возникли сомнения:  как  музыка влияет  на школьников?  Какие музыкальные произведения  повышают или понижают их работоспособность и внимание? </a:t>
            </a:r>
          </a:p>
        </p:txBody>
      </p:sp>
    </p:spTree>
    <p:extLst>
      <p:ext uri="{BB962C8B-B14F-4D97-AF65-F5344CB8AC3E}">
        <p14:creationId xmlns="" xmlns:p14="http://schemas.microsoft.com/office/powerpoint/2010/main" val="334319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3600" b="1" dirty="0">
                <a:solidFill>
                  <a:srgbClr val="C00000"/>
                </a:solidFill>
              </a:rPr>
              <a:t>ГИПОТЕЗА </a:t>
            </a:r>
            <a:r>
              <a:rPr lang="ru-RU" altLang="ru-RU" sz="3200" b="1" dirty="0" smtClean="0">
                <a:solidFill>
                  <a:srgbClr val="C00000"/>
                </a:solidFill>
              </a:rPr>
              <a:t>: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240" y="1810868"/>
            <a:ext cx="83529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chemeClr val="tx2"/>
                </a:solidFill>
              </a:rPr>
              <a:t>предполагаю, что </a:t>
            </a:r>
            <a:r>
              <a:rPr lang="ru-RU" sz="3200" b="1" dirty="0">
                <a:solidFill>
                  <a:schemeClr val="tx2"/>
                </a:solidFill>
              </a:rPr>
              <a:t>музыкальное сопровождение,  при выполнении домашних заданий и самостоятельных работ в школе  положительно влияет работоспособность и </a:t>
            </a:r>
            <a:r>
              <a:rPr lang="ru-RU" sz="3200" b="1" dirty="0" smtClean="0">
                <a:solidFill>
                  <a:schemeClr val="tx2"/>
                </a:solidFill>
              </a:rPr>
              <a:t>внимание школьников</a:t>
            </a:r>
            <a:r>
              <a:rPr lang="ru-RU" sz="3200" dirty="0" smtClean="0">
                <a:solidFill>
                  <a:schemeClr val="tx2"/>
                </a:solidFill>
              </a:rPr>
              <a:t>.</a:t>
            </a:r>
            <a:endParaRPr lang="ru-RU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319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3600" b="1" dirty="0">
                <a:solidFill>
                  <a:srgbClr val="C00000"/>
                </a:solidFill>
              </a:rPr>
              <a:t>ЦЕЛЬ </a:t>
            </a:r>
            <a:r>
              <a:rPr lang="ru-RU" altLang="ru-RU" sz="3600" b="1" dirty="0" smtClean="0">
                <a:solidFill>
                  <a:srgbClr val="C00000"/>
                </a:solidFill>
              </a:rPr>
              <a:t>: 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b="1" dirty="0">
                <a:solidFill>
                  <a:schemeClr val="tx2"/>
                </a:solidFill>
              </a:rPr>
              <a:t>изучить влияние </a:t>
            </a:r>
            <a:r>
              <a:rPr lang="ru-RU" b="1" dirty="0" smtClean="0">
                <a:solidFill>
                  <a:schemeClr val="tx2"/>
                </a:solidFill>
              </a:rPr>
              <a:t>разных стилей музыки </a:t>
            </a:r>
            <a:r>
              <a:rPr lang="ru-RU" b="1" dirty="0">
                <a:solidFill>
                  <a:schemeClr val="tx2"/>
                </a:solidFill>
              </a:rPr>
              <a:t>на работоспособность и </a:t>
            </a:r>
            <a:r>
              <a:rPr lang="ru-RU" b="1" dirty="0" smtClean="0">
                <a:solidFill>
                  <a:schemeClr val="tx2"/>
                </a:solidFill>
              </a:rPr>
              <a:t>внимание школьников </a:t>
            </a:r>
            <a:r>
              <a:rPr lang="ru-RU" b="1" dirty="0">
                <a:solidFill>
                  <a:schemeClr val="tx2"/>
                </a:solidFill>
              </a:rPr>
              <a:t>при выполнении самостоятельных работ в школе и дома.   </a:t>
            </a:r>
          </a:p>
        </p:txBody>
      </p:sp>
    </p:spTree>
    <p:extLst>
      <p:ext uri="{BB962C8B-B14F-4D97-AF65-F5344CB8AC3E}">
        <p14:creationId xmlns="" xmlns:p14="http://schemas.microsoft.com/office/powerpoint/2010/main" val="373512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altLang="ru-RU" sz="3600" b="1" dirty="0">
                <a:solidFill>
                  <a:srgbClr val="C00000"/>
                </a:solidFill>
              </a:rPr>
              <a:t>ЗАДАЧИ </a:t>
            </a:r>
            <a:r>
              <a:rPr lang="ru-RU" altLang="ru-RU" sz="3600" b="1" dirty="0" smtClean="0">
                <a:solidFill>
                  <a:srgbClr val="C00000"/>
                </a:solidFill>
              </a:rPr>
              <a:t>: 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964488" cy="5688632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  <a:defRPr/>
            </a:pPr>
            <a:r>
              <a:rPr lang="ru-RU" b="1" dirty="0" smtClean="0">
                <a:solidFill>
                  <a:schemeClr val="tx2"/>
                </a:solidFill>
              </a:rPr>
              <a:t>Узнать из литературы и интернет источников  </a:t>
            </a:r>
            <a:r>
              <a:rPr lang="ru-RU" b="1" dirty="0">
                <a:solidFill>
                  <a:schemeClr val="tx2"/>
                </a:solidFill>
              </a:rPr>
              <a:t>о </a:t>
            </a:r>
            <a:r>
              <a:rPr lang="ru-RU" b="1" dirty="0" smtClean="0">
                <a:solidFill>
                  <a:schemeClr val="tx2"/>
                </a:solidFill>
              </a:rPr>
              <a:t>понятии музыка , о ее стилях и направлениях, а также выяснить что уже изучено о влиянии музыки на человека.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b="1" dirty="0" smtClean="0">
                <a:solidFill>
                  <a:schemeClr val="tx2"/>
                </a:solidFill>
              </a:rPr>
              <a:t>Выбрать  стили музыки  </a:t>
            </a:r>
            <a:r>
              <a:rPr lang="ru-RU" b="1" dirty="0">
                <a:solidFill>
                  <a:schemeClr val="tx2"/>
                </a:solidFill>
              </a:rPr>
              <a:t>для </a:t>
            </a:r>
            <a:r>
              <a:rPr lang="ru-RU" b="1" dirty="0" smtClean="0">
                <a:solidFill>
                  <a:schemeClr val="tx2"/>
                </a:solidFill>
              </a:rPr>
              <a:t> проведения эксперимента и подобрать музыкальное сопровождение.</a:t>
            </a:r>
            <a:endParaRPr lang="ru-RU" b="1" dirty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ru-RU" b="1" dirty="0">
                <a:solidFill>
                  <a:schemeClr val="tx2"/>
                </a:solidFill>
              </a:rPr>
              <a:t>Выявить, как </a:t>
            </a:r>
            <a:r>
              <a:rPr lang="ru-RU" b="1" dirty="0" smtClean="0">
                <a:solidFill>
                  <a:schemeClr val="tx2"/>
                </a:solidFill>
              </a:rPr>
              <a:t>влияют выбранные музыкальные произведения на внимание учеников </a:t>
            </a:r>
            <a:r>
              <a:rPr lang="ru-RU" b="1" dirty="0">
                <a:solidFill>
                  <a:schemeClr val="tx2"/>
                </a:solidFill>
              </a:rPr>
              <a:t>и как изменяется их </a:t>
            </a:r>
            <a:r>
              <a:rPr lang="ru-RU" b="1" dirty="0" smtClean="0">
                <a:solidFill>
                  <a:schemeClr val="tx2"/>
                </a:solidFill>
              </a:rPr>
              <a:t>работоспособность.</a:t>
            </a:r>
            <a:endParaRPr lang="ru-RU" b="1" dirty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ru-RU" b="1" dirty="0">
                <a:solidFill>
                  <a:schemeClr val="tx2"/>
                </a:solidFill>
              </a:rPr>
              <a:t>Изучить</a:t>
            </a:r>
            <a:r>
              <a:rPr lang="ru-RU" b="1" dirty="0" smtClean="0">
                <a:solidFill>
                  <a:schemeClr val="tx2"/>
                </a:solidFill>
              </a:rPr>
              <a:t>, отношение   третьеклассников к музыке и их предпочтения в стилях.</a:t>
            </a:r>
            <a:endParaRPr lang="ru-RU" b="1" dirty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ru-RU" b="1" dirty="0" smtClean="0">
                <a:solidFill>
                  <a:schemeClr val="tx2"/>
                </a:solidFill>
              </a:rPr>
              <a:t>На основании полученных результатов разработать предложения для педагогов.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140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88641"/>
            <a:ext cx="85689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 smtClean="0">
                <a:solidFill>
                  <a:srgbClr val="C00000"/>
                </a:solidFill>
              </a:rPr>
              <a:t>МУЗЫКА - </a:t>
            </a:r>
            <a:r>
              <a:rPr lang="ru-RU" sz="2800" b="1" dirty="0" smtClean="0">
                <a:solidFill>
                  <a:schemeClr val="tx2"/>
                </a:solidFill>
              </a:rPr>
              <a:t>это   </a:t>
            </a:r>
            <a:r>
              <a:rPr lang="ru-RU" sz="2800" b="1" dirty="0">
                <a:solidFill>
                  <a:schemeClr val="tx2"/>
                </a:solidFill>
              </a:rPr>
              <a:t>искусство стройного и согласного сочетания </a:t>
            </a:r>
            <a:r>
              <a:rPr lang="ru-RU" sz="2800" b="1" dirty="0" smtClean="0">
                <a:solidFill>
                  <a:schemeClr val="tx2"/>
                </a:solidFill>
              </a:rPr>
              <a:t>звуков</a:t>
            </a:r>
            <a:r>
              <a:rPr lang="ru-RU" sz="2800" b="1" dirty="0">
                <a:solidFill>
                  <a:schemeClr val="tx2"/>
                </a:solidFill>
              </a:rPr>
              <a:t> </a:t>
            </a:r>
            <a:r>
              <a:rPr lang="ru-RU" sz="2800" b="1" dirty="0" smtClean="0">
                <a:solidFill>
                  <a:schemeClr val="tx2"/>
                </a:solidFill>
              </a:rPr>
              <a:t>(</a:t>
            </a:r>
            <a:r>
              <a:rPr lang="ru-RU" sz="2800" b="1" dirty="0">
                <a:solidFill>
                  <a:schemeClr val="tx2"/>
                </a:solidFill>
                <a:latin typeface="+mj-lt"/>
                <a:ea typeface="Times New Roman"/>
              </a:rPr>
              <a:t>Толковый словарь </a:t>
            </a:r>
            <a:r>
              <a:rPr lang="ru-RU" sz="2800" b="1" dirty="0" smtClean="0">
                <a:solidFill>
                  <a:schemeClr val="tx2"/>
                </a:solidFill>
              </a:rPr>
              <a:t>В. И. Даль)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63888" y="3417281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268760"/>
            <a:ext cx="2664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КЛАССИЧЕСКАЯ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МУЗЫКА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252536" y="1973746"/>
            <a:ext cx="32403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600"/>
              </a:spcBef>
            </a:pPr>
            <a:r>
              <a:rPr lang="ru-RU" sz="1600" b="1" dirty="0" smtClean="0">
                <a:solidFill>
                  <a:prstClr val="black"/>
                </a:solidFill>
              </a:rPr>
              <a:t>                  </a:t>
            </a:r>
            <a:r>
              <a:rPr lang="ru-RU" sz="1600" b="1" dirty="0" smtClean="0">
                <a:solidFill>
                  <a:schemeClr val="tx2"/>
                </a:solidFill>
                <a:latin typeface="+mj-lt"/>
              </a:rPr>
              <a:t>На </a:t>
            </a:r>
            <a:r>
              <a:rPr lang="ru-RU" sz="1600" b="1" dirty="0">
                <a:solidFill>
                  <a:schemeClr val="tx2"/>
                </a:solidFill>
                <a:latin typeface="+mj-lt"/>
              </a:rPr>
              <a:t>человека </a:t>
            </a:r>
            <a:r>
              <a:rPr lang="ru-RU" sz="1600" b="1" dirty="0" smtClean="0">
                <a:solidFill>
                  <a:schemeClr val="tx2"/>
                </a:solidFill>
                <a:latin typeface="+mj-lt"/>
              </a:rPr>
              <a:t>она оказывает  </a:t>
            </a:r>
            <a:r>
              <a:rPr lang="ru-RU" sz="1600" b="1" dirty="0">
                <a:solidFill>
                  <a:schemeClr val="tx2"/>
                </a:solidFill>
                <a:latin typeface="+mj-lt"/>
              </a:rPr>
              <a:t>умиротворяющие, успокаивающие и вдохновляющие свойства. Классическая музыка повышает настроение и стойкость духа. Она же считается самой полезной по своему воздействию на слушателей</a:t>
            </a:r>
            <a:r>
              <a:rPr lang="ru-RU" sz="1600" b="1" dirty="0" smtClean="0">
                <a:solidFill>
                  <a:schemeClr val="tx2"/>
                </a:solidFill>
                <a:latin typeface="+mj-lt"/>
              </a:rPr>
              <a:t>.</a:t>
            </a:r>
            <a:endParaRPr lang="ru-RU" sz="1600" b="1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9" name="Picture 6" descr="https://im0-tub-ru.yandex.net/i?id=600b23ecccb1c9f801944cd9963a35c7&amp;n=33&amp;h=215&amp;w=3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026" y="4774513"/>
            <a:ext cx="2768790" cy="1900567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3563889" y="1265861"/>
            <a:ext cx="15092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РОК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35796" y="1513091"/>
            <a:ext cx="2988332" cy="312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345" indent="-347345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chemeClr val="tx2"/>
                </a:solidFill>
                <a:latin typeface="+mj-lt"/>
                <a:ea typeface="Times New Roman"/>
              </a:rPr>
              <a:t>       </a:t>
            </a:r>
          </a:p>
          <a:p>
            <a:pPr marL="347345" indent="-347345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1600" b="1" dirty="0">
                <a:solidFill>
                  <a:schemeClr val="tx2"/>
                </a:solidFill>
                <a:latin typeface="+mj-lt"/>
                <a:ea typeface="Times New Roman"/>
                <a:cs typeface="Arabic Typesetting" panose="03020402040406030203" pitchFamily="66" charset="-78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+mj-lt"/>
                <a:ea typeface="Times New Roman"/>
                <a:cs typeface="Arabic Typesetting" panose="03020402040406030203" pitchFamily="66" charset="-78"/>
              </a:rPr>
              <a:t>                Рок </a:t>
            </a:r>
            <a:r>
              <a:rPr lang="ru-RU" sz="1600" b="1" dirty="0">
                <a:solidFill>
                  <a:schemeClr val="tx2"/>
                </a:solidFill>
                <a:latin typeface="+mj-lt"/>
                <a:ea typeface="Times New Roman"/>
                <a:cs typeface="Arabic Typesetting" panose="03020402040406030203" pitchFamily="66" charset="-78"/>
              </a:rPr>
              <a:t>имеет стрессовое воздействие на организм человека. </a:t>
            </a:r>
            <a:r>
              <a:rPr lang="ru-RU" sz="1600" b="1" dirty="0" smtClean="0">
                <a:solidFill>
                  <a:schemeClr val="tx2"/>
                </a:solidFill>
                <a:latin typeface="+mj-lt"/>
                <a:ea typeface="Times New Roman"/>
                <a:cs typeface="Arabic Typesetting" panose="03020402040406030203" pitchFamily="66" charset="-78"/>
              </a:rPr>
              <a:t>После </a:t>
            </a:r>
            <a:r>
              <a:rPr lang="ru-RU" sz="1600" b="1" dirty="0">
                <a:solidFill>
                  <a:schemeClr val="tx2"/>
                </a:solidFill>
                <a:latin typeface="+mj-lt"/>
                <a:ea typeface="Times New Roman"/>
                <a:cs typeface="Arabic Typesetting" panose="03020402040406030203" pitchFamily="66" charset="-78"/>
              </a:rPr>
              <a:t>долгого прослушивания тяжелого рока, человек теряет способность правильно  мыслить. </a:t>
            </a:r>
            <a:endParaRPr lang="ru-RU" sz="1600" dirty="0">
              <a:solidFill>
                <a:schemeClr val="tx2"/>
              </a:solidFill>
              <a:effectLst/>
              <a:latin typeface="+mj-lt"/>
              <a:ea typeface="Times New Roman"/>
              <a:cs typeface="Arabic Typesetting" panose="03020402040406030203" pitchFamily="66" charset="-78"/>
            </a:endParaRPr>
          </a:p>
        </p:txBody>
      </p:sp>
      <p:pic>
        <p:nvPicPr>
          <p:cNvPr id="13" name="Picture 6" descr="http://donnews.ru/static/images/2016/07/25/5fd95c09e47a546c3cb351c8c1424ef2_thu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85592" y="4765445"/>
            <a:ext cx="2664296" cy="1900566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</p:pic>
      <p:sp>
        <p:nvSpPr>
          <p:cNvPr id="14" name="Прямоугольник 13"/>
          <p:cNvSpPr/>
          <p:nvPr/>
        </p:nvSpPr>
        <p:spPr>
          <a:xfrm>
            <a:off x="6156176" y="1265859"/>
            <a:ext cx="2987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FF0000"/>
                </a:solidFill>
              </a:rPr>
              <a:t>СОВРЕМЕННАЯ ПОПУЛЯРНАЯ МУЗЫКА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156176" y="1973746"/>
            <a:ext cx="288031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8310" fontAlgn="base">
              <a:spcAft>
                <a:spcPts val="0"/>
              </a:spcAft>
            </a:pPr>
            <a:r>
              <a:rPr lang="ru-RU" sz="1600" b="1" dirty="0">
                <a:solidFill>
                  <a:schemeClr val="tx2"/>
                </a:solidFill>
                <a:ea typeface="Times New Roman"/>
              </a:rPr>
              <a:t>Одного человека может успокаивать, дарить радость, другого -   раздражать, утомлять. </a:t>
            </a:r>
            <a:endParaRPr lang="ru-RU" sz="1600" b="1" dirty="0" smtClean="0">
              <a:solidFill>
                <a:schemeClr val="tx2"/>
              </a:solidFill>
              <a:ea typeface="Times New Roman"/>
            </a:endParaRPr>
          </a:p>
          <a:p>
            <a:pPr indent="448310" fontAlgn="base">
              <a:spcAft>
                <a:spcPts val="0"/>
              </a:spcAft>
            </a:pPr>
            <a:r>
              <a:rPr lang="ru-RU" sz="1600" b="1" dirty="0" smtClean="0">
                <a:solidFill>
                  <a:schemeClr val="tx2"/>
                </a:solidFill>
                <a:ea typeface="Times New Roman"/>
              </a:rPr>
              <a:t>Учеными </a:t>
            </a:r>
            <a:r>
              <a:rPr lang="ru-RU" sz="1600" b="1" dirty="0">
                <a:solidFill>
                  <a:schemeClr val="tx2"/>
                </a:solidFill>
                <a:ea typeface="Times New Roman"/>
              </a:rPr>
              <a:t>было доказано, что поп-музыка негативно отражается на способности человека к запоминанию.</a:t>
            </a:r>
            <a:endParaRPr lang="ru-RU" sz="1600" dirty="0">
              <a:solidFill>
                <a:schemeClr val="tx2"/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16" name="Picture 5" descr="https://im3-tub-ru.yandex.net/i?id=9b85b27ca58eeceaa659c0fa16ec02d9&amp;n=33&amp;h=215&amp;w=26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56176" y="4774513"/>
            <a:ext cx="2880319" cy="1900566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181170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ЗВУКОВОЕ СОПРОВОЖДЕНИЕ И ТЕСТЫ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1440159"/>
          </a:xfrm>
        </p:spPr>
        <p:txBody>
          <a:bodyPr>
            <a:normAutofit fontScale="40000" lnSpcReduction="20000"/>
          </a:bodyPr>
          <a:lstStyle/>
          <a:p>
            <a:pPr lvl="0">
              <a:spcBef>
                <a:spcPts val="0"/>
              </a:spcBef>
            </a:pPr>
            <a:r>
              <a:rPr lang="ru-RU" sz="5000" b="1" dirty="0" smtClean="0">
                <a:solidFill>
                  <a:schemeClr val="tx2"/>
                </a:solidFill>
              </a:rPr>
              <a:t>Классическая музыка </a:t>
            </a:r>
            <a:r>
              <a:rPr lang="ru-RU" sz="5000" dirty="0" smtClean="0">
                <a:solidFill>
                  <a:schemeClr val="tx2"/>
                </a:solidFill>
              </a:rPr>
              <a:t>– </a:t>
            </a:r>
            <a:r>
              <a:rPr lang="ru-RU" sz="5000" b="1" dirty="0" smtClean="0">
                <a:solidFill>
                  <a:schemeClr val="tx2"/>
                </a:solidFill>
              </a:rPr>
              <a:t>Петр Ильич Чайковский</a:t>
            </a:r>
            <a:r>
              <a:rPr lang="ru-RU" sz="5000" dirty="0" smtClean="0">
                <a:solidFill>
                  <a:schemeClr val="tx2"/>
                </a:solidFill>
              </a:rPr>
              <a:t> Времена года Подснежник (апрель).</a:t>
            </a:r>
          </a:p>
          <a:p>
            <a:pPr lvl="0">
              <a:spcBef>
                <a:spcPts val="0"/>
              </a:spcBef>
            </a:pPr>
            <a:endParaRPr lang="ru-RU" sz="5000" dirty="0" smtClean="0">
              <a:solidFill>
                <a:schemeClr val="tx2"/>
              </a:solidFill>
            </a:endParaRPr>
          </a:p>
          <a:p>
            <a:pPr lvl="0">
              <a:spcBef>
                <a:spcPts val="0"/>
              </a:spcBef>
            </a:pPr>
            <a:r>
              <a:rPr lang="ru-RU" sz="5000" b="1" dirty="0" smtClean="0">
                <a:solidFill>
                  <a:schemeClr val="tx2"/>
                </a:solidFill>
              </a:rPr>
              <a:t>Поп музыка</a:t>
            </a:r>
            <a:r>
              <a:rPr lang="ru-RU" sz="5000" dirty="0" smtClean="0">
                <a:solidFill>
                  <a:schemeClr val="tx2"/>
                </a:solidFill>
              </a:rPr>
              <a:t> - мелодия популярной песни </a:t>
            </a:r>
            <a:r>
              <a:rPr lang="ru-RU" sz="5000" b="1" dirty="0" smtClean="0">
                <a:solidFill>
                  <a:schemeClr val="tx2"/>
                </a:solidFill>
              </a:rPr>
              <a:t>«Улыбайся»  </a:t>
            </a:r>
            <a:r>
              <a:rPr lang="ru-RU" sz="5000" dirty="0" smtClean="0">
                <a:solidFill>
                  <a:schemeClr val="tx2"/>
                </a:solidFill>
              </a:rPr>
              <a:t>автор</a:t>
            </a:r>
            <a:r>
              <a:rPr lang="ru-RU" sz="5000" b="1" dirty="0" smtClean="0">
                <a:solidFill>
                  <a:schemeClr val="tx2"/>
                </a:solidFill>
              </a:rPr>
              <a:t> Леонид Терещенко.</a:t>
            </a:r>
            <a:endParaRPr lang="ru-RU" sz="5000" dirty="0" smtClean="0">
              <a:solidFill>
                <a:schemeClr val="tx2"/>
              </a:solidFill>
            </a:endParaRP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2459798"/>
            <a:ext cx="3096344" cy="4157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755576" y="2060848"/>
            <a:ext cx="2520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Корректурная проба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7034" y="1813467"/>
            <a:ext cx="2592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Методика </a:t>
            </a:r>
            <a:r>
              <a:rPr lang="ru-RU" b="1" dirty="0" err="1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Пьерона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2"/>
                </a:solidFill>
                <a:ea typeface="Calibri" pitchFamily="34" charset="0"/>
                <a:cs typeface="Times New Roman" pitchFamily="18" charset="0"/>
              </a:rPr>
              <a:t>–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Рузера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2560908"/>
            <a:ext cx="3345922" cy="406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92953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268760"/>
            <a:ext cx="4464496" cy="2976330"/>
          </a:xfrm>
          <a:prstGeom prst="rect">
            <a:avLst/>
          </a:prstGeom>
          <a:noFill/>
          <a:ln w="19050">
            <a:solidFill>
              <a:srgbClr val="92D050"/>
            </a:solidFill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3968" y="3429000"/>
            <a:ext cx="4536504" cy="3024336"/>
          </a:xfrm>
          <a:prstGeom prst="rect">
            <a:avLst/>
          </a:prstGeom>
          <a:noFill/>
          <a:ln w="19050">
            <a:solidFill>
              <a:srgbClr val="92D050"/>
            </a:solidFill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395536" y="332656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ТЕСТИРОВАНИЕ  В ДОМАШНИХ УСЛОВИЯХ 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6059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188640"/>
            <a:ext cx="3826769" cy="122899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РЕЗУЛЬТАТЫ МОЕГО ТЕСТИРОВАНИЯ КОРРЕКТУРНОЙ ПРОБЫ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1" y="5445224"/>
            <a:ext cx="29523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b="1" dirty="0" smtClean="0">
              <a:solidFill>
                <a:schemeClr val="tx2"/>
              </a:solidFill>
            </a:endParaRPr>
          </a:p>
          <a:p>
            <a:r>
              <a:rPr lang="ru-RU" sz="2000" b="1" dirty="0" smtClean="0">
                <a:solidFill>
                  <a:schemeClr val="tx2"/>
                </a:solidFill>
              </a:rPr>
              <a:t>Количество ошибок увеличилось  с 2 до 4.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76056" y="260648"/>
            <a:ext cx="3816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РЕЗУЛЬТАТ МЕТОДА ПЬЕРОНА-РУЗЕРА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20072" y="5589240"/>
            <a:ext cx="35283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>
                <a:solidFill>
                  <a:schemeClr val="tx2"/>
                </a:solidFill>
              </a:rPr>
              <a:t>Выполняя тест по современную поп – музыку я допустила две ошибки.</a:t>
            </a: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723371083"/>
              </p:ext>
            </p:extLst>
          </p:nvPr>
        </p:nvGraphicFramePr>
        <p:xfrm>
          <a:off x="179512" y="1312168"/>
          <a:ext cx="4186808" cy="4133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818955012"/>
              </p:ext>
            </p:extLst>
          </p:nvPr>
        </p:nvGraphicFramePr>
        <p:xfrm>
          <a:off x="4469533" y="1412776"/>
          <a:ext cx="4392488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25404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627</Words>
  <Application>Microsoft Office PowerPoint</Application>
  <PresentationFormat>Экран (4:3)</PresentationFormat>
  <Paragraphs>86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1_Тема Office</vt:lpstr>
      <vt:lpstr>2_Тема Office</vt:lpstr>
      <vt:lpstr>3_Тема Office</vt:lpstr>
      <vt:lpstr>4_Тема Office</vt:lpstr>
      <vt:lpstr>6_Тема Office</vt:lpstr>
      <vt:lpstr>8_Тема Office</vt:lpstr>
      <vt:lpstr>7_Тема Office</vt:lpstr>
      <vt:lpstr>9_Тема Office</vt:lpstr>
      <vt:lpstr>Слайд 1</vt:lpstr>
      <vt:lpstr>АКТУАЛЬНОСТЬ ИССЛЕДОВАНИЯ</vt:lpstr>
      <vt:lpstr>ГИПОТЕЗА : </vt:lpstr>
      <vt:lpstr>ЦЕЛЬ : </vt:lpstr>
      <vt:lpstr>ЗАДАЧИ : </vt:lpstr>
      <vt:lpstr>Слайд 6</vt:lpstr>
      <vt:lpstr>ЗВУКОВОЕ СОПРОВОЖДЕНИЕ И ТЕСТЫ</vt:lpstr>
      <vt:lpstr>Слайд 8</vt:lpstr>
      <vt:lpstr>РЕЗУЛЬТАТЫ МОЕГО ТЕСТИРОВАНИЯ КОРРЕКТУРНОЙ ПРОБЫ</vt:lpstr>
      <vt:lpstr>ТЕСТИРОВАНИЕ ТРЕТЬЕКЛАССНИКОВ В ШКОЛЕ</vt:lpstr>
      <vt:lpstr>РЕЗУЛЬТАТЫ ТЕСТИРОВАНИЯ ТРЕТЬЕКЛАССНИКОВ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Таня</dc:creator>
  <cp:lastModifiedBy>Admin</cp:lastModifiedBy>
  <cp:revision>48</cp:revision>
  <dcterms:created xsi:type="dcterms:W3CDTF">2017-03-01T18:55:44Z</dcterms:created>
  <dcterms:modified xsi:type="dcterms:W3CDTF">2017-09-06T12:55:02Z</dcterms:modified>
</cp:coreProperties>
</file>