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0" r:id="rId4"/>
  </p:sldMasterIdLst>
  <p:sldIdLst>
    <p:sldId id="256" r:id="rId5"/>
    <p:sldId id="265" r:id="rId6"/>
    <p:sldId id="258" r:id="rId7"/>
    <p:sldId id="301" r:id="rId8"/>
    <p:sldId id="291" r:id="rId9"/>
    <p:sldId id="292" r:id="rId10"/>
    <p:sldId id="294" r:id="rId11"/>
    <p:sldId id="296" r:id="rId12"/>
    <p:sldId id="298" r:id="rId13"/>
    <p:sldId id="267" r:id="rId14"/>
    <p:sldId id="299" r:id="rId15"/>
    <p:sldId id="288" r:id="rId16"/>
    <p:sldId id="287" r:id="rId17"/>
    <p:sldId id="300" r:id="rId18"/>
    <p:sldId id="263" r:id="rId19"/>
    <p:sldId id="285" r:id="rId20"/>
    <p:sldId id="286" r:id="rId21"/>
    <p:sldId id="290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AA8FA8-4596-4B17-94E5-FD446BA23214}" type="datetimeFigureOut">
              <a:rPr lang="en-US" smtClean="0"/>
              <a:pPr>
                <a:defRPr/>
              </a:pPr>
              <a:t>5/20/2017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672B97D-CACE-486D-BD1C-565038DEC5B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996719-7007-4591-8506-80162822FAE9}" type="datetimeFigureOut">
              <a:rPr lang="en-US" smtClean="0"/>
              <a:pPr>
                <a:defRPr/>
              </a:pPr>
              <a:t>5/20/2017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AF3E30-B329-467E-848A-38E20452994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BB449C-7115-4600-AE94-0205757D4975}" type="datetimeFigureOut">
              <a:rPr lang="en-US" smtClean="0"/>
              <a:pPr>
                <a:defRPr/>
              </a:pPr>
              <a:t>5/20/2017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9C62A7-74EF-4070-BF3E-9BBA90E98BF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6FBEF0C8-BD2C-4A59-B7B7-2F4E2711C5EE}" type="datetimeFigureOut">
              <a:rPr lang="en-US" smtClean="0"/>
              <a:pPr>
                <a:defRPr/>
              </a:pPr>
              <a:t>5/20/2017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26FEDA46-911A-403E-A146-D9CF07D80DE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C04692-958F-4895-97B5-1CC01A9D16F6}" type="datetimeFigureOut">
              <a:rPr lang="en-US" smtClean="0"/>
              <a:pPr>
                <a:defRPr/>
              </a:pPr>
              <a:t>5/20/2017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7C21F4-1E83-458B-BF5A-419C34318D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08EC94-3E6B-43BB-B3D9-C4FB4AF411C3}" type="datetimeFigureOut">
              <a:rPr lang="en-US" smtClean="0"/>
              <a:pPr>
                <a:defRPr/>
              </a:pPr>
              <a:t>5/20/2017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8BFA01-9E73-4A18-894F-F6D5C6A3C7A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C54A8C-0B36-424F-A28D-EDF964F1C6C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FDD276-9171-44E9-A46A-33895E759D4B}" type="datetimeFigureOut">
              <a:rPr lang="en-US" smtClean="0"/>
              <a:pPr>
                <a:defRPr/>
              </a:pPr>
              <a:t>5/20/2017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19FBC9-CE87-4656-BBE0-E413782946E0}" type="datetimeFigureOut">
              <a:rPr lang="en-US" smtClean="0"/>
              <a:pPr>
                <a:defRPr/>
              </a:pPr>
              <a:t>5/20/2017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C154FA-568B-4337-9BA1-6E9F4CB77E9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38505E-F50A-4B31-84B8-4A6E8D6B6599}" type="datetimeFigureOut">
              <a:rPr lang="en-US" smtClean="0"/>
              <a:pPr>
                <a:defRPr/>
              </a:pPr>
              <a:t>5/20/2017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457310-202D-47A9-8EFE-35E67D34464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14EE0E0D-FBE1-4B2F-A78F-55A23983ABF3}" type="datetimeFigureOut">
              <a:rPr lang="en-US" smtClean="0"/>
              <a:pPr>
                <a:defRPr/>
              </a:pPr>
              <a:t>5/20/2017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B2128FC-6E41-46F7-A81F-E8681B1EA9F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8024FF-3588-45C2-9543-647DAD43C5E2}" type="datetimeFigureOut">
              <a:rPr lang="en-US" smtClean="0"/>
              <a:pPr>
                <a:defRPr/>
              </a:pPr>
              <a:t>5/20/2017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E9475D2-BF98-47C5-9422-D11A51031C0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155AF02-EF71-4EB6-8242-11B082A2D4D1}" type="datetimeFigureOut">
              <a:rPr lang="en-US" smtClean="0"/>
              <a:pPr>
                <a:defRPr/>
              </a:pPr>
              <a:t>5/20/2017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E7BD5D6-2252-48FE-977B-F21BD4520FD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1" r:id="rId1"/>
    <p:sldLayoutId id="2147483882" r:id="rId2"/>
    <p:sldLayoutId id="2147483883" r:id="rId3"/>
    <p:sldLayoutId id="2147483884" r:id="rId4"/>
    <p:sldLayoutId id="2147483885" r:id="rId5"/>
    <p:sldLayoutId id="2147483886" r:id="rId6"/>
    <p:sldLayoutId id="2147483887" r:id="rId7"/>
    <p:sldLayoutId id="2147483888" r:id="rId8"/>
    <p:sldLayoutId id="2147483889" r:id="rId9"/>
    <p:sldLayoutId id="2147483890" r:id="rId10"/>
    <p:sldLayoutId id="2147483891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Подзаголовок 7"/>
          <p:cNvSpPr>
            <a:spLocks noGrp="1"/>
          </p:cNvSpPr>
          <p:nvPr>
            <p:ph type="subTitle" idx="1"/>
          </p:nvPr>
        </p:nvSpPr>
        <p:spPr>
          <a:xfrm>
            <a:off x="2362200" y="5813425"/>
            <a:ext cx="6705600" cy="658813"/>
          </a:xfrm>
        </p:spPr>
        <p:txBody>
          <a:bodyPr/>
          <a:lstStyle/>
          <a:p>
            <a:pPr eaLnBrk="1" hangingPunct="1"/>
            <a:r>
              <a:rPr lang="ru-RU" sz="2100" smtClean="0"/>
              <a:t> </a:t>
            </a:r>
            <a:endParaRPr lang="ru-RU" smtClean="0"/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3581400" y="439738"/>
            <a:ext cx="5257800" cy="51974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Первая российская революция 1905-1907 гг. Изменения в политической системе Российской империи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6" descr="http://www.gelos.ru/month/december2010book/bigimages/nb6154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3429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152400"/>
            <a:ext cx="8839200" cy="6553200"/>
          </a:xfrm>
        </p:spPr>
        <p:txBody>
          <a:bodyPr>
            <a:normAutofit fontScale="47500" lnSpcReduction="20000"/>
          </a:bodyPr>
          <a:lstStyle/>
          <a:p>
            <a:pPr marL="320040" indent="-32004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800" b="1" dirty="0" smtClean="0">
                <a:solidFill>
                  <a:srgbClr val="FF0000"/>
                </a:solidFill>
              </a:rPr>
              <a:t>Манифест «Об усовершенствовании государственного порядка» (С.43 УЧ-КА</a:t>
            </a:r>
            <a:r>
              <a:rPr lang="ru-RU" sz="3800" b="1" dirty="0" smtClean="0"/>
              <a:t>).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	</a:t>
            </a:r>
            <a:r>
              <a:rPr lang="ru-RU" sz="3800" dirty="0" smtClean="0"/>
              <a:t>Даровать населению незыблемые основы гражданской свободы на началах действительной неприкосновенности личности, свободы совести, слова, собраний и союзов.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800" dirty="0" smtClean="0"/>
              <a:t>	…Привлечь к участию в Думе…те классы населения, которые ныне совсем лишены избирательных прав…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800" dirty="0" smtClean="0"/>
              <a:t>	Установить как незыблемое правило, чтобы никакой закон не мог воспринять силу без одобрения Государственной думой…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800" dirty="0" smtClean="0"/>
              <a:t>	ВОПРОС: </a:t>
            </a:r>
            <a:r>
              <a:rPr lang="ru-RU" sz="3800" b="1" i="1" dirty="0" smtClean="0">
                <a:solidFill>
                  <a:srgbClr val="FF0000"/>
                </a:solidFill>
              </a:rPr>
              <a:t>Какие права получило российское население?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800" b="1" i="1" dirty="0" smtClean="0">
                <a:solidFill>
                  <a:srgbClr val="FF0000"/>
                </a:solidFill>
              </a:rPr>
              <a:t>	                  Какой новый орган государственной власти был обещан в манифесте?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800" b="1" i="1" dirty="0" smtClean="0">
                <a:solidFill>
                  <a:srgbClr val="FF0000"/>
                </a:solidFill>
              </a:rPr>
              <a:t>		       Какими полномочиями он наделялся?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800" b="1" i="1" dirty="0" smtClean="0">
                <a:solidFill>
                  <a:srgbClr val="FF0000"/>
                </a:solidFill>
              </a:rPr>
              <a:t>                 Что нового вносил он в политический строй Российской империи?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800" b="1" i="1" dirty="0" smtClean="0">
                <a:solidFill>
                  <a:srgbClr val="FF0000"/>
                </a:solidFill>
              </a:rPr>
              <a:t>                         Оцените значение Манифеста.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800" dirty="0" smtClean="0"/>
              <a:t> 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800" b="1" dirty="0" smtClean="0"/>
              <a:t>Т.О., Высшим законодательным органом стала Государственная дума. </a:t>
            </a:r>
            <a:r>
              <a:rPr lang="ru-RU" sz="3800" b="1" u="sng" dirty="0" smtClean="0"/>
              <a:t>19 октября 1905г. был создан Совет министров.</a:t>
            </a:r>
            <a:r>
              <a:rPr lang="ru-RU" sz="3800" b="1" dirty="0" smtClean="0"/>
              <a:t> Председателем стал С.Ю. Витте.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800" b="1" dirty="0" smtClean="0"/>
              <a:t> 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800" dirty="0" smtClean="0"/>
              <a:t>Эссе: «Милая мама, - обращался Николай II к матери через день после подписания Манифеста, - сколько я перемучился, ты представить себе не можешь. Единственное утешение, что такова воля Божия и что это тяжёлое решение выведет дорогую Россию из того невыносимого, хаотического состояния, в котором она находится почти год».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800" dirty="0" smtClean="0"/>
              <a:t> 	ВОПРОС:</a:t>
            </a:r>
            <a:r>
              <a:rPr lang="ru-RU" sz="3800" b="1" i="1" dirty="0" smtClean="0">
                <a:solidFill>
                  <a:srgbClr val="FF0000"/>
                </a:solidFill>
              </a:rPr>
              <a:t> Почему для Николая II вопрос о Конституции был столь болезненным, ведь многие монархи Западной Европы пошли на ограничение своей власти?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great-country.ru/content/letopis/img_1905/image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4325"/>
            <a:ext cx="4924425" cy="717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4" descr="http://www.great-country.ru/content/letopis/img_1905/image0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-304800"/>
            <a:ext cx="5505450" cy="716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Фирдаус\Desktop\первая рев\итоги ре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50"/>
            <a:ext cx="8870950" cy="636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1357313" y="0"/>
            <a:ext cx="6215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Corbel" pitchFamily="34" charset="0"/>
              </a:rPr>
              <a:t>Итоги революции</a:t>
            </a:r>
          </a:p>
        </p:txBody>
      </p:sp>
      <p:pic>
        <p:nvPicPr>
          <p:cNvPr id="20484" name="Picture 4" descr="ag00029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0" y="228600"/>
            <a:ext cx="1143000" cy="90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Фирдаус\Desktop\первая рев\3июньская монарх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15888"/>
            <a:ext cx="8143875" cy="661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4" descr="ag00029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304800"/>
            <a:ext cx="1143000" cy="90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 </a:t>
            </a:r>
            <a:r>
              <a:rPr lang="ru-RU" sz="2000" b="1" smtClean="0"/>
              <a:t>потрясла основы российского самодержавия, которое вынуждено было пойти на ряд существенных самоограничений.</a:t>
            </a:r>
          </a:p>
          <a:p>
            <a:r>
              <a:rPr lang="ru-RU" sz="2000" b="1" smtClean="0"/>
              <a:t> Созыв законодательной Государственной думы, создание двухпалатного парламента, провозглашение гражданских свобод, </a:t>
            </a:r>
          </a:p>
          <a:p>
            <a:r>
              <a:rPr lang="ru-RU" sz="2000" b="1" smtClean="0"/>
              <a:t>отмена цензуры, </a:t>
            </a:r>
          </a:p>
          <a:p>
            <a:r>
              <a:rPr lang="ru-RU" sz="2000" b="1" smtClean="0"/>
              <a:t>легализация профсоюзов, </a:t>
            </a:r>
          </a:p>
          <a:p>
            <a:r>
              <a:rPr lang="ru-RU" sz="2000" b="1" smtClean="0"/>
              <a:t>начало агарной реформы – все это говорило о том, что в России складывались основы конституционной монархии.</a:t>
            </a:r>
          </a:p>
          <a:p>
            <a:r>
              <a:rPr lang="ru-RU" sz="2000" b="1" smtClean="0"/>
              <a:t> Революция получила также большой международный резонанс.</a:t>
            </a:r>
          </a:p>
          <a:p>
            <a:r>
              <a:rPr lang="ru-RU" sz="2000" b="1" smtClean="0"/>
              <a:t> Она способствовала подъему стачечной борьбы рабочих в Германии, Франции, Англии, Италии. (см. схему «Революция 1905-1907 гг. в России. Итоги») </a:t>
            </a:r>
          </a:p>
        </p:txBody>
      </p:sp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762000"/>
          </a:xfrm>
        </p:spPr>
        <p:txBody>
          <a:bodyPr/>
          <a:lstStyle/>
          <a:p>
            <a:r>
              <a:rPr lang="ru-RU" sz="3200" b="1" smtClean="0">
                <a:solidFill>
                  <a:srgbClr val="FF0000"/>
                </a:solidFill>
              </a:rPr>
              <a:t>Историческое значение революции 1905-1907 гг.</a:t>
            </a:r>
            <a:r>
              <a:rPr lang="ru-RU" sz="3600" smtClean="0"/>
              <a:t/>
            </a:r>
            <a:br>
              <a:rPr lang="ru-RU" sz="3600" smtClean="0"/>
            </a:br>
            <a:endParaRPr lang="ru-RU" sz="360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Фирдаус\Desktop\первая рев\периодизация 1 революц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914400"/>
            <a:ext cx="8715375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4" descr="ag00029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1000"/>
            <a:ext cx="1143000" cy="90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905000" y="152400"/>
            <a:ext cx="5105400" cy="533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 </a:t>
            </a:r>
            <a:r>
              <a:rPr lang="ru-RU" sz="3600" b="1" dirty="0">
                <a:solidFill>
                  <a:srgbClr val="FF0000"/>
                </a:solidFill>
              </a:rPr>
              <a:t>Закрепление: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23850" y="1628775"/>
            <a:ext cx="8229600" cy="48863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 smtClean="0"/>
              <a:t>        </a:t>
            </a:r>
            <a:r>
              <a:rPr lang="en-US" sz="2000" b="1" smtClean="0"/>
              <a:t>I</a:t>
            </a:r>
            <a:r>
              <a:rPr lang="ru-RU" sz="2000" b="1" smtClean="0"/>
              <a:t> Госдума 27 апреля-8 июля 1906 г.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smtClean="0"/>
              <a:t>     </a:t>
            </a:r>
            <a:r>
              <a:rPr lang="ru-RU" sz="2000" u="sng" smtClean="0"/>
              <a:t>Состав:</a:t>
            </a:r>
            <a:r>
              <a:rPr lang="ru-RU" sz="2000" smtClean="0"/>
              <a:t> либеральные партии 43%; трудовики и социал-демократы 23%; националисты 14%; большевики бойкотировали, черносотенцы не прошли. </a:t>
            </a:r>
            <a:r>
              <a:rPr lang="ru-RU" sz="2000" u="sng" smtClean="0"/>
              <a:t>Основные вопросы- </a:t>
            </a:r>
            <a:r>
              <a:rPr lang="ru-RU" sz="2000" smtClean="0"/>
              <a:t>аграрный, программа демократизации России. </a:t>
            </a:r>
            <a:r>
              <a:rPr lang="ru-RU" sz="2000" u="sng" smtClean="0"/>
              <a:t>Распущена</a:t>
            </a:r>
            <a:r>
              <a:rPr lang="ru-RU" sz="2000" smtClean="0"/>
              <a:t>, как «сеющая смуту».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smtClean="0"/>
              <a:t>         </a:t>
            </a:r>
            <a:r>
              <a:rPr lang="en-US" sz="2000" b="1" smtClean="0"/>
              <a:t>II</a:t>
            </a:r>
            <a:r>
              <a:rPr lang="ru-RU" sz="2000" b="1" smtClean="0"/>
              <a:t> Госдума 20 февраля – 3 июня 1907 г</a:t>
            </a:r>
            <a:r>
              <a:rPr lang="ru-RU" sz="2000" smtClean="0"/>
              <a:t>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smtClean="0"/>
              <a:t>     </a:t>
            </a:r>
            <a:r>
              <a:rPr lang="ru-RU" sz="2000" u="sng" smtClean="0"/>
              <a:t>Состав:</a:t>
            </a:r>
            <a:r>
              <a:rPr lang="ru-RU" sz="2000" smtClean="0"/>
              <a:t> «Либеральный блок»(эсеры, трудовики и социал-демократы)-43%;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smtClean="0"/>
              <a:t>     Кадеты – 19%;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smtClean="0"/>
              <a:t>     Черносотенцы- 10%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smtClean="0"/>
              <a:t>     Националисты и октябристы – 15%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smtClean="0"/>
              <a:t>     </a:t>
            </a:r>
            <a:r>
              <a:rPr lang="ru-RU" sz="2000" u="sng" smtClean="0"/>
              <a:t>Основные вопросы</a:t>
            </a:r>
            <a:r>
              <a:rPr lang="ru-RU" sz="2000" smtClean="0"/>
              <a:t>: аграрный, налогообложение, политические свободы. </a:t>
            </a:r>
            <a:r>
              <a:rPr lang="ru-RU" sz="2000" u="sng" smtClean="0"/>
              <a:t>Распущена,</a:t>
            </a:r>
            <a:r>
              <a:rPr lang="ru-RU" sz="2000" smtClean="0"/>
              <a:t> под предлогом подготовки государственного переворота</a:t>
            </a:r>
          </a:p>
        </p:txBody>
      </p:sp>
      <p:sp>
        <p:nvSpPr>
          <p:cNvPr id="1566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152400"/>
            <a:ext cx="8229600" cy="990600"/>
          </a:xfrm>
        </p:spPr>
        <p:txBody>
          <a:bodyPr/>
          <a:lstStyle/>
          <a:p>
            <a:pPr eaLnBrk="1" hangingPunct="1"/>
            <a:r>
              <a:rPr lang="ru-RU" sz="2800" smtClean="0"/>
              <a:t>Государственная Дума, как компромисс между царизмом и либерализмом.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56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56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6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56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56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56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56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56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56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5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5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5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5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5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5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5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5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0"/>
                            </p:stCondLst>
                            <p:childTnLst>
                              <p:par>
                                <p:cTn id="3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56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56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56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56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0"/>
                            </p:stCondLst>
                            <p:childTnLst>
                              <p:par>
                                <p:cTn id="46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56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56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56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56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000"/>
                            </p:stCondLst>
                            <p:childTnLst>
                              <p:par>
                                <p:cTn id="53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56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56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56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56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6000"/>
                            </p:stCondLst>
                            <p:childTnLst>
                              <p:par>
                                <p:cTn id="60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56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56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56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56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5" grpId="0" build="p"/>
      <p:bldP spid="15667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/>
              <a:t>В начале ХХ века в России была разрешена многопартийность, это подтверждает Манифест от 17 октября 1905 года.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mtClean="0"/>
              <a:t>    Все партии можно разделить на три направления: монархические, либеральные и революционно- демократические. Основным вопросом для всех был аграрный.</a:t>
            </a:r>
          </a:p>
          <a:p>
            <a:pPr eaLnBrk="1" hangingPunct="1">
              <a:lnSpc>
                <a:spcPct val="90000"/>
              </a:lnSpc>
            </a:pPr>
            <a:endParaRPr lang="ru-RU" smtClean="0"/>
          </a:p>
        </p:txBody>
      </p:sp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>Политические партии  в начале ХХ века.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9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1699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69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700" decel="100000" fill="hold"/>
                                        <p:tgtEl>
                                          <p:spTgt spid="169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169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87" grpId="0"/>
      <p:bldP spid="16998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Домашнее задание </a:t>
            </a:r>
          </a:p>
          <a:p>
            <a:pPr eaLnBrk="1" hangingPunct="1"/>
            <a:r>
              <a:rPr lang="ru-RU" smtClean="0"/>
              <a:t>Пар.8, вопрос 2-3,</a:t>
            </a:r>
          </a:p>
          <a:p>
            <a:pPr eaLnBrk="1" hangingPunct="1"/>
            <a:r>
              <a:rPr lang="ru-RU" smtClean="0"/>
              <a:t>Пар.9. вопрос 1 (письменно)</a:t>
            </a:r>
          </a:p>
        </p:txBody>
      </p:sp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6628" name="Picture 4" descr="ag00029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152400"/>
            <a:ext cx="1143000" cy="90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 eaLnBrk="1" hangingPunct="1">
              <a:buFont typeface="Tw Cen MT" pitchFamily="34" charset="0"/>
              <a:buAutoNum type="arabicPeriod"/>
            </a:pPr>
            <a:r>
              <a:rPr lang="ru-RU" smtClean="0"/>
              <a:t> Революция 1905-1907гг</a:t>
            </a:r>
          </a:p>
          <a:p>
            <a:pPr marL="514350" indent="-514350" eaLnBrk="1" hangingPunct="1">
              <a:buFont typeface="Tw Cen MT" pitchFamily="34" charset="0"/>
              <a:buAutoNum type="arabicPeriod"/>
            </a:pPr>
            <a:r>
              <a:rPr lang="ru-RU" sz="3200" smtClean="0"/>
              <a:t> Причины революции.</a:t>
            </a:r>
          </a:p>
          <a:p>
            <a:pPr marL="514350" indent="-514350" eaLnBrk="1" hangingPunct="1">
              <a:buFont typeface="Tw Cen MT" pitchFamily="34" charset="0"/>
              <a:buAutoNum type="arabicPeriod"/>
            </a:pPr>
            <a:r>
              <a:rPr lang="ru-RU" sz="3200" smtClean="0"/>
              <a:t>Характер и цели революции 1905-1907гг.  </a:t>
            </a:r>
          </a:p>
          <a:p>
            <a:pPr marL="514350" indent="-514350" eaLnBrk="1" hangingPunct="1">
              <a:buFont typeface="Tw Cen MT" pitchFamily="34" charset="0"/>
              <a:buAutoNum type="arabicPeriod"/>
            </a:pPr>
            <a:r>
              <a:rPr lang="ru-RU" smtClean="0"/>
              <a:t> Этапы революции 1905-1907гг.</a:t>
            </a:r>
          </a:p>
          <a:p>
            <a:pPr marL="514350" indent="-514350" eaLnBrk="1" hangingPunct="1">
              <a:buFont typeface="Tw Cen MT" pitchFamily="34" charset="0"/>
              <a:buAutoNum type="arabicPeriod"/>
            </a:pPr>
            <a:r>
              <a:rPr lang="ru-RU" sz="3200" smtClean="0"/>
              <a:t> Царский Манифест.</a:t>
            </a:r>
          </a:p>
          <a:p>
            <a:pPr marL="514350" indent="-514350" eaLnBrk="1" hangingPunct="1">
              <a:buFont typeface="Tw Cen MT" pitchFamily="34" charset="0"/>
              <a:buAutoNum type="arabicPeriod"/>
            </a:pPr>
            <a:r>
              <a:rPr lang="ru-RU" sz="3200" smtClean="0"/>
              <a:t> Итоги революции.</a:t>
            </a:r>
          </a:p>
          <a:p>
            <a:pPr marL="514350" indent="-514350" eaLnBrk="1" hangingPunct="1">
              <a:buFont typeface="Tw Cen MT" pitchFamily="34" charset="0"/>
              <a:buAutoNum type="arabicPeriod"/>
            </a:pPr>
            <a:r>
              <a:rPr lang="ru-RU" sz="3200" smtClean="0"/>
              <a:t>Историческое значение революции.</a:t>
            </a:r>
          </a:p>
          <a:p>
            <a:pPr marL="514350" indent="-514350" eaLnBrk="1" hangingPunct="1">
              <a:buFont typeface="Tw Cen MT" pitchFamily="34" charset="0"/>
              <a:buAutoNum type="arabicPeriod"/>
            </a:pPr>
            <a:endParaRPr lang="ru-RU" sz="3200" smtClean="0"/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ru-RU" sz="3200" smtClean="0"/>
              <a:t> </a:t>
            </a:r>
          </a:p>
          <a:p>
            <a:pPr marL="514350" indent="-514350" eaLnBrk="1" hangingPunct="1">
              <a:buFont typeface="Tw Cen MT" pitchFamily="34" charset="0"/>
              <a:buAutoNum type="arabicPeriod"/>
            </a:pPr>
            <a:endParaRPr lang="ru-RU" smtClean="0"/>
          </a:p>
        </p:txBody>
      </p:sp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План урока</a:t>
            </a:r>
          </a:p>
        </p:txBody>
      </p:sp>
      <p:pic>
        <p:nvPicPr>
          <p:cNvPr id="10244" name="Picture 4" descr="ag00029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1143000" cy="90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4800" dirty="0" smtClean="0"/>
              <a:t>Что послужило причинами и поводом к началу революции?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4800" dirty="0" smtClean="0"/>
              <a:t>Назовите задачи стоящие перед революцией?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4800" dirty="0" smtClean="0"/>
              <a:t>Расскажите о событиях первого этапа революции?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ru-RU" dirty="0" smtClean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ru-RU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ru-RU" dirty="0" smtClean="0"/>
          </a:p>
        </p:txBody>
      </p:sp>
      <p:sp>
        <p:nvSpPr>
          <p:cNvPr id="11266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Вопрос по домашнему заданию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4343400" y="1600200"/>
            <a:ext cx="4422775" cy="5029200"/>
          </a:xfrm>
        </p:spPr>
        <p:txBody>
          <a:bodyPr/>
          <a:lstStyle/>
          <a:p>
            <a:r>
              <a:rPr lang="ru-RU" sz="2800" b="1" smtClean="0"/>
              <a:t>Революция 1905-1907 гг. – апогей борьбы между новыми и старыми, отживающими общественными отношениями при резко обострившихся в России в начале XX века социальных процессах. </a:t>
            </a:r>
          </a:p>
          <a:p>
            <a:endParaRPr lang="ru-RU" smtClean="0"/>
          </a:p>
        </p:txBody>
      </p:sp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10600" cy="990600"/>
          </a:xfrm>
        </p:spPr>
        <p:txBody>
          <a:bodyPr>
            <a:normAutofit fontScale="90000"/>
          </a:bodyPr>
          <a:lstStyle/>
          <a:p>
            <a:r>
              <a:rPr lang="ru-RU" sz="3200" b="1" smtClean="0">
                <a:solidFill>
                  <a:srgbClr val="FF0000"/>
                </a:solidFill>
              </a:rPr>
              <a:t>1905 -1907год - Первая русская революция</a:t>
            </a:r>
            <a:br>
              <a:rPr lang="ru-RU" sz="3200" b="1" smtClean="0">
                <a:solidFill>
                  <a:srgbClr val="FF0000"/>
                </a:solidFill>
              </a:rPr>
            </a:br>
            <a:endParaRPr lang="ru-RU" sz="3200" b="1" smtClean="0">
              <a:solidFill>
                <a:srgbClr val="FF0000"/>
              </a:solidFill>
            </a:endParaRPr>
          </a:p>
        </p:txBody>
      </p:sp>
      <p:pic>
        <p:nvPicPr>
          <p:cNvPr id="12292" name="Picture 4" descr="http://hkm.ru/images/Colleksii/plakati/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00200"/>
            <a:ext cx="4038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 descr="http://www.great-country.ru/content/letopis/img_1905/image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400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/>
              <a:t/>
            </a:r>
            <a:br>
              <a:rPr lang="en-US"/>
            </a:br>
            <a:endParaRPr lang="en-US"/>
          </a:p>
        </p:txBody>
      </p:sp>
      <p:pic>
        <p:nvPicPr>
          <p:cNvPr id="13316" name="Picture 6" descr="http://refwin.ru/files/18/images_7/image5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228600"/>
            <a:ext cx="2362200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8" descr="http://te.ua/sev/uploads/images/pix1/1003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3276600"/>
            <a:ext cx="2667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great-country.ru/content/letopis/img_1905/image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0196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6" descr="http://www.gelos.ru/month/december2010book/bigimages/nb6154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533400"/>
            <a:ext cx="4038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great-country.ru/content/letopis/img_1905/image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8672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4" descr="http://www.great-country.ru/content/letopis/img_1905/image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72025" y="0"/>
            <a:ext cx="4371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839200" cy="990600"/>
          </a:xfrm>
        </p:spPr>
        <p:txBody>
          <a:bodyPr/>
          <a:lstStyle/>
          <a:p>
            <a:r>
              <a:rPr lang="ru-RU" sz="3600" b="1" smtClean="0">
                <a:solidFill>
                  <a:srgbClr val="FF0000"/>
                </a:solidFill>
              </a:rPr>
              <a:t>1905 -1907год - Первая русская революция</a:t>
            </a:r>
            <a:endParaRPr lang="ru-RU" sz="3600" smtClean="0"/>
          </a:p>
        </p:txBody>
      </p:sp>
      <p:sp>
        <p:nvSpPr>
          <p:cNvPr id="16387" name="Содержимое 3"/>
          <p:cNvSpPr>
            <a:spLocks noGrp="1"/>
          </p:cNvSpPr>
          <p:nvPr>
            <p:ph sz="half" idx="1"/>
          </p:nvPr>
        </p:nvSpPr>
        <p:spPr>
          <a:xfrm>
            <a:off x="3505200" y="1589088"/>
            <a:ext cx="5638800" cy="4572000"/>
          </a:xfrm>
        </p:spPr>
        <p:txBody>
          <a:bodyPr/>
          <a:lstStyle/>
          <a:p>
            <a:r>
              <a:rPr lang="ru-RU" sz="2000" b="1" smtClean="0"/>
              <a:t>Второй этап - октябрь—декабрь 1905г. г.</a:t>
            </a:r>
            <a:r>
              <a:rPr lang="ru-RU" sz="2000" smtClean="0"/>
              <a:t>  Осенью 1905 г. центр революции переместился в Москву. Начавшаяся в Москве Всероссийская Октябрьская политическая стачка, а затем </a:t>
            </a:r>
            <a:r>
              <a:rPr lang="ru-RU" sz="2000" b="1" smtClean="0">
                <a:solidFill>
                  <a:srgbClr val="FF0000"/>
                </a:solidFill>
              </a:rPr>
              <a:t>вооруженное восстание в декабре 1905 г. явились высшим подъемом революции. </a:t>
            </a:r>
            <a:r>
              <a:rPr lang="ru-RU" sz="2000" smtClean="0"/>
              <a:t>7 октября забастовали железнодорожники Москвы (за исключением Николаевской железной дороги), а вслед за ними — рабочие большинства железных дорог страны. 10 октября в Москве началась общегородская стачка рабочих. </a:t>
            </a:r>
            <a:br>
              <a:rPr lang="ru-RU" sz="2000" smtClean="0"/>
            </a:br>
            <a:endParaRPr lang="ru-RU" sz="2000" smtClean="0"/>
          </a:p>
        </p:txBody>
      </p:sp>
      <p:pic>
        <p:nvPicPr>
          <p:cNvPr id="16388" name="Picture 4" descr="http://lotussoft.biz/userfiles/144/144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0200"/>
            <a:ext cx="3733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915400" cy="990600"/>
          </a:xfrm>
        </p:spPr>
        <p:txBody>
          <a:bodyPr/>
          <a:lstStyle/>
          <a:p>
            <a:r>
              <a:rPr lang="ru-RU" sz="3600" b="1" smtClean="0">
                <a:solidFill>
                  <a:srgbClr val="FF0000"/>
                </a:solidFill>
              </a:rPr>
              <a:t>1905 -1907год - Первая русская революция</a:t>
            </a:r>
            <a:endParaRPr lang="ru-RU" sz="3600" smtClean="0"/>
          </a:p>
        </p:txBody>
      </p:sp>
      <p:sp>
        <p:nvSpPr>
          <p:cNvPr id="17411" name="Содержимое 2"/>
          <p:cNvSpPr>
            <a:spLocks noGrp="1"/>
          </p:cNvSpPr>
          <p:nvPr>
            <p:ph sz="half" idx="1"/>
          </p:nvPr>
        </p:nvSpPr>
        <p:spPr>
          <a:xfrm>
            <a:off x="0" y="1447800"/>
            <a:ext cx="4953000" cy="5105400"/>
          </a:xfrm>
        </p:spPr>
        <p:txBody>
          <a:bodyPr/>
          <a:lstStyle/>
          <a:p>
            <a:r>
              <a:rPr lang="ru-RU" sz="2000" smtClean="0"/>
              <a:t>12 октября стачечное движение охватило и Петербург. </a:t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>Под воздействием Октябрьской стачки самодержавие вынуждено было пойти на новые уступки. </a:t>
            </a:r>
            <a:r>
              <a:rPr lang="ru-RU" sz="2000" b="1" smtClean="0">
                <a:solidFill>
                  <a:srgbClr val="FF0000"/>
                </a:solidFill>
              </a:rPr>
              <a:t>17 октября Николай II подписал Манифест «об усовершенствовании государственного порядка» </a:t>
            </a:r>
            <a:r>
              <a:rPr lang="ru-RU" sz="2000" smtClean="0"/>
              <a:t>на началах действительной неприкосновенности личности, свободы совести, слова, собраний, союзов, о предоставлении новой Государственной думе законодательных прав, причем указывалось, что никакой закон не может получить силы без одобрения его Думой</a:t>
            </a:r>
            <a:r>
              <a:rPr lang="ru-RU" sz="1400" smtClean="0"/>
              <a:t>. </a:t>
            </a:r>
          </a:p>
        </p:txBody>
      </p:sp>
      <p:sp>
        <p:nvSpPr>
          <p:cNvPr id="17412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000" smtClean="0"/>
              <a:t>Обнародование Манифеста 17 октября 1905 г. вызвало ликование либерально-буржуазных кругов, которые считали, что создались все условия для легальной политической деятельности. Манифест 17 октября послужил толчком к образованию двух влиятельных </a:t>
            </a:r>
            <a:r>
              <a:rPr lang="ru-RU" sz="2000" b="1" smtClean="0">
                <a:solidFill>
                  <a:srgbClr val="FF0000"/>
                </a:solidFill>
              </a:rPr>
              <a:t>буржуазных партий — кадетов и октябристов. 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2831E56F35D224428276E8D4D463453C" ma:contentTypeVersion="0" ma:contentTypeDescription="Создание документа." ma:contentTypeScope="" ma:versionID="bc0fdd0f22b63a1fe7022e71f569e9df">
  <xsd:schema xmlns:xsd="http://www.w3.org/2001/XMLSchema" xmlns:p="http://schemas.microsoft.com/office/2006/metadata/properties" targetNamespace="http://schemas.microsoft.com/office/2006/metadata/properties" ma:root="true" ma:fieldsID="53974d1da0c14f073d2cc649cae9f3e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содержимого" ma:readOnly="true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7E812D6-BE68-4B18-BA1B-72447E7CDA60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1F183095-B4EA-4747-A170-CB524519B9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9544C20D-E341-4708-AC32-A16F95E753C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238</TotalTime>
  <Words>532</Words>
  <Application>Microsoft Office PowerPoint</Application>
  <PresentationFormat>Экран (4:3)</PresentationFormat>
  <Paragraphs>64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Бумажная</vt:lpstr>
      <vt:lpstr>Первая российская революция 1905-1907 гг. Изменения в политической системе Российской империи </vt:lpstr>
      <vt:lpstr>План урока</vt:lpstr>
      <vt:lpstr>Вопрос по домашнему заданию</vt:lpstr>
      <vt:lpstr>1905 -1907год - Первая русская революция </vt:lpstr>
      <vt:lpstr>Слайд 5</vt:lpstr>
      <vt:lpstr>Слайд 6</vt:lpstr>
      <vt:lpstr>Слайд 7</vt:lpstr>
      <vt:lpstr>1905 -1907год - Первая русская революция</vt:lpstr>
      <vt:lpstr>1905 -1907год - Первая русская революция</vt:lpstr>
      <vt:lpstr>Слайд 10</vt:lpstr>
      <vt:lpstr>Слайд 11</vt:lpstr>
      <vt:lpstr>Слайд 12</vt:lpstr>
      <vt:lpstr>Слайд 13</vt:lpstr>
      <vt:lpstr>Историческое значение революции 1905-1907 гг. </vt:lpstr>
      <vt:lpstr>Слайд 15</vt:lpstr>
      <vt:lpstr>Государственная Дума, как компромисс между царизмом и либерализмом.</vt:lpstr>
      <vt:lpstr>Политические партии  в начале ХХ века.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Казбек</cp:lastModifiedBy>
  <cp:revision>33</cp:revision>
  <dcterms:modified xsi:type="dcterms:W3CDTF">2017-05-20T09:05:34Z</dcterms:modified>
</cp:coreProperties>
</file>