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notesMasterIdLst>
    <p:notesMasterId r:id="rId21"/>
  </p:notesMasterIdLst>
  <p:sldIdLst>
    <p:sldId id="287" r:id="rId2"/>
    <p:sldId id="257" r:id="rId3"/>
    <p:sldId id="297" r:id="rId4"/>
    <p:sldId id="259" r:id="rId5"/>
    <p:sldId id="301" r:id="rId6"/>
    <p:sldId id="263" r:id="rId7"/>
    <p:sldId id="264" r:id="rId8"/>
    <p:sldId id="303" r:id="rId9"/>
    <p:sldId id="302" r:id="rId10"/>
    <p:sldId id="298" r:id="rId11"/>
    <p:sldId id="267" r:id="rId12"/>
    <p:sldId id="294" r:id="rId13"/>
    <p:sldId id="295" r:id="rId14"/>
    <p:sldId id="291" r:id="rId15"/>
    <p:sldId id="272" r:id="rId16"/>
    <p:sldId id="292" r:id="rId17"/>
    <p:sldId id="289" r:id="rId18"/>
    <p:sldId id="290" r:id="rId19"/>
    <p:sldId id="304" r:id="rId20"/>
  </p:sldIdLst>
  <p:sldSz cx="9144000" cy="6858000" type="screen4x3"/>
  <p:notesSz cx="6888163" cy="100203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Monotype Corsiva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Monotype Corsiva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Monotype Corsiva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Monotype Corsiva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Monotype Corsiva" pitchFamily="66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Monotype Corsiva" pitchFamily="66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Monotype Corsiva" pitchFamily="66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Monotype Corsiva" pitchFamily="66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Monotype Corsiva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0066"/>
    <a:srgbClr val="000099"/>
    <a:srgbClr val="FF66C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5591" autoAdjust="0"/>
    <p:restoredTop sz="94660"/>
  </p:normalViewPr>
  <p:slideViewPr>
    <p:cSldViewPr>
      <p:cViewPr varScale="1">
        <p:scale>
          <a:sx n="67" d="100"/>
          <a:sy n="67" d="100"/>
        </p:scale>
        <p:origin x="90" y="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6"/>
    </mc:Choice>
    <mc:Fallback>
      <c:style val="36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011200429784818"/>
          <c:y val="6.0352676125052081E-2"/>
          <c:w val="0.88988799570215171"/>
          <c:h val="0.8093298511548021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параф.</c:v>
                </c:pt>
                <c:pt idx="1">
                  <c:v>воск</c:v>
                </c:pt>
                <c:pt idx="2">
                  <c:v>жиры</c:v>
                </c:pt>
                <c:pt idx="3">
                  <c:v>прочие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93</c:v>
                </c:pt>
                <c:pt idx="1">
                  <c:v>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CE-4967-B4F6-7189EED76A25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параф.</c:v>
                </c:pt>
                <c:pt idx="1">
                  <c:v>воск</c:v>
                </c:pt>
                <c:pt idx="2">
                  <c:v>жиры</c:v>
                </c:pt>
                <c:pt idx="3">
                  <c:v>прочие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2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7CE-4967-B4F6-7189EED76A25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параф.</c:v>
                </c:pt>
                <c:pt idx="1">
                  <c:v>воск</c:v>
                </c:pt>
                <c:pt idx="2">
                  <c:v>жиры</c:v>
                </c:pt>
                <c:pt idx="3">
                  <c:v>прочие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7CE-4967-B4F6-7189EED76A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62383232"/>
        <c:axId val="62384768"/>
        <c:axId val="0"/>
      </c:bar3DChart>
      <c:catAx>
        <c:axId val="623832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6238476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623847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623832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view3D>
      <c:rotX val="55"/>
      <c:rotY val="8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152056241308465"/>
          <c:y val="5.456916824056586E-2"/>
          <c:w val="0.7624703087886"/>
          <c:h val="0.72979797979797978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ru-RU"/>
                      <a:t>47</a:t>
                    </a:r>
                    <a:r>
                      <a:rPr lang="en-US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B85-4203-B33B-42674349937B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5</a:t>
                    </a:r>
                    <a:r>
                      <a:rPr lang="ru-RU"/>
                      <a:t>3</a:t>
                    </a:r>
                    <a:r>
                      <a:rPr lang="en-US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B85-4203-B33B-42674349937B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Sheet1!$B$1:$E$1</c:f>
              <c:strCache>
                <c:ptCount val="2"/>
                <c:pt idx="0">
                  <c:v>знают</c:v>
                </c:pt>
                <c:pt idx="1">
                  <c:v>не знают</c:v>
                </c:pt>
              </c:strCache>
            </c:strRef>
          </c:cat>
          <c:val>
            <c:numRef>
              <c:f>Sheet1!$B$2:$E$2</c:f>
              <c:numCache>
                <c:formatCode>0%</c:formatCode>
                <c:ptCount val="4"/>
                <c:pt idx="0">
                  <c:v>0.46</c:v>
                </c:pt>
                <c:pt idx="1">
                  <c:v>0.54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B85-4203-B33B-42674349937B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Sheet1!$B$1:$E$1</c:f>
              <c:strCache>
                <c:ptCount val="2"/>
                <c:pt idx="0">
                  <c:v>знают</c:v>
                </c:pt>
                <c:pt idx="1">
                  <c:v>не знают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3-2B85-4203-B33B-42674349937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13310420434358117"/>
          <c:y val="0.8535353535353537"/>
          <c:w val="0.79079859721844636"/>
          <c:h val="0.1388888888888889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461B1-8587-4F20-914F-AB1D2A3D7183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10213" cy="4510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883DAB-E5E2-4082-AAFE-67E28B7116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83DAB-E5E2-4082-AAFE-67E28B71166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83DAB-E5E2-4082-AAFE-67E28B711663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83DAB-E5E2-4082-AAFE-67E28B711663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E68235-46F5-42E0-B231-AB5709A78C3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C2BE62-E0A3-4882-9A08-B0F54DD1F01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7B4CB0-BFC2-4649-90F6-764C5097C3E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4038600" cy="1981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038600"/>
            <a:ext cx="4038600" cy="1981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A92A71-0B5C-4368-AD11-407657D945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4038600" cy="1981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038600"/>
            <a:ext cx="4038600" cy="1981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EEEC2-AE13-4C07-9284-C0603226B3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6C006C-E0F2-4077-9A33-0CF28A8E63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830200-D596-4B96-81ED-487598E07DB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3E2812-4A76-4921-8ECF-E1927A01462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6643CF-948E-44AE-8D48-940594C378F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BFDC5-35F3-462F-91E8-E78055241AD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079B9B-3384-4AB8-972C-FDB75D6F47D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383DD-0CFA-42AD-98EB-64E2B95F2BD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04ADD0-2959-40A8-8616-A57011BA8A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7F067C-5AD4-41F3-950A-81EA01B8F49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DDA3ECF-7FD2-47C6-A4B5-EB6A795DEF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6" r:id="rId13"/>
    <p:sldLayoutId id="2147483747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9.jpeg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60648"/>
            <a:ext cx="8229600" cy="6336704"/>
          </a:xfrm>
        </p:spPr>
        <p:txBody>
          <a:bodyPr>
            <a:normAutofit lnSpcReduction="10000"/>
          </a:bodyPr>
          <a:lstStyle/>
          <a:p>
            <a:pPr marL="609600" indent="-609600"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sz="2400" dirty="0">
                <a:solidFill>
                  <a:srgbClr val="000099"/>
                </a:solidFill>
                <a:latin typeface="Monotype Corsiva" pitchFamily="66" charset="0"/>
              </a:rPr>
              <a:t>Муниципальное  бюджетное общеобразовательное учреждение  «Средняя общеобразовательная школа»  с. Сокол</a:t>
            </a:r>
          </a:p>
          <a:p>
            <a:pPr marL="609600" indent="-609600"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sz="2400" dirty="0">
                <a:solidFill>
                  <a:srgbClr val="000099"/>
                </a:solidFill>
                <a:latin typeface="Monotype Corsiva" pitchFamily="66" charset="0"/>
              </a:rPr>
              <a:t>Долинского района  Сахалинской области</a:t>
            </a:r>
          </a:p>
          <a:p>
            <a:pPr marL="990600" lvl="1" indent="-53340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3200" dirty="0">
                <a:solidFill>
                  <a:srgbClr val="000099"/>
                </a:solidFill>
                <a:latin typeface="Monotype Corsiva" pitchFamily="66" charset="0"/>
              </a:rPr>
              <a:t>Исследовательская работа  на тему:</a:t>
            </a:r>
          </a:p>
          <a:p>
            <a:pPr marL="990600" lvl="1" indent="-53340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3200" dirty="0">
                <a:solidFill>
                  <a:srgbClr val="000099"/>
                </a:solidFill>
                <a:latin typeface="Monotype Corsiva" pitchFamily="66" charset="0"/>
              </a:rPr>
              <a:t> </a:t>
            </a:r>
            <a:endParaRPr lang="ru-RU" sz="5400" dirty="0">
              <a:solidFill>
                <a:srgbClr val="000099"/>
              </a:solidFill>
              <a:latin typeface="Monotype Corsiva" pitchFamily="66" charset="0"/>
            </a:endParaRPr>
          </a:p>
          <a:p>
            <a:pPr marL="990600" lvl="1" indent="-53340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dirty="0">
              <a:solidFill>
                <a:srgbClr val="000099"/>
              </a:solidFill>
              <a:latin typeface="Monotype Corsiva" pitchFamily="66" charset="0"/>
            </a:endParaRPr>
          </a:p>
          <a:p>
            <a:pPr marL="990600" lvl="1" indent="-53340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dirty="0">
              <a:solidFill>
                <a:srgbClr val="000099"/>
              </a:solidFill>
              <a:latin typeface="Monotype Corsiva" pitchFamily="66" charset="0"/>
            </a:endParaRPr>
          </a:p>
          <a:p>
            <a:pPr marL="990600" lvl="1" indent="-53340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dirty="0">
              <a:solidFill>
                <a:srgbClr val="000099"/>
              </a:solidFill>
              <a:latin typeface="Monotype Corsiva" pitchFamily="66" charset="0"/>
            </a:endParaRPr>
          </a:p>
          <a:p>
            <a:pPr marL="990600" lvl="1" indent="-53340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dirty="0">
              <a:solidFill>
                <a:srgbClr val="000099"/>
              </a:solidFill>
              <a:latin typeface="Monotype Corsiva" pitchFamily="66" charset="0"/>
            </a:endParaRPr>
          </a:p>
          <a:p>
            <a:pPr marL="990600" lvl="1" indent="-533400" algn="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>
                <a:solidFill>
                  <a:srgbClr val="000099"/>
                </a:solidFill>
                <a:latin typeface="Monotype Corsiva" pitchFamily="66" charset="0"/>
              </a:rPr>
              <a:t>Выполнила: ученица 5 б класса</a:t>
            </a:r>
          </a:p>
          <a:p>
            <a:pPr marL="990600" lvl="1" indent="-533400" algn="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>
                <a:solidFill>
                  <a:srgbClr val="000099"/>
                </a:solidFill>
                <a:latin typeface="Monotype Corsiva" pitchFamily="66" charset="0"/>
              </a:rPr>
              <a:t>Щербакова Алина</a:t>
            </a:r>
          </a:p>
          <a:p>
            <a:pPr marL="990600" lvl="1" indent="-533400" algn="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>
                <a:solidFill>
                  <a:srgbClr val="000099"/>
                </a:solidFill>
                <a:latin typeface="Monotype Corsiva" pitchFamily="66" charset="0"/>
              </a:rPr>
              <a:t>Руководитель: Авдиенко Л.М.,</a:t>
            </a:r>
          </a:p>
          <a:p>
            <a:pPr marL="990600" lvl="1" indent="-53340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>
                <a:solidFill>
                  <a:srgbClr val="000099"/>
                </a:solidFill>
                <a:latin typeface="Monotype Corsiva" pitchFamily="66" charset="0"/>
              </a:rPr>
              <a:t>			</a:t>
            </a:r>
            <a:r>
              <a:rPr lang="ru-RU">
                <a:solidFill>
                  <a:srgbClr val="000099"/>
                </a:solidFill>
                <a:latin typeface="Monotype Corsiva" pitchFamily="66" charset="0"/>
              </a:rPr>
              <a:t>	                            Щербакова К.Г.</a:t>
            </a:r>
            <a:endParaRPr lang="ru-RU" dirty="0">
              <a:solidFill>
                <a:srgbClr val="000099"/>
              </a:solidFill>
              <a:latin typeface="Monotype Corsiva" pitchFamily="66" charset="0"/>
            </a:endParaRPr>
          </a:p>
          <a:p>
            <a:pPr marL="990600" lvl="1" indent="-53340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>
                <a:solidFill>
                  <a:srgbClr val="000099"/>
                </a:solidFill>
                <a:latin typeface="Monotype Corsiva" pitchFamily="66" charset="0"/>
              </a:rPr>
              <a:t>2014 г.</a:t>
            </a:r>
          </a:p>
        </p:txBody>
      </p:sp>
      <p:pic>
        <p:nvPicPr>
          <p:cNvPr id="1027" name="Picture 3" descr="C:\Users\Лидия\Desktop\DSC0000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468403"/>
            <a:ext cx="2953519" cy="43895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WordArt 4"/>
          <p:cNvSpPr>
            <a:spLocks noChangeArrowheads="1" noChangeShapeType="1" noTextEdit="1"/>
          </p:cNvSpPr>
          <p:nvPr/>
        </p:nvSpPr>
        <p:spPr bwMode="auto">
          <a:xfrm>
            <a:off x="3131840" y="2276872"/>
            <a:ext cx="5616624" cy="1152127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20977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Чудесное  превращение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467544" y="2780928"/>
            <a:ext cx="8208912" cy="936104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4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4">
                  <a:lumMod val="60000"/>
                  <a:lumOff val="40000"/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chemeClr val="tx1"/>
                </a:solidFill>
              </a:rPr>
              <a:t>4. Что общего между мылом и свечой?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7544" y="404664"/>
            <a:ext cx="7992888" cy="648072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dirty="0"/>
              <a:t>3. Знаете ли вы рецепт приготовления мыла?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1628800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+mj-lt"/>
              </a:rPr>
              <a:t>     </a:t>
            </a:r>
            <a:r>
              <a:rPr lang="ru-RU" sz="2400" b="1" dirty="0">
                <a:latin typeface="+mj-lt"/>
              </a:rPr>
              <a:t>Рецепт приготовления мыла знал только 1 человек (3%).</a:t>
            </a:r>
            <a:endParaRPr lang="ru-RU" sz="2400" dirty="0">
              <a:latin typeface="+mj-lt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9552" y="4221088"/>
            <a:ext cx="8064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+mn-lt"/>
              </a:rPr>
              <a:t>    </a:t>
            </a:r>
            <a:r>
              <a:rPr lang="ru-RU" sz="2400" b="1" dirty="0">
                <a:latin typeface="+mn-lt"/>
              </a:rPr>
              <a:t>Никто из опрошенных не знал, что может быть общего между мылом и свечой. </a:t>
            </a:r>
            <a:endParaRPr lang="ru-RU" sz="2400" dirty="0">
              <a:latin typeface="+mn-lt"/>
            </a:endParaRPr>
          </a:p>
        </p:txBody>
      </p:sp>
      <p:pic>
        <p:nvPicPr>
          <p:cNvPr id="13" name="Picture 9" descr="g_image_4e5b38f020a4d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355976" y="4973637"/>
            <a:ext cx="1296988" cy="1884363"/>
          </a:xfrm>
          <a:prstGeom prst="rect">
            <a:avLst/>
          </a:prstGeom>
          <a:noFill/>
        </p:spPr>
      </p:pic>
      <p:pic>
        <p:nvPicPr>
          <p:cNvPr id="14" name="Picture 14" descr="LOCCITANE-Green-Tea-Soap-Yesil-c_1030_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5345832"/>
            <a:ext cx="2144554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467544" y="2924944"/>
            <a:ext cx="8136904" cy="3312368"/>
          </a:xfrm>
          <a:prstGeom prst="roundRect">
            <a:avLst/>
          </a:prstGeom>
          <a:solidFill>
            <a:srgbClr val="FF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7544" y="476672"/>
            <a:ext cx="7920880" cy="100811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364" name="Picture 4" descr="C:\Users\Лидия\Desktop\articles_lent2010_ashwed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4744"/>
            <a:ext cx="2436862" cy="24368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3200" b="1" dirty="0">
                <a:solidFill>
                  <a:srgbClr val="000000"/>
                </a:solidFill>
                <a:effectLst/>
                <a:latin typeface="Meiryo UI" pitchFamily="34" charset="-128"/>
                <a:ea typeface="Meiryo UI" pitchFamily="34" charset="-128"/>
                <a:cs typeface="Meiryo UI" pitchFamily="34" charset="-128"/>
              </a:rPr>
              <a:t>Эксперимент 1. «Мыло из золы»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628800"/>
            <a:ext cx="8136904" cy="4536504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b="1" dirty="0">
                <a:latin typeface="Meiryo UI" pitchFamily="34" charset="-128"/>
                <a:ea typeface="Meiryo UI" pitchFamily="34" charset="-128"/>
                <a:cs typeface="Meiryo UI" pitchFamily="34" charset="-128"/>
              </a:rPr>
              <a:t>   </a:t>
            </a: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Мы  попробовали сделать мыло, каким пользовались в старину.</a:t>
            </a: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ru-RU" sz="24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ru-RU" sz="24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ru-RU" sz="2400" dirty="0">
                <a:solidFill>
                  <a:srgbClr val="000099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1. Мы взяли древесную золу</a:t>
            </a:r>
            <a:r>
              <a:rPr lang="en-US" sz="2400" dirty="0">
                <a:solidFill>
                  <a:srgbClr val="000099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,</a:t>
            </a:r>
            <a:r>
              <a:rPr lang="ru-RU" sz="2400" dirty="0">
                <a:solidFill>
                  <a:srgbClr val="000099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 поместили в емкость и залили водой.</a:t>
            </a:r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ru-RU" sz="2400" dirty="0">
                <a:solidFill>
                  <a:srgbClr val="000099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2. Данная масса настаивалась 3 дня, чтобы получился щёлок.</a:t>
            </a:r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ru-RU" sz="2400" dirty="0">
                <a:solidFill>
                  <a:srgbClr val="000099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3. Через три дня в щёлок мы добавили растительное масло и нагрели на огне.</a:t>
            </a:r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ru-RU" sz="2400" dirty="0">
                <a:solidFill>
                  <a:srgbClr val="000099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4. Получили белое мылящее вещество, которое использовалось как мыло.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400" dirty="0">
              <a:solidFill>
                <a:srgbClr val="000099"/>
              </a:solidFill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467544" y="188640"/>
            <a:ext cx="8136904" cy="86409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067944" y="3573016"/>
            <a:ext cx="4824536" cy="1872208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412776"/>
            <a:ext cx="3744416" cy="165618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459432"/>
            <a:ext cx="8229600" cy="213583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b="1" dirty="0">
                <a:solidFill>
                  <a:srgbClr val="000000"/>
                </a:solidFill>
                <a:effectLst/>
                <a:latin typeface="Meiryo UI" pitchFamily="34" charset="-128"/>
                <a:ea typeface="Meiryo UI" pitchFamily="34" charset="-128"/>
                <a:cs typeface="Meiryo UI" pitchFamily="34" charset="-128"/>
              </a:rPr>
              <a:t>Эксперимент 2. «Свеча из мыла»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3568" y="1340768"/>
            <a:ext cx="3744416" cy="1728192"/>
          </a:xfrm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  <a:defRPr/>
            </a:pPr>
            <a:r>
              <a:rPr lang="ru-RU" sz="2800" dirty="0">
                <a:latin typeface="Monotype Corsiva" pitchFamily="66" charset="0"/>
              </a:rPr>
              <a:t>   </a:t>
            </a:r>
            <a:r>
              <a:rPr lang="ru-RU" sz="2000" dirty="0">
                <a:solidFill>
                  <a:srgbClr val="000099"/>
                </a:solidFill>
                <a:effectLst/>
                <a:latin typeface="Meiryo UI" pitchFamily="34" charset="-128"/>
                <a:ea typeface="Meiryo UI" pitchFamily="34" charset="-128"/>
                <a:cs typeface="Meiryo UI" pitchFamily="34" charset="-128"/>
              </a:rPr>
              <a:t>1.Необходимо взять кусок хозяйственного мыла, нож, емкость, в которой мы будем растапливать мыло.</a:t>
            </a:r>
          </a:p>
        </p:txBody>
      </p:sp>
      <p:pic>
        <p:nvPicPr>
          <p:cNvPr id="20484" name="Picture 4" descr="DSC0004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20072" y="1340768"/>
            <a:ext cx="2886472" cy="1944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923928" y="3645024"/>
            <a:ext cx="4787578" cy="172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FontTx/>
              <a:buNone/>
              <a:tabLst/>
              <a:defRPr/>
            </a:pPr>
            <a:r>
              <a:rPr kumimoji="0" lang="ru-RU" sz="24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Monotype Corsiva" pitchFamily="66" charset="0"/>
                <a:ea typeface="+mn-ea"/>
                <a:cs typeface="+mn-cs"/>
              </a:rPr>
              <a:t>  </a:t>
            </a:r>
            <a:r>
              <a:rPr kumimoji="0" lang="ru-RU" sz="2000" i="0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uLnTx/>
                <a:uFillTx/>
                <a:latin typeface="Meiryo UI" pitchFamily="34" charset="-128"/>
                <a:ea typeface="Meiryo UI" pitchFamily="34" charset="-128"/>
                <a:cs typeface="Meiryo UI" pitchFamily="34" charset="-128"/>
              </a:rPr>
              <a:t>2. Нарезаем мыло на кубики,  Полученные кусочки мыла  помещаем в емкость. А емкость ставим на водяную баню.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FontTx/>
              <a:buNone/>
              <a:tabLst/>
              <a:defRPr/>
            </a:pPr>
            <a:endParaRPr kumimoji="0" lang="ru-RU" sz="3600" b="0" i="0" u="none" strike="noStrike" kern="0" cap="none" spc="0" normalizeH="0" baseline="0" noProof="0" dirty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Monotype Corsiva" pitchFamily="66" charset="0"/>
              <a:ea typeface="+mn-ea"/>
              <a:cs typeface="+mn-cs"/>
            </a:endParaRPr>
          </a:p>
        </p:txBody>
      </p:sp>
      <p:pic>
        <p:nvPicPr>
          <p:cNvPr id="8" name="Picture 8" descr="DSC0004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3284984"/>
            <a:ext cx="2711784" cy="3268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9" descr="DSC00047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80112" y="5373216"/>
            <a:ext cx="2160240" cy="14847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251520" y="4869160"/>
            <a:ext cx="5292080" cy="165618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860032" y="1988840"/>
            <a:ext cx="3960440" cy="2664296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404664"/>
            <a:ext cx="3744416" cy="2088232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" y="404665"/>
            <a:ext cx="4283967" cy="2088232"/>
          </a:xfrm>
        </p:spPr>
        <p:txBody>
          <a:bodyPr/>
          <a:lstStyle/>
          <a:p>
            <a:pPr lvl="1" eaLnBrk="1" hangingPunct="1">
              <a:buNone/>
              <a:defRPr/>
            </a:pPr>
            <a:r>
              <a:rPr lang="ru-RU" sz="2000" dirty="0">
                <a:solidFill>
                  <a:srgbClr val="000099"/>
                </a:solidFill>
                <a:effectLst/>
                <a:latin typeface="Meiryo UI" pitchFamily="34" charset="-128"/>
                <a:ea typeface="Meiryo UI" pitchFamily="34" charset="-128"/>
                <a:cs typeface="Meiryo UI" pitchFamily="34" charset="-128"/>
              </a:rPr>
              <a:t>3. Растворяем кусочки мыла, снимаем банку с водяной бани и вливаем в неё уксус.</a:t>
            </a:r>
          </a:p>
          <a:p>
            <a:pPr lvl="1" eaLnBrk="1" hangingPunct="1">
              <a:buFont typeface="Tahoma" pitchFamily="34" charset="0"/>
              <a:buNone/>
              <a:defRPr/>
            </a:pPr>
            <a:r>
              <a:rPr lang="ru-RU" sz="2000" dirty="0">
                <a:solidFill>
                  <a:srgbClr val="000099"/>
                </a:solidFill>
                <a:effectLst/>
                <a:latin typeface="Meiryo UI" pitchFamily="34" charset="-128"/>
                <a:ea typeface="Meiryo UI" pitchFamily="34" charset="-128"/>
                <a:cs typeface="Meiryo UI" pitchFamily="34" charset="-128"/>
              </a:rPr>
              <a:t>   Получаем белое вещество – </a:t>
            </a:r>
            <a:r>
              <a:rPr lang="ru-RU" sz="2000" i="1" dirty="0">
                <a:solidFill>
                  <a:srgbClr val="C00000"/>
                </a:solidFill>
                <a:effectLst/>
                <a:latin typeface="Meiryo UI" pitchFamily="34" charset="-128"/>
                <a:ea typeface="Meiryo UI" pitchFamily="34" charset="-128"/>
                <a:cs typeface="Meiryo UI" pitchFamily="34" charset="-128"/>
              </a:rPr>
              <a:t>стеарин.</a:t>
            </a:r>
          </a:p>
        </p:txBody>
      </p:sp>
      <p:pic>
        <p:nvPicPr>
          <p:cNvPr id="22531" name="Picture 8" descr="DSC0005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39752" y="2708920"/>
            <a:ext cx="2448272" cy="18722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932040" y="2060848"/>
            <a:ext cx="381642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0099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4. Когда банка остынет,  собираем ложкой стеарин с поверхности. Затем, собранный стеарин промываем водой и раскладываем на бумаге, чтобы впиталась излишняя влага.</a:t>
            </a:r>
            <a:endParaRPr lang="ru-RU" sz="2000" dirty="0"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</p:txBody>
      </p:sp>
      <p:pic>
        <p:nvPicPr>
          <p:cNvPr id="6" name="Picture 4" descr="DSC0005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5" y="2564904"/>
            <a:ext cx="1656184" cy="21852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251520" y="4869160"/>
            <a:ext cx="5112568" cy="1467544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2000" dirty="0">
                <a:solidFill>
                  <a:srgbClr val="000099"/>
                </a:solidFill>
                <a:effectLst/>
                <a:latin typeface="Meiryo UI" pitchFamily="34" charset="-128"/>
                <a:ea typeface="Meiryo UI" pitchFamily="34" charset="-128"/>
                <a:cs typeface="Meiryo UI" pitchFamily="34" charset="-128"/>
              </a:rPr>
              <a:t>5. Из полученного стеарина мы изготавливаем свечу. Чтобы получить фитиль, мы взяли нить и пропитали её стеарином.</a:t>
            </a:r>
          </a:p>
        </p:txBody>
      </p:sp>
      <p:pic>
        <p:nvPicPr>
          <p:cNvPr id="13" name="Picture 11" descr="DSC0007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72200" y="4437112"/>
            <a:ext cx="2016224" cy="22034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6" name="Picture 2" descr="C:\Users\Лидия\Desktop\Чудесное певращение\фото\DSC0004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188640"/>
            <a:ext cx="2158438" cy="16537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323528" y="188640"/>
            <a:ext cx="8568952" cy="1224136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66"/>
              </a:solidFill>
            </a:endParaRPr>
          </a:p>
        </p:txBody>
      </p:sp>
      <p:pic>
        <p:nvPicPr>
          <p:cNvPr id="7" name="Picture 12" descr="post-16787-1281991769_thumb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3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2924944"/>
            <a:ext cx="2233613" cy="22336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/>
          <p:cNvSpPr txBox="1"/>
          <p:nvPr/>
        </p:nvSpPr>
        <p:spPr>
          <a:xfrm rot="20852805">
            <a:off x="4283968" y="2132856"/>
            <a:ext cx="201622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-180528" y="260648"/>
            <a:ext cx="93245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Возможно ли свечу   превратить в мыло?</a:t>
            </a:r>
          </a:p>
        </p:txBody>
      </p:sp>
      <p:pic>
        <p:nvPicPr>
          <p:cNvPr id="2050" name="Picture 2" descr="C:\Users\Лидия\Desktop\candle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2060848"/>
            <a:ext cx="1932082" cy="3509291"/>
          </a:xfrm>
          <a:prstGeom prst="rect">
            <a:avLst/>
          </a:prstGeom>
          <a:noFill/>
        </p:spPr>
      </p:pic>
      <p:cxnSp>
        <p:nvCxnSpPr>
          <p:cNvPr id="15" name="Прямая со стрелкой 14"/>
          <p:cNvCxnSpPr/>
          <p:nvPr/>
        </p:nvCxnSpPr>
        <p:spPr>
          <a:xfrm>
            <a:off x="2915816" y="3573016"/>
            <a:ext cx="3204000" cy="36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79512" y="332656"/>
            <a:ext cx="8640960" cy="115212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1628800"/>
            <a:ext cx="4248472" cy="1656184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602" name="Picture 8" descr="DSC0006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484784"/>
            <a:ext cx="1727399" cy="12961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2800" b="1" dirty="0">
                <a:solidFill>
                  <a:srgbClr val="000000"/>
                </a:solidFill>
                <a:effectLst/>
                <a:latin typeface="Meiryo UI" pitchFamily="34" charset="-128"/>
                <a:ea typeface="Meiryo UI" pitchFamily="34" charset="-128"/>
                <a:cs typeface="Meiryo UI" pitchFamily="34" charset="-128"/>
              </a:rPr>
              <a:t>Эксперимент 3. «Мыло из стеариновой свечи»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7544" y="1484784"/>
            <a:ext cx="4536504" cy="1800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  </a:t>
            </a:r>
            <a:endParaRPr lang="ru-RU" sz="24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Monotype Corsiva" pitchFamily="66" charset="0"/>
            </a:endParaRPr>
          </a:p>
          <a:p>
            <a:pPr eaLnBrk="1" hangingPunct="1">
              <a:spcBef>
                <a:spcPts val="0"/>
              </a:spcBef>
              <a:buFontTx/>
              <a:buNone/>
              <a:defRPr/>
            </a:pPr>
            <a:r>
              <a:rPr lang="en-US" sz="2000" b="1" dirty="0">
                <a:solidFill>
                  <a:srgbClr val="000099"/>
                </a:solidFill>
                <a:effectLst/>
                <a:latin typeface="Meiryo UI" pitchFamily="34" charset="-128"/>
                <a:ea typeface="Meiryo UI" pitchFamily="34" charset="-128"/>
                <a:cs typeface="Meiryo UI" pitchFamily="34" charset="-128"/>
              </a:rPr>
              <a:t>   </a:t>
            </a:r>
            <a:r>
              <a:rPr lang="ru-RU" sz="2400" dirty="0">
                <a:solidFill>
                  <a:srgbClr val="000099"/>
                </a:solidFill>
                <a:effectLst/>
                <a:latin typeface="Meiryo UI" pitchFamily="34" charset="-128"/>
                <a:ea typeface="Meiryo UI" pitchFamily="34" charset="-128"/>
                <a:cs typeface="Meiryo UI" pitchFamily="34" charset="-128"/>
              </a:rPr>
              <a:t>1. Стеарин расплавляем на водяной бане, не доводя до кипения.</a:t>
            </a:r>
          </a:p>
          <a:p>
            <a:pPr eaLnBrk="1" hangingPunct="1">
              <a:spcBef>
                <a:spcPts val="0"/>
              </a:spcBef>
              <a:buFontTx/>
              <a:buNone/>
              <a:defRPr/>
            </a:pPr>
            <a:r>
              <a:rPr lang="ru-RU" sz="2000" dirty="0">
                <a:solidFill>
                  <a:srgbClr val="000099"/>
                </a:solidFill>
                <a:effectLst/>
                <a:latin typeface="Meiryo UI" pitchFamily="34" charset="-128"/>
                <a:ea typeface="Meiryo UI" pitchFamily="34" charset="-128"/>
                <a:cs typeface="Meiryo UI" pitchFamily="34" charset="-128"/>
              </a:rPr>
              <a:t> </a:t>
            </a:r>
          </a:p>
        </p:txBody>
      </p:sp>
      <p:pic>
        <p:nvPicPr>
          <p:cNvPr id="10" name="Picture 4" descr="DSC0007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9592" y="3429000"/>
            <a:ext cx="2384487" cy="3179316"/>
          </a:xfrm>
          <a:noFill/>
        </p:spPr>
      </p:pic>
      <p:pic>
        <p:nvPicPr>
          <p:cNvPr id="25606" name="Picture 6" descr="DSC0006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02400" y="1988840"/>
            <a:ext cx="2641600" cy="1981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3995936" y="4149080"/>
            <a:ext cx="4968552" cy="2232248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rgbClr val="000099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2. </a:t>
            </a:r>
            <a:r>
              <a:rPr lang="ru-RU" sz="2400" dirty="0">
                <a:solidFill>
                  <a:srgbClr val="000099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В расплавленный стеарин добавляем пищевой соды. Образовалась белая вязкая масса – хозяйственное мыло.</a:t>
            </a:r>
          </a:p>
          <a:p>
            <a:r>
              <a:rPr lang="ru-RU" sz="2400" dirty="0">
                <a:solidFill>
                  <a:srgbClr val="000099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Её нужно еще немного  подогреть. </a:t>
            </a:r>
            <a:endParaRPr lang="ru-RU" sz="2400" dirty="0"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79512" y="3933056"/>
            <a:ext cx="5184576" cy="1440160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half" idx="1"/>
          </p:nvPr>
        </p:nvSpPr>
        <p:spPr>
          <a:xfrm>
            <a:off x="323528" y="620688"/>
            <a:ext cx="5112568" cy="1728192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>
              <a:buNone/>
            </a:pPr>
            <a:r>
              <a:rPr lang="en-US" sz="2400" dirty="0">
                <a:solidFill>
                  <a:srgbClr val="000099"/>
                </a:solidFill>
                <a:effectLst/>
                <a:latin typeface="Meiryo UI" pitchFamily="34" charset="-128"/>
                <a:ea typeface="Meiryo UI" pitchFamily="34" charset="-128"/>
                <a:cs typeface="Meiryo UI" pitchFamily="34" charset="-128"/>
              </a:rPr>
              <a:t>3.</a:t>
            </a:r>
            <a:r>
              <a:rPr lang="ru-RU" sz="2400" dirty="0">
                <a:solidFill>
                  <a:srgbClr val="000099"/>
                </a:solidFill>
                <a:effectLst/>
                <a:latin typeface="Meiryo UI" pitchFamily="34" charset="-128"/>
                <a:ea typeface="Meiryo UI" pitchFamily="34" charset="-128"/>
                <a:cs typeface="Meiryo UI" pitchFamily="34" charset="-128"/>
              </a:rPr>
              <a:t> Помещаем вещество в заранее подготовленную форму (спичечный коробок).</a:t>
            </a:r>
            <a:endParaRPr lang="ru-RU" sz="2400" dirty="0">
              <a:effectLst/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</p:txBody>
      </p:sp>
      <p:pic>
        <p:nvPicPr>
          <p:cNvPr id="8" name="Picture 7" descr="DSC0007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372042">
            <a:off x="5574714" y="363293"/>
            <a:ext cx="3168352" cy="211561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9" name="Прямоугольник 8"/>
          <p:cNvSpPr/>
          <p:nvPr/>
        </p:nvSpPr>
        <p:spPr>
          <a:xfrm>
            <a:off x="323528" y="4077072"/>
            <a:ext cx="47890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99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4. Когда мыло застынет, его можно извлечь из формы.</a:t>
            </a:r>
          </a:p>
        </p:txBody>
      </p:sp>
      <p:pic>
        <p:nvPicPr>
          <p:cNvPr id="11" name="Picture 4" descr="DSC00079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7328" y="3068960"/>
            <a:ext cx="3816672" cy="233395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627784" y="332656"/>
            <a:ext cx="3168352" cy="1512168"/>
          </a:xfrm>
          <a:prstGeom prst="roundRect">
            <a:avLst/>
          </a:prstGeom>
          <a:solidFill>
            <a:srgbClr val="FFFF00"/>
          </a:solidFill>
          <a:ln>
            <a:solidFill>
              <a:srgbClr val="FFFF66"/>
            </a:solidFill>
          </a:ln>
          <a:scene3d>
            <a:camera prst="perspectiveRelaxedModerately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2656"/>
            <a:ext cx="7715200" cy="1343744"/>
          </a:xfrm>
          <a:noFill/>
        </p:spPr>
        <p:txBody>
          <a:bodyPr/>
          <a:lstStyle/>
          <a:p>
            <a:r>
              <a:rPr lang="ru-RU" dirty="0">
                <a:solidFill>
                  <a:srgbClr val="FF0066"/>
                </a:solidFill>
                <a:effectLst/>
                <a:latin typeface="Meiryo UI" pitchFamily="34" charset="-128"/>
                <a:ea typeface="Meiryo UI" pitchFamily="34" charset="-128"/>
                <a:cs typeface="Meiryo UI" pitchFamily="34" charset="-128"/>
              </a:rPr>
              <a:t>Вывод:</a:t>
            </a:r>
            <a:r>
              <a:rPr lang="ru-RU" dirty="0">
                <a:effectLst/>
                <a:latin typeface="Meiryo UI" pitchFamily="34" charset="-128"/>
                <a:ea typeface="Meiryo UI" pitchFamily="34" charset="-128"/>
                <a:cs typeface="Meiryo UI" pitchFamily="34" charset="-128"/>
              </a:rPr>
              <a:t> 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2204864"/>
            <a:ext cx="6264696" cy="4464496"/>
          </a:xfrm>
          <a:noFill/>
        </p:spPr>
        <p:txBody>
          <a:bodyPr>
            <a:normAutofit fontScale="92500" lnSpcReduction="10000"/>
          </a:bodyPr>
          <a:lstStyle/>
          <a:p>
            <a:pPr>
              <a:buFontTx/>
              <a:buNone/>
            </a:pPr>
            <a:r>
              <a:rPr lang="en-US" sz="2400" dirty="0">
                <a:solidFill>
                  <a:srgbClr val="000099"/>
                </a:solidFill>
                <a:effectLst/>
                <a:latin typeface="Meiryo UI" pitchFamily="34" charset="-128"/>
                <a:ea typeface="Meiryo UI" pitchFamily="34" charset="-128"/>
                <a:cs typeface="Meiryo UI" pitchFamily="34" charset="-128"/>
              </a:rPr>
              <a:t>   </a:t>
            </a:r>
            <a:r>
              <a:rPr lang="ru-RU" sz="2400" dirty="0">
                <a:solidFill>
                  <a:srgbClr val="000099"/>
                </a:solidFill>
                <a:effectLst/>
                <a:latin typeface="Meiryo UI" pitchFamily="34" charset="-128"/>
                <a:ea typeface="Meiryo UI" pitchFamily="34" charset="-128"/>
                <a:cs typeface="Meiryo UI" pitchFamily="34" charset="-128"/>
              </a:rPr>
              <a:t>    </a:t>
            </a:r>
            <a:r>
              <a:rPr lang="en-US" sz="2400" dirty="0">
                <a:solidFill>
                  <a:srgbClr val="000099"/>
                </a:solidFill>
                <a:effectLst/>
                <a:latin typeface="Meiryo UI" pitchFamily="34" charset="-128"/>
                <a:ea typeface="Meiryo UI" pitchFamily="34" charset="-128"/>
                <a:cs typeface="Meiryo UI" pitchFamily="34" charset="-128"/>
              </a:rPr>
              <a:t> </a:t>
            </a:r>
            <a:r>
              <a:rPr lang="ru-RU" sz="2400" dirty="0">
                <a:solidFill>
                  <a:srgbClr val="000099"/>
                </a:solidFill>
                <a:effectLst/>
                <a:latin typeface="Meiryo UI" pitchFamily="34" charset="-128"/>
                <a:ea typeface="Meiryo UI" pitchFamily="34" charset="-128"/>
                <a:cs typeface="Meiryo UI" pitchFamily="34" charset="-128"/>
              </a:rPr>
              <a:t>Все проведённые исследования и эксперименты  подтвердили верность  моей гипотезы.</a:t>
            </a:r>
            <a:r>
              <a:rPr lang="ru-RU" sz="2400" dirty="0">
                <a:effectLst/>
                <a:latin typeface="Meiryo UI" pitchFamily="34" charset="-128"/>
                <a:ea typeface="Meiryo UI" pitchFamily="34" charset="-128"/>
                <a:cs typeface="Meiryo UI" pitchFamily="34" charset="-128"/>
              </a:rPr>
              <a:t> </a:t>
            </a:r>
            <a:r>
              <a:rPr lang="ru-RU" sz="2400" dirty="0">
                <a:solidFill>
                  <a:srgbClr val="000099"/>
                </a:solidFill>
                <a:effectLst/>
                <a:latin typeface="Meiryo UI" pitchFamily="34" charset="-128"/>
                <a:ea typeface="Meiryo UI" pitchFamily="34" charset="-128"/>
                <a:cs typeface="Meiryo UI" pitchFamily="34" charset="-128"/>
              </a:rPr>
              <a:t>Из хозяйственного  мыла  можно  сделать  полезную вещь - - </a:t>
            </a:r>
            <a:r>
              <a:rPr lang="ru-RU" sz="2400" b="1" dirty="0">
                <a:solidFill>
                  <a:srgbClr val="000099"/>
                </a:solidFill>
                <a:effectLst/>
                <a:latin typeface="Meiryo UI" pitchFamily="34" charset="-128"/>
                <a:ea typeface="Meiryo UI" pitchFamily="34" charset="-128"/>
                <a:cs typeface="Meiryo UI" pitchFamily="34" charset="-128"/>
              </a:rPr>
              <a:t>стеариновую  свечу</a:t>
            </a:r>
            <a:r>
              <a:rPr lang="ru-RU" sz="2400" dirty="0">
                <a:solidFill>
                  <a:srgbClr val="000099"/>
                </a:solidFill>
                <a:effectLst/>
                <a:latin typeface="Meiryo UI" pitchFamily="34" charset="-128"/>
                <a:ea typeface="Meiryo UI" pitchFamily="34" charset="-128"/>
                <a:cs typeface="Meiryo UI" pitchFamily="34" charset="-128"/>
              </a:rPr>
              <a:t>, а из  стеариновой свечи можно сделать </a:t>
            </a:r>
            <a:r>
              <a:rPr lang="ru-RU" sz="2400" b="1" dirty="0">
                <a:solidFill>
                  <a:srgbClr val="000099"/>
                </a:solidFill>
                <a:effectLst/>
                <a:latin typeface="Meiryo UI" pitchFamily="34" charset="-128"/>
                <a:ea typeface="Meiryo UI" pitchFamily="34" charset="-128"/>
                <a:cs typeface="Meiryo UI" pitchFamily="34" charset="-128"/>
              </a:rPr>
              <a:t>мыло</a:t>
            </a:r>
            <a:r>
              <a:rPr lang="ru-RU" sz="2400" dirty="0">
                <a:solidFill>
                  <a:srgbClr val="000099"/>
                </a:solidFill>
                <a:effectLst/>
                <a:latin typeface="Meiryo UI" pitchFamily="34" charset="-128"/>
                <a:ea typeface="Meiryo UI" pitchFamily="34" charset="-128"/>
                <a:cs typeface="Meiryo UI" pitchFamily="34" charset="-128"/>
              </a:rPr>
              <a:t>. </a:t>
            </a:r>
          </a:p>
          <a:p>
            <a:pPr>
              <a:buFontTx/>
              <a:buNone/>
            </a:pPr>
            <a:r>
              <a:rPr lang="ru-RU" sz="2400" dirty="0">
                <a:solidFill>
                  <a:srgbClr val="000099"/>
                </a:solidFill>
                <a:effectLst/>
                <a:latin typeface="Meiryo UI" pitchFamily="34" charset="-128"/>
                <a:ea typeface="Meiryo UI" pitchFamily="34" charset="-128"/>
                <a:cs typeface="Meiryo UI" pitchFamily="34" charset="-128"/>
              </a:rPr>
              <a:t>        Процесс  этот  трудоёмкий и занимает большое количество времени. Мылом, полученным из стеариновой свечи, мы не рекомендуем пользоваться, потому что не знаем насколько безопасен  стеарин, из которого изготовили эту свечу.</a:t>
            </a:r>
            <a:endParaRPr lang="ru-RU" sz="2400" dirty="0">
              <a:effectLst/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</p:txBody>
      </p:sp>
      <p:pic>
        <p:nvPicPr>
          <p:cNvPr id="29701" name="Picture 13" descr="79624557_4278666_mylo_khoz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2087563" cy="1981200"/>
          </a:xfrm>
          <a:noFill/>
        </p:spPr>
      </p:pic>
      <p:pic>
        <p:nvPicPr>
          <p:cNvPr id="29698" name="Picture 9" descr="g_image_4e5b38f020a4d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868144" y="0"/>
            <a:ext cx="1296988" cy="1884363"/>
          </a:xfrm>
          <a:noFill/>
        </p:spPr>
      </p:pic>
      <p:pic>
        <p:nvPicPr>
          <p:cNvPr id="29702" name="Picture 14" descr="LOCCITANE-Green-Tea-Soap-Yesil-c_1030_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9446" y="260648"/>
            <a:ext cx="2144554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Лидия\Desktop\DSC0007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2348880"/>
            <a:ext cx="2448272" cy="348862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/>
            <a:r>
              <a:rPr lang="ru-RU">
                <a:solidFill>
                  <a:srgbClr val="000000"/>
                </a:solidFill>
                <a:effectLst/>
                <a:latin typeface="Monotype Corsiva" pitchFamily="66" charset="0"/>
              </a:rPr>
              <a:t>СПАСИБО ЗА ВНИМАНИЕ</a:t>
            </a:r>
          </a:p>
        </p:txBody>
      </p:sp>
      <p:pic>
        <p:nvPicPr>
          <p:cNvPr id="30726" name="Picture 17" descr="bi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240945">
            <a:off x="2771775" y="2060575"/>
            <a:ext cx="2062163" cy="1828800"/>
          </a:xfrm>
        </p:spPr>
      </p:pic>
      <p:pic>
        <p:nvPicPr>
          <p:cNvPr id="30723" name="Picture 10" descr="936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38195">
            <a:off x="5795963" y="1557338"/>
            <a:ext cx="1301750" cy="1981200"/>
          </a:xfrm>
          <a:noFill/>
        </p:spPr>
      </p:pic>
      <p:pic>
        <p:nvPicPr>
          <p:cNvPr id="30724" name="Picture 13" descr="20030-L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332625">
            <a:off x="4284663" y="4365625"/>
            <a:ext cx="1981200" cy="1981200"/>
          </a:xfrm>
        </p:spPr>
      </p:pic>
      <p:pic>
        <p:nvPicPr>
          <p:cNvPr id="30725" name="Picture 16" descr="0004sxx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1064096">
            <a:off x="395288" y="4076700"/>
            <a:ext cx="208915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1916831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ru-RU" sz="2400" b="1" dirty="0">
                <a:solidFill>
                  <a:srgbClr val="C00000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Проблема:</a:t>
            </a:r>
            <a:r>
              <a:rPr lang="ru-RU" sz="2400" dirty="0">
                <a:solidFill>
                  <a:srgbClr val="C00000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 Что можно сделать из мыла?</a:t>
            </a:r>
            <a:br>
              <a:rPr lang="ru-RU" sz="2400" dirty="0">
                <a:solidFill>
                  <a:srgbClr val="C00000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</a:br>
            <a:br>
              <a:rPr lang="ru-RU" sz="2400" dirty="0">
                <a:solidFill>
                  <a:srgbClr val="C00000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</a:br>
            <a:r>
              <a:rPr lang="ru-RU" sz="2400" b="1" dirty="0">
                <a:solidFill>
                  <a:srgbClr val="FF0066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Цель:</a:t>
            </a:r>
            <a:r>
              <a:rPr lang="ru-RU" sz="2400" dirty="0">
                <a:solidFill>
                  <a:srgbClr val="000099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 </a:t>
            </a:r>
            <a:r>
              <a:rPr lang="ru-RU" sz="2200" b="1" dirty="0">
                <a:solidFill>
                  <a:srgbClr val="000099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Узнать, можно ли из мыла сделать другую полезную в хозяйстве вещь.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250825" y="2276872"/>
            <a:ext cx="8569647" cy="2376264"/>
          </a:xfrm>
        </p:spPr>
        <p:txBody>
          <a:bodyPr>
            <a:normAutofit fontScale="70000" lnSpcReduction="20000"/>
          </a:bodyPr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900" b="1" dirty="0">
                <a:solidFill>
                  <a:srgbClr val="C00000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Задачи: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ru-RU" sz="2000" b="1" dirty="0">
              <a:solidFill>
                <a:srgbClr val="C00000"/>
              </a:solidFill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ru-RU" sz="2900" dirty="0">
                <a:solidFill>
                  <a:srgbClr val="000099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1. Изучить историю возникновения мыла.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ru-RU" sz="2900" dirty="0">
                <a:solidFill>
                  <a:srgbClr val="000099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2. Познакомиться с составом мыла и его  видами.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ru-RU" sz="2900" dirty="0">
                <a:solidFill>
                  <a:srgbClr val="000099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3. Узнать какие бывают свечи. Познакомиться с их составом.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ru-RU" sz="2900" dirty="0">
                <a:solidFill>
                  <a:srgbClr val="000099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4. Провести опрос.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ru-RU" sz="2900" dirty="0">
                <a:solidFill>
                  <a:srgbClr val="000099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5. Провести эксперименты по  изготовлению и превращению мыла.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179512" y="4653136"/>
            <a:ext cx="8579544" cy="1368152"/>
          </a:xfrm>
        </p:spPr>
        <p:txBody>
          <a:bodyPr>
            <a:normAutofit fontScale="70000" lnSpcReduction="20000"/>
          </a:bodyPr>
          <a:lstStyle/>
          <a:p>
            <a:pPr algn="ctr" eaLnBrk="1" hangingPunct="1">
              <a:lnSpc>
                <a:spcPct val="170000"/>
              </a:lnSpc>
              <a:spcBef>
                <a:spcPts val="0"/>
              </a:spcBef>
              <a:buFontTx/>
              <a:buNone/>
              <a:defRPr/>
            </a:pPr>
            <a:r>
              <a:rPr lang="ru-RU" b="1" dirty="0">
                <a:solidFill>
                  <a:srgbClr val="FF0066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Гипотеза:</a:t>
            </a:r>
            <a:r>
              <a:rPr lang="ru-RU" b="1" dirty="0">
                <a:solidFill>
                  <a:srgbClr val="C00000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 </a:t>
            </a:r>
            <a:r>
              <a:rPr lang="ru-RU" b="1" i="1" dirty="0">
                <a:solidFill>
                  <a:srgbClr val="000099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Я предполагаю, что мыло можно превратить в какую-то другую полезную в хозяйстве вещь.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4211960" y="4509120"/>
            <a:ext cx="4752528" cy="2160240"/>
          </a:xfrm>
          <a:prstGeom prst="rect">
            <a:avLst/>
          </a:prstGeom>
          <a:solidFill>
            <a:srgbClr val="FF66CC"/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18" name="Picture 9" descr="f11ed79a38f0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23528" y="792380"/>
            <a:ext cx="2664296" cy="3688301"/>
          </a:xfrm>
          <a:noFill/>
        </p:spPr>
      </p:pic>
      <p:sp>
        <p:nvSpPr>
          <p:cNvPr id="10" name="Прямоугольник 9"/>
          <p:cNvSpPr/>
          <p:nvPr/>
        </p:nvSpPr>
        <p:spPr>
          <a:xfrm>
            <a:off x="251520" y="4725144"/>
            <a:ext cx="3708920" cy="1944216"/>
          </a:xfrm>
          <a:prstGeom prst="rect">
            <a:avLst/>
          </a:prstGeom>
          <a:solidFill>
            <a:srgbClr val="00B0F0"/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275856" y="836712"/>
            <a:ext cx="5688632" cy="3528392"/>
          </a:xfrm>
          <a:prstGeom prst="rect">
            <a:avLst/>
          </a:prstGeom>
          <a:solidFill>
            <a:srgbClr val="FFC000"/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05000"/>
            <a:ext cx="4038600" cy="701675"/>
          </a:xfrm>
        </p:spPr>
        <p:txBody>
          <a:bodyPr>
            <a:spAutoFit/>
          </a:bodyPr>
          <a:lstStyle/>
          <a:p>
            <a:pPr eaLnBrk="1" hangingPunct="1">
              <a:buFontTx/>
              <a:buNone/>
              <a:defRPr/>
            </a:pPr>
            <a:br>
              <a:rPr lang="ru-RU" sz="1200"/>
            </a:br>
            <a:endParaRPr lang="ru-RU" sz="28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9222" name="Text Box 4"/>
          <p:cNvSpPr txBox="1">
            <a:spLocks noChangeArrowheads="1"/>
          </p:cNvSpPr>
          <p:nvPr/>
        </p:nvSpPr>
        <p:spPr bwMode="auto">
          <a:xfrm>
            <a:off x="3275856" y="908720"/>
            <a:ext cx="554461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sz="1600" dirty="0">
                <a:solidFill>
                  <a:srgbClr val="000099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	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По имеющимся данным, мыло подобное современному хозяйственному мылу, изготовлялось ещё в древнем Шумере и Вавилоне (около 2800 г. до н. э.). Описания технологий изготовления мыла найдены в Месопотамии на глиняных табличках, относящихся примерно к 2200 г. до н. э. Египетский папирус середины второго тысячелетия до нашей эры свидетельствует, что египтяне регулярно мылись с помощью мыла. Широко применялись подобные моющие средства и в Древнем Риме.</a:t>
            </a:r>
            <a:r>
              <a:rPr lang="ru-RU" sz="1800" dirty="0">
                <a:latin typeface="Times New Roman" pitchFamily="18" charset="0"/>
                <a:ea typeface="Meiryo UI" pitchFamily="34" charset="-128"/>
                <a:cs typeface="Times New Roman" pitchFamily="18" charset="0"/>
              </a:rPr>
              <a:t> Мылом можно было не только умываться, но и красить волосы в желтый, красный и розовый цвета.</a:t>
            </a:r>
          </a:p>
        </p:txBody>
      </p:sp>
      <p:sp>
        <p:nvSpPr>
          <p:cNvPr id="9223" name="Text Box 5"/>
          <p:cNvSpPr txBox="1">
            <a:spLocks noChangeArrowheads="1"/>
          </p:cNvSpPr>
          <p:nvPr/>
        </p:nvSpPr>
        <p:spPr bwMode="auto">
          <a:xfrm>
            <a:off x="251520" y="4725144"/>
            <a:ext cx="367240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	Галлы, </a:t>
            </a:r>
            <a:r>
              <a:rPr lang="ru-RU" sz="1800" dirty="0">
                <a:solidFill>
                  <a:srgbClr val="000099"/>
                </a:solidFill>
                <a:latin typeface="Times New Roman" pitchFamily="18" charset="0"/>
                <a:ea typeface="Meiryo UI" pitchFamily="34" charset="-128"/>
                <a:cs typeface="Times New Roman" pitchFamily="18" charset="0"/>
              </a:rPr>
              <a:t>смазывали длинные волосы. растительным маслом и красной земляной краской. Если в эту смесь доливали воды образовывалась густая пена, которая чисто отмывала волосы.</a:t>
            </a:r>
          </a:p>
        </p:txBody>
      </p:sp>
      <p:sp>
        <p:nvSpPr>
          <p:cNvPr id="9224" name="Text Box 6"/>
          <p:cNvSpPr txBox="1">
            <a:spLocks noChangeArrowheads="1"/>
          </p:cNvSpPr>
          <p:nvPr/>
        </p:nvSpPr>
        <p:spPr bwMode="auto">
          <a:xfrm>
            <a:off x="4211960" y="4509120"/>
            <a:ext cx="468052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i="1" dirty="0">
                <a:solidFill>
                  <a:srgbClr val="000099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           </a:t>
            </a:r>
            <a:r>
              <a:rPr lang="ru-RU" sz="1800" i="1" dirty="0">
                <a:latin typeface="Times New Roman" pitchFamily="18" charset="0"/>
                <a:ea typeface="Meiryo UI" pitchFamily="34" charset="-128"/>
                <a:cs typeface="Times New Roman" pitchFamily="18" charset="0"/>
              </a:rPr>
              <a:t>В России мыло начали изготавливать при Петре Первом, но пользовались им только богатые люди, потому что оно было очень дорогим. Крестьяне мылись и стирали одежду щелоком. Щелок - это древесная зола залитая кипятком и выдержанная в теплой печи.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39552" y="1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История возникновения мыла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4716016" y="0"/>
            <a:ext cx="4427984" cy="68580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0" y="0"/>
            <a:ext cx="4536504" cy="68580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softEdge rad="63500"/>
          </a:effectLst>
          <a:scene3d>
            <a:camera prst="obliqueTop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7" name="Picture 7" descr="122997290856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950326">
            <a:off x="2877176" y="5246306"/>
            <a:ext cx="1233030" cy="14713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5" name="Picture 13" descr="f7dd5500ebbc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3140968"/>
            <a:ext cx="1728192" cy="9767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0" y="260648"/>
            <a:ext cx="4499992" cy="6192688"/>
          </a:xfrm>
        </p:spPr>
        <p:txBody>
          <a:bodyPr>
            <a:normAutofit/>
          </a:bodyPr>
          <a:lstStyle/>
          <a:p>
            <a:pPr marL="609600" indent="-609600" eaLnBrk="1" hangingPunct="1">
              <a:buFontTx/>
              <a:buNone/>
              <a:defRPr/>
            </a:pPr>
            <a:r>
              <a:rPr lang="ru-RU" sz="2000" dirty="0">
                <a:latin typeface="Meiryo UI" pitchFamily="34" charset="-128"/>
                <a:ea typeface="Meiryo UI" pitchFamily="34" charset="-128"/>
                <a:cs typeface="Meiryo UI" pitchFamily="34" charset="-128"/>
              </a:rPr>
              <a:t> </a:t>
            </a:r>
            <a:r>
              <a:rPr lang="ru-RU" sz="24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Мыло</a:t>
            </a:r>
            <a:r>
              <a:rPr lang="ru-RU" sz="2000" b="1" dirty="0">
                <a:solidFill>
                  <a:srgbClr val="FF0066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 — жидкий или твёрдый продукт. В соединении с водой используется :</a:t>
            </a:r>
          </a:p>
          <a:p>
            <a:pPr marL="609600" indent="-609600" eaLnBrk="1" hangingPunct="1">
              <a:buFontTx/>
              <a:buAutoNum type="arabicPeriod"/>
              <a:defRPr/>
            </a:pPr>
            <a:endParaRPr lang="ru-RU" sz="2000" b="1" i="1" dirty="0">
              <a:solidFill>
                <a:srgbClr val="000099"/>
              </a:solidFill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ru-RU" sz="2000" b="1" i="1" dirty="0">
                <a:solidFill>
                  <a:srgbClr val="000099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как косметическое</a:t>
            </a:r>
          </a:p>
          <a:p>
            <a:pPr marL="609600" indent="-609600" eaLnBrk="1" hangingPunct="1">
              <a:buNone/>
              <a:defRPr/>
            </a:pPr>
            <a:r>
              <a:rPr lang="ru-RU" sz="2000" b="1" i="1" dirty="0">
                <a:solidFill>
                  <a:srgbClr val="000099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средство </a:t>
            </a:r>
            <a:r>
              <a:rPr lang="ru-RU" sz="2000" dirty="0">
                <a:solidFill>
                  <a:srgbClr val="000099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— для очищения и</a:t>
            </a:r>
          </a:p>
          <a:p>
            <a:pPr marL="609600" indent="-609600" eaLnBrk="1" hangingPunct="1">
              <a:buNone/>
              <a:defRPr/>
            </a:pPr>
            <a:r>
              <a:rPr lang="ru-RU" sz="2000" dirty="0">
                <a:solidFill>
                  <a:srgbClr val="000099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ухода за кожей (туалетное мыло)</a:t>
            </a:r>
          </a:p>
          <a:p>
            <a:pPr marL="609600" indent="-609600" eaLnBrk="1" hangingPunct="1">
              <a:buFontTx/>
              <a:buNone/>
              <a:defRPr/>
            </a:pPr>
            <a:endParaRPr lang="ru-RU" sz="2000" dirty="0">
              <a:solidFill>
                <a:srgbClr val="000099"/>
              </a:solidFill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  <a:p>
            <a:pPr marL="609600" indent="-609600" eaLnBrk="1" hangingPunct="1">
              <a:buFontTx/>
              <a:buNone/>
              <a:defRPr/>
            </a:pPr>
            <a:endParaRPr lang="ru-RU" sz="20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  <a:p>
            <a:pPr marL="609600" indent="-609600" eaLnBrk="1" hangingPunct="1">
              <a:buFontTx/>
              <a:buNone/>
              <a:defRPr/>
            </a:pPr>
            <a:endParaRPr lang="ru-RU" sz="20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  <a:p>
            <a:pPr marL="609600" indent="-609600" eaLnBrk="1" hangingPunct="1">
              <a:buFontTx/>
              <a:buNone/>
              <a:defRPr/>
            </a:pP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 </a:t>
            </a:r>
            <a:r>
              <a:rPr lang="ru-RU" sz="2000" dirty="0">
                <a:solidFill>
                  <a:srgbClr val="000099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2. </a:t>
            </a:r>
            <a:r>
              <a:rPr lang="ru-RU" sz="2000" b="1" dirty="0">
                <a:solidFill>
                  <a:srgbClr val="000099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как средство бытовой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ru-RU" sz="2000" b="1" dirty="0">
                <a:solidFill>
                  <a:srgbClr val="000099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химии </a:t>
            </a:r>
            <a:r>
              <a:rPr lang="ru-RU" sz="2000" dirty="0">
                <a:solidFill>
                  <a:srgbClr val="000099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—моющее  средство 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ru-RU" sz="2000" dirty="0">
                <a:solidFill>
                  <a:srgbClr val="000099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(мыло хозяйственное).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5076056" y="188640"/>
            <a:ext cx="3682752" cy="778098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3200" i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Классификация мыла</a:t>
            </a: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4788024" y="1196752"/>
            <a:ext cx="4176266" cy="540060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Meiryo UI" pitchFamily="34" charset="-128"/>
                <a:ea typeface="Meiryo UI" pitchFamily="34" charset="-128"/>
                <a:cs typeface="Meiryo UI" pitchFamily="34" charset="-128"/>
              </a:rPr>
              <a:t>Хозяйственное -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Meiryo UI" pitchFamily="34" charset="-128"/>
                <a:ea typeface="Meiryo UI" pitchFamily="34" charset="-128"/>
                <a:cs typeface="Meiryo UI" pitchFamily="34" charset="-128"/>
              </a:rPr>
              <a:t>Туалетное - 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1900" dirty="0">
                <a:solidFill>
                  <a:srgbClr val="000099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    твёрдое или жидкое мыло, обладает высоким моющим действием и даёт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1900" dirty="0">
                <a:solidFill>
                  <a:srgbClr val="000099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     обильную пену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1900" dirty="0">
                <a:solidFill>
                  <a:srgbClr val="000099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     в воде</a:t>
            </a:r>
            <a:r>
              <a:rPr lang="en-US" sz="1900" dirty="0">
                <a:solidFill>
                  <a:srgbClr val="000099"/>
                </a:solidFill>
              </a:rPr>
              <a:t>.</a:t>
            </a:r>
            <a:endParaRPr lang="ru-RU" sz="1900" dirty="0">
              <a:solidFill>
                <a:srgbClr val="000099"/>
              </a:solidFill>
            </a:endParaRP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Meiryo UI" pitchFamily="34" charset="-128"/>
                <a:ea typeface="Meiryo UI" pitchFamily="34" charset="-128"/>
                <a:cs typeface="Meiryo UI" pitchFamily="34" charset="-128"/>
              </a:rPr>
              <a:t>Специальное - 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1900" dirty="0">
                <a:solidFill>
                  <a:srgbClr val="000099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    медицинские, содержащие различные лечебные и дезинфицирующие вещества.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</p:txBody>
      </p:sp>
      <p:sp>
        <p:nvSpPr>
          <p:cNvPr id="8" name="Rectangle 7"/>
          <p:cNvSpPr txBox="1">
            <a:spLocks noChangeArrowheads="1"/>
          </p:cNvSpPr>
          <p:nvPr/>
        </p:nvSpPr>
        <p:spPr>
          <a:xfrm>
            <a:off x="4788024" y="1556792"/>
            <a:ext cx="4355976" cy="122413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Meiryo UI" pitchFamily="34" charset="-128"/>
                <a:ea typeface="Meiryo UI" pitchFamily="34" charset="-128"/>
                <a:cs typeface="Meiryo UI" pitchFamily="34" charset="-128"/>
              </a:rPr>
              <a:t>   твёрдое мыло из натурального природного сырья.</a:t>
            </a:r>
          </a:p>
        </p:txBody>
      </p:sp>
      <p:pic>
        <p:nvPicPr>
          <p:cNvPr id="9" name="Picture 10" descr="9367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13012" y="5445224"/>
            <a:ext cx="1130988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31831" y="3501008"/>
            <a:ext cx="1512169" cy="151216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2" descr="post-16787-1281991769_thumb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3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360" y="1772816"/>
            <a:ext cx="1116632" cy="1116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800" dirty="0">
                <a:solidFill>
                  <a:schemeClr val="accent6">
                    <a:lumMod val="75000"/>
                  </a:schemeClr>
                </a:solidFill>
              </a:rPr>
              <a:t>Состав хозяйственного мыла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3429000"/>
            <a:ext cx="1706857" cy="14401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Скругленный прямоугольник 4"/>
          <p:cNvSpPr/>
          <p:nvPr/>
        </p:nvSpPr>
        <p:spPr>
          <a:xfrm>
            <a:off x="1043608" y="1700808"/>
            <a:ext cx="3600400" cy="187220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смесь водорастворимых натриевых или калиевых солей высших жирных кислот </a:t>
            </a:r>
            <a:endParaRPr lang="ru-RU" sz="2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292080" y="1772816"/>
            <a:ext cx="3456384" cy="108012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различные добавки</a:t>
            </a:r>
            <a:endParaRPr lang="ru-RU" sz="2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1520" y="4149080"/>
            <a:ext cx="3528392" cy="187220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натуральное органическое жировое сырье (стеарин) животного или растительного происхождения </a:t>
            </a:r>
            <a:endParaRPr lang="ru-RU" sz="2000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4283968" y="1268760"/>
            <a:ext cx="504056" cy="360040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860032" y="1268760"/>
            <a:ext cx="576064" cy="360040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5" idx="2"/>
            <a:endCxn id="9" idx="0"/>
          </p:cNvCxnSpPr>
          <p:nvPr/>
        </p:nvCxnSpPr>
        <p:spPr>
          <a:xfrm flipH="1">
            <a:off x="2015716" y="3573016"/>
            <a:ext cx="828092" cy="576064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Скругленный прямоугольник 22"/>
          <p:cNvSpPr/>
          <p:nvPr/>
        </p:nvSpPr>
        <p:spPr>
          <a:xfrm>
            <a:off x="4211960" y="5229200"/>
            <a:ext cx="2808312" cy="122413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Жирозаменители</a:t>
            </a:r>
          </a:p>
        </p:txBody>
      </p:sp>
      <p:cxnSp>
        <p:nvCxnSpPr>
          <p:cNvPr id="28" name="Прямая со стрелкой 27"/>
          <p:cNvCxnSpPr>
            <a:stCxn id="5" idx="2"/>
            <a:endCxn id="23" idx="0"/>
          </p:cNvCxnSpPr>
          <p:nvPr/>
        </p:nvCxnSpPr>
        <p:spPr>
          <a:xfrm>
            <a:off x="2843808" y="3573016"/>
            <a:ext cx="2772308" cy="1656184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4716016" y="0"/>
            <a:ext cx="4248472" cy="5733256"/>
          </a:xfrm>
          <a:prstGeom prst="roundRect">
            <a:avLst/>
          </a:prstGeom>
          <a:gradFill flip="none" rotWithShape="1">
            <a:gsLst>
              <a:gs pos="0">
                <a:srgbClr val="FFFF66">
                  <a:tint val="66000"/>
                  <a:satMod val="160000"/>
                </a:srgbClr>
              </a:gs>
              <a:gs pos="50000">
                <a:srgbClr val="FFFF66">
                  <a:tint val="44500"/>
                  <a:satMod val="160000"/>
                </a:srgbClr>
              </a:gs>
              <a:gs pos="100000">
                <a:srgbClr val="FFFF66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23528" y="5949280"/>
            <a:ext cx="8496944" cy="720080"/>
          </a:xfrm>
          <a:prstGeom prst="round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Tx/>
              <a:buNone/>
            </a:pPr>
            <a:r>
              <a:rPr lang="ru-RU" b="1" dirty="0">
                <a:solidFill>
                  <a:srgbClr val="FF0000"/>
                </a:solidFill>
                <a:latin typeface="Monotype Corsiva" pitchFamily="66" charset="0"/>
              </a:rPr>
              <a:t>Интересно , можно  ли из мыла сделать свечу?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9512" y="0"/>
            <a:ext cx="4212976" cy="5733256"/>
          </a:xfrm>
          <a:prstGeom prst="roundRect">
            <a:avLst/>
          </a:prstGeom>
          <a:gradFill flip="none" rotWithShape="1">
            <a:gsLst>
              <a:gs pos="0">
                <a:srgbClr val="FFFF66">
                  <a:tint val="66000"/>
                  <a:satMod val="160000"/>
                </a:srgbClr>
              </a:gs>
              <a:gs pos="50000">
                <a:srgbClr val="FFFF66">
                  <a:tint val="44500"/>
                  <a:satMod val="160000"/>
                </a:srgbClr>
              </a:gs>
              <a:gs pos="100000">
                <a:srgbClr val="FFFF66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0" name="Picture 13" descr="Camellia_Candle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356992"/>
            <a:ext cx="1368152" cy="164178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188640"/>
            <a:ext cx="4320480" cy="1883049"/>
          </a:xfrm>
        </p:spPr>
        <p:txBody>
          <a:bodyPr>
            <a:noAutofit/>
          </a:bodyPr>
          <a:lstStyle/>
          <a:p>
            <a:pPr algn="l" eaLnBrk="1" hangingPunct="1">
              <a:defRPr/>
            </a:pPr>
            <a:r>
              <a:rPr lang="ru-RU" sz="2400" b="1" dirty="0">
                <a:solidFill>
                  <a:srgbClr val="FF0066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Свеча</a:t>
            </a:r>
            <a:r>
              <a:rPr lang="ru-RU" sz="2400" dirty="0">
                <a:solidFill>
                  <a:srgbClr val="FF0066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 - приспособление   для освещения.</a:t>
            </a:r>
            <a:br>
              <a:rPr lang="ru-RU" sz="2400" dirty="0">
                <a:solidFill>
                  <a:srgbClr val="FF0066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</a:br>
            <a:r>
              <a:rPr lang="ru-RU" sz="2400" dirty="0">
                <a:solidFill>
                  <a:srgbClr val="FF0066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Горючим материалом может служить: сало, стеарин, воск и парафин. </a:t>
            </a:r>
            <a:endParaRPr lang="ru-RU" sz="2400" dirty="0"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475656" y="3212976"/>
            <a:ext cx="4609233" cy="309634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dirty="0">
                <a:solidFill>
                  <a:srgbClr val="000099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Парафиновые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>
                <a:solidFill>
                  <a:srgbClr val="000099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Стеариновые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>
                <a:solidFill>
                  <a:srgbClr val="000099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Восковые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>
                <a:solidFill>
                  <a:srgbClr val="000099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Глицериновые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>
                <a:solidFill>
                  <a:srgbClr val="000099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Свечи из жиров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err="1">
                <a:solidFill>
                  <a:srgbClr val="000099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Гелевые</a:t>
            </a:r>
            <a:endParaRPr lang="ru-RU" sz="2400" dirty="0">
              <a:solidFill>
                <a:srgbClr val="000099"/>
              </a:solidFill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4572000" y="2133600"/>
            <a:ext cx="4038600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2057400" lvl="4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v"/>
              <a:defRPr/>
            </a:pPr>
            <a:endParaRPr lang="ru-RU" sz="12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2295" name="Text Box 8"/>
          <p:cNvSpPr txBox="1">
            <a:spLocks noChangeArrowheads="1"/>
          </p:cNvSpPr>
          <p:nvPr/>
        </p:nvSpPr>
        <p:spPr bwMode="auto">
          <a:xfrm>
            <a:off x="4984750" y="46688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1800">
              <a:latin typeface="Tahoma" pitchFamily="34" charset="0"/>
            </a:endParaRPr>
          </a:p>
        </p:txBody>
      </p:sp>
      <p:sp>
        <p:nvSpPr>
          <p:cNvPr id="12297" name="Text Box 10"/>
          <p:cNvSpPr txBox="1">
            <a:spLocks noChangeArrowheads="1"/>
          </p:cNvSpPr>
          <p:nvPr/>
        </p:nvSpPr>
        <p:spPr bwMode="auto">
          <a:xfrm>
            <a:off x="179512" y="2204865"/>
            <a:ext cx="43924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sz="2400" b="1" dirty="0">
              <a:solidFill>
                <a:schemeClr val="tx2">
                  <a:lumMod val="75000"/>
                </a:schemeClr>
              </a:solidFill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Классификация свечей</a:t>
            </a:r>
          </a:p>
          <a:p>
            <a:endParaRPr lang="ru-RU" sz="2400" b="1" dirty="0">
              <a:solidFill>
                <a:schemeClr val="tx2">
                  <a:lumMod val="75000"/>
                </a:schemeClr>
              </a:solidFill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</p:txBody>
      </p:sp>
      <p:sp>
        <p:nvSpPr>
          <p:cNvPr id="9" name="Rectangle 3"/>
          <p:cNvSpPr>
            <a:spLocks noGrp="1" noChangeArrowheads="1"/>
          </p:cNvSpPr>
          <p:nvPr>
            <p:ph idx="1"/>
          </p:nvPr>
        </p:nvSpPr>
        <p:spPr>
          <a:xfrm>
            <a:off x="4716016" y="260648"/>
            <a:ext cx="4427984" cy="4896544"/>
          </a:xfrm>
          <a:noFill/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ru-RU" sz="2200" b="1" dirty="0">
                <a:solidFill>
                  <a:srgbClr val="000099"/>
                </a:solidFill>
                <a:effectLst/>
                <a:latin typeface="Monotype Corsiva" pitchFamily="66" charset="0"/>
              </a:rPr>
              <a:t>      </a:t>
            </a:r>
            <a:r>
              <a:rPr lang="ru-RU" sz="2200" b="1" dirty="0">
                <a:solidFill>
                  <a:srgbClr val="000099"/>
                </a:solidFill>
                <a:effectLst/>
                <a:latin typeface="Meiryo UI" pitchFamily="34" charset="-128"/>
                <a:ea typeface="Meiryo UI" pitchFamily="34" charset="-128"/>
                <a:cs typeface="Meiryo UI" pitchFamily="34" charset="-128"/>
              </a:rPr>
              <a:t>У хозяйственного мыла</a:t>
            </a:r>
          </a:p>
          <a:p>
            <a:pPr>
              <a:buFontTx/>
              <a:buNone/>
            </a:pPr>
            <a:r>
              <a:rPr lang="ru-RU" sz="2200" b="1" dirty="0">
                <a:solidFill>
                  <a:srgbClr val="000099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  </a:t>
            </a:r>
            <a:r>
              <a:rPr lang="ru-RU" sz="2200" b="1" dirty="0">
                <a:solidFill>
                  <a:srgbClr val="000099"/>
                </a:solidFill>
                <a:effectLst/>
                <a:latin typeface="Meiryo UI" pitchFamily="34" charset="-128"/>
                <a:ea typeface="Meiryo UI" pitchFamily="34" charset="-128"/>
                <a:cs typeface="Meiryo UI" pitchFamily="34" charset="-128"/>
              </a:rPr>
              <a:t> и стеариновой свечи  мы обнаружили общий элемент- </a:t>
            </a:r>
            <a:r>
              <a:rPr lang="ru-RU" sz="2200" b="1" dirty="0">
                <a:solidFill>
                  <a:srgbClr val="FF0066"/>
                </a:solidFill>
                <a:effectLst/>
                <a:latin typeface="Meiryo UI" pitchFamily="34" charset="-128"/>
                <a:ea typeface="Meiryo UI" pitchFamily="34" charset="-128"/>
                <a:cs typeface="Meiryo UI" pitchFamily="34" charset="-128"/>
              </a:rPr>
              <a:t>стеарин.</a:t>
            </a:r>
            <a:r>
              <a:rPr lang="ru-RU" sz="2200" b="1" dirty="0">
                <a:solidFill>
                  <a:srgbClr val="000099"/>
                </a:solidFill>
                <a:effectLst/>
                <a:latin typeface="Meiryo UI" pitchFamily="34" charset="-128"/>
                <a:ea typeface="Meiryo UI" pitchFamily="34" charset="-128"/>
                <a:cs typeface="Meiryo UI" pitchFamily="34" charset="-128"/>
              </a:rPr>
              <a:t> </a:t>
            </a:r>
          </a:p>
          <a:p>
            <a:pPr>
              <a:buFontTx/>
              <a:buNone/>
            </a:pPr>
            <a:endParaRPr lang="ru-RU" sz="2200" b="1" dirty="0">
              <a:solidFill>
                <a:srgbClr val="FF0066"/>
              </a:solidFill>
              <a:effectLst/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  <a:p>
            <a:pPr>
              <a:buFontTx/>
              <a:buNone/>
            </a:pPr>
            <a:r>
              <a:rPr lang="ru-RU" sz="2200" b="1" dirty="0">
                <a:solidFill>
                  <a:srgbClr val="FF0066"/>
                </a:solidFill>
                <a:effectLst/>
                <a:latin typeface="Meiryo UI" pitchFamily="34" charset="-128"/>
                <a:ea typeface="Meiryo UI" pitchFamily="34" charset="-128"/>
                <a:cs typeface="Meiryo UI" pitchFamily="34" charset="-128"/>
              </a:rPr>
              <a:t>Стеарин</a:t>
            </a:r>
            <a:r>
              <a:rPr lang="ru-RU" sz="2200" b="1" dirty="0">
                <a:solidFill>
                  <a:srgbClr val="000099"/>
                </a:solidFill>
                <a:effectLst/>
                <a:latin typeface="Meiryo UI" pitchFamily="34" charset="-128"/>
                <a:ea typeface="Meiryo UI" pitchFamily="34" charset="-128"/>
                <a:cs typeface="Meiryo UI" pitchFamily="34" charset="-128"/>
              </a:rPr>
              <a:t>-  жировое вещество белого или желтоватого цвета, которое используется в</a:t>
            </a:r>
          </a:p>
          <a:p>
            <a:pPr>
              <a:buFontTx/>
              <a:buNone/>
            </a:pPr>
            <a:r>
              <a:rPr lang="ru-RU" sz="2200" b="1" dirty="0">
                <a:solidFill>
                  <a:srgbClr val="000099"/>
                </a:solidFill>
                <a:effectLst/>
                <a:latin typeface="Meiryo UI" pitchFamily="34" charset="-128"/>
                <a:ea typeface="Meiryo UI" pitchFamily="34" charset="-128"/>
                <a:cs typeface="Meiryo UI" pitchFamily="34" charset="-128"/>
              </a:rPr>
              <a:t>    производстве свечей </a:t>
            </a:r>
          </a:p>
          <a:p>
            <a:pPr>
              <a:buFontTx/>
              <a:buNone/>
            </a:pPr>
            <a:r>
              <a:rPr lang="ru-RU" sz="2200" b="1" dirty="0">
                <a:solidFill>
                  <a:srgbClr val="000099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    </a:t>
            </a:r>
            <a:r>
              <a:rPr lang="ru-RU" sz="2200" b="1" dirty="0">
                <a:solidFill>
                  <a:srgbClr val="000099"/>
                </a:solidFill>
                <a:effectLst/>
                <a:latin typeface="Meiryo UI" pitchFamily="34" charset="-128"/>
                <a:ea typeface="Meiryo UI" pitchFamily="34" charset="-128"/>
                <a:cs typeface="Meiryo UI" pitchFamily="34" charset="-128"/>
              </a:rPr>
              <a:t>и мыла.</a:t>
            </a:r>
          </a:p>
          <a:p>
            <a:pPr>
              <a:buFontTx/>
              <a:buNone/>
            </a:pPr>
            <a:endParaRPr lang="ru-RU" sz="3600" b="1" dirty="0">
              <a:solidFill>
                <a:srgbClr val="C00000"/>
              </a:solidFill>
              <a:effectLst/>
              <a:latin typeface="Monotype Corsiva" pitchFamily="66" charset="0"/>
            </a:endParaRPr>
          </a:p>
          <a:p>
            <a:pPr>
              <a:buFontTx/>
              <a:buNone/>
            </a:pPr>
            <a:endParaRPr lang="ru-RU" sz="3600" b="1" dirty="0">
              <a:solidFill>
                <a:srgbClr val="C00000"/>
              </a:solidFill>
              <a:effectLst/>
              <a:latin typeface="Monotype Corsiva" pitchFamily="66" charset="0"/>
            </a:endParaRPr>
          </a:p>
          <a:p>
            <a:pPr>
              <a:buFontTx/>
              <a:buNone/>
            </a:pPr>
            <a:endParaRPr lang="ru-RU" sz="3600" b="1" dirty="0">
              <a:solidFill>
                <a:srgbClr val="000099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12" name="Picture 4" descr="C:\Users\Лидия\Desktop\58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3933056"/>
            <a:ext cx="1872208" cy="17692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251520" y="5877272"/>
            <a:ext cx="8640960" cy="7200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Всего в опросе участвовало 30 человек, из них 7  второклассников, 17 старшеклассников, 6 взрослых.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7544" y="1196752"/>
            <a:ext cx="8064896" cy="4392488"/>
          </a:xfrm>
          <a:prstGeom prst="round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eaLnBrk="1" hangingPunct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ru-RU" sz="2800" dirty="0">
                <a:solidFill>
                  <a:srgbClr val="000000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Из чего делают свечи?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ru-RU" sz="2800" dirty="0">
                <a:solidFill>
                  <a:srgbClr val="000000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 Знаете ли вы как мыло делали в старину?</a:t>
            </a:r>
          </a:p>
          <a:p>
            <a:pPr marL="457200" indent="-457200" eaLnBrk="1" hangingPunct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ru-RU" sz="2800" dirty="0">
                <a:solidFill>
                  <a:srgbClr val="000000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 Знаете ли вы рецепт приготовления мыла?</a:t>
            </a:r>
          </a:p>
          <a:p>
            <a:pPr marL="457200" indent="-457200" eaLnBrk="1" hangingPunct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ru-RU" sz="2800" dirty="0">
                <a:solidFill>
                  <a:srgbClr val="000000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Что общего между  мылом и свечой?</a:t>
            </a:r>
          </a:p>
          <a:p>
            <a:pPr marL="457200" indent="-457200">
              <a:lnSpc>
                <a:spcPct val="150000"/>
              </a:lnSpc>
              <a:defRPr/>
            </a:pPr>
            <a:r>
              <a:rPr lang="ru-RU" sz="2000" dirty="0">
                <a:solidFill>
                  <a:srgbClr val="000099"/>
                </a:solidFill>
                <a:latin typeface="Monotype Corsiva" pitchFamily="66" charset="0"/>
              </a:rPr>
              <a:t>   </a:t>
            </a:r>
            <a:r>
              <a:rPr lang="ru-RU" sz="2000" dirty="0">
                <a:solidFill>
                  <a:srgbClr val="000099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  </a:t>
            </a:r>
            <a:r>
              <a:rPr lang="ru-RU" sz="2000" b="1" dirty="0">
                <a:solidFill>
                  <a:srgbClr val="000099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      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79512" y="188640"/>
            <a:ext cx="8784976" cy="792088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Для того  чтобы проверить свою гипотезу, мы провели опрос: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79512" y="188640"/>
            <a:ext cx="8784976" cy="792088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Результаты</a:t>
            </a:r>
            <a:endParaRPr lang="ru-RU" sz="2400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Object 4"/>
          <p:cNvGraphicFramePr>
            <a:graphicFrameLocks noChangeAspect="1"/>
          </p:cNvGraphicFramePr>
          <p:nvPr/>
        </p:nvGraphicFramePr>
        <p:xfrm>
          <a:off x="1979712" y="1772816"/>
          <a:ext cx="5688632" cy="36808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395536" y="1340768"/>
            <a:ext cx="7632848" cy="400110"/>
          </a:xfrm>
          <a:prstGeom prst="rect">
            <a:avLst/>
          </a:prstGeom>
          <a:gradFill flip="none" rotWithShape="1">
            <a:gsLst>
              <a:gs pos="0">
                <a:srgbClr val="FFFF66">
                  <a:tint val="66000"/>
                  <a:satMod val="160000"/>
                </a:srgbClr>
              </a:gs>
              <a:gs pos="50000">
                <a:srgbClr val="FFFF66">
                  <a:tint val="44500"/>
                  <a:satMod val="160000"/>
                </a:srgbClr>
              </a:gs>
              <a:gs pos="100000">
                <a:srgbClr val="FFFF66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1.  «Из чего делают свечи ?»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55576" y="5373216"/>
            <a:ext cx="777686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 28 человек (93%) знали, что свечи изготавливают из воска и парафина. </a:t>
            </a:r>
            <a:br>
              <a:rPr lang="ru-RU" sz="1900" dirty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 2 человека (7%) знают, что свечу можно сделать из различных видов жира.</a:t>
            </a:r>
            <a:br>
              <a:rPr lang="ru-RU" sz="1900" dirty="0">
                <a:latin typeface="Times New Roman" pitchFamily="18" charset="0"/>
                <a:cs typeface="Times New Roman" pitchFamily="18" charset="0"/>
              </a:rPr>
            </a:b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  Никто из опрошенных не знает, что свечу можно сделать из стеарина.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40011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b="1" dirty="0">
                <a:solidFill>
                  <a:srgbClr val="C00000"/>
                </a:soli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2. «Знаете ли вы как делали   мыло в старину ?»</a:t>
            </a:r>
            <a:endParaRPr lang="ru-RU" sz="2000" dirty="0"/>
          </a:p>
        </p:txBody>
      </p:sp>
      <p:graphicFrame>
        <p:nvGraphicFramePr>
          <p:cNvPr id="5" name="Object 7"/>
          <p:cNvGraphicFramePr>
            <a:graphicFrameLocks noChangeAspect="1"/>
          </p:cNvGraphicFramePr>
          <p:nvPr/>
        </p:nvGraphicFramePr>
        <p:xfrm>
          <a:off x="395536" y="692696"/>
          <a:ext cx="7573698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23528" y="5085184"/>
            <a:ext cx="882047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   Почти половина опрошенных, 14 человек (47%) знали, как изготавливали мыло в старину.</a:t>
            </a:r>
            <a:r>
              <a:rPr lang="ru-RU" sz="1900" dirty="0"/>
              <a:t>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1668</TotalTime>
  <Words>845</Words>
  <Application>Microsoft Office PowerPoint</Application>
  <PresentationFormat>Экран (4:3)</PresentationFormat>
  <Paragraphs>124</Paragraphs>
  <Slides>19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7" baseType="lpstr">
      <vt:lpstr>Meiryo UI</vt:lpstr>
      <vt:lpstr>Arial</vt:lpstr>
      <vt:lpstr>Calibri</vt:lpstr>
      <vt:lpstr>Monotype Corsiva</vt:lpstr>
      <vt:lpstr>Tahoma</vt:lpstr>
      <vt:lpstr>Times New Roman</vt:lpstr>
      <vt:lpstr>Wingdings</vt:lpstr>
      <vt:lpstr>Тема Office</vt:lpstr>
      <vt:lpstr>Презентация PowerPoint</vt:lpstr>
      <vt:lpstr>Проблема: Что можно сделать из мыла?  Цель: Узнать, можно ли из мыла сделать другую полезную в хозяйстве вещь.</vt:lpstr>
      <vt:lpstr>Презентация PowerPoint</vt:lpstr>
      <vt:lpstr>Классификация мыла</vt:lpstr>
      <vt:lpstr>Состав хозяйственного мыла</vt:lpstr>
      <vt:lpstr>Свеча - приспособление   для освещения. Горючим материалом может служить: сало, стеарин, воск и парафин. </vt:lpstr>
      <vt:lpstr>Презентация PowerPoint</vt:lpstr>
      <vt:lpstr>Презентация PowerPoint</vt:lpstr>
      <vt:lpstr>Презентация PowerPoint</vt:lpstr>
      <vt:lpstr>Презентация PowerPoint</vt:lpstr>
      <vt:lpstr>Эксперимент 1. «Мыло из золы»</vt:lpstr>
      <vt:lpstr>Эксперимент 2. «Свеча из мыла»</vt:lpstr>
      <vt:lpstr>Презентация PowerPoint</vt:lpstr>
      <vt:lpstr>Презентация PowerPoint</vt:lpstr>
      <vt:lpstr>Эксперимент 3. «Мыло из стеариновой свечи»</vt:lpstr>
      <vt:lpstr>Презентация PowerPoint</vt:lpstr>
      <vt:lpstr>Вывод: </vt:lpstr>
      <vt:lpstr>СПАСИБО ЗА ВНИМАНИЕ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Лидия</dc:creator>
  <cp:lastModifiedBy>Иван Щербаков</cp:lastModifiedBy>
  <cp:revision>126</cp:revision>
  <dcterms:created xsi:type="dcterms:W3CDTF">1601-01-01T00:00:00Z</dcterms:created>
  <dcterms:modified xsi:type="dcterms:W3CDTF">2017-09-06T09:54:45Z</dcterms:modified>
</cp:coreProperties>
</file>