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92" r:id="rId2"/>
    <p:sldId id="281" r:id="rId3"/>
    <p:sldId id="282" r:id="rId4"/>
    <p:sldId id="283" r:id="rId5"/>
    <p:sldId id="284" r:id="rId6"/>
    <p:sldId id="293" r:id="rId7"/>
    <p:sldId id="285" r:id="rId8"/>
    <p:sldId id="286" r:id="rId9"/>
    <p:sldId id="291" r:id="rId10"/>
    <p:sldId id="288" r:id="rId11"/>
    <p:sldId id="29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80"/>
    <a:srgbClr val="006666"/>
    <a:srgbClr val="ABF1FF"/>
    <a:srgbClr val="A50021"/>
    <a:srgbClr val="006600"/>
    <a:srgbClr val="33CC33"/>
    <a:srgbClr val="BEFEE4"/>
    <a:srgbClr val="FDBF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5" autoAdjust="0"/>
    <p:restoredTop sz="94660"/>
  </p:normalViewPr>
  <p:slideViewPr>
    <p:cSldViewPr>
      <p:cViewPr>
        <p:scale>
          <a:sx n="84" d="100"/>
          <a:sy n="84" d="100"/>
        </p:scale>
        <p:origin x="-14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EB4B28-2AA7-4919-A77C-F334206E567A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CE04C0-7998-4F06-8107-8D2801BC8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3F723-C066-4342-BD23-B0050125744F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BB569-2361-4AA6-B5B9-D5D411D8D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37AA8-87BC-41F4-8FB3-CA4D5461C337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C3EE8-34B7-4033-BF21-8F6808A4C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A7C3-7839-4F29-AF3B-4E23EC4D1158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EA9CB-9800-4F88-B1D2-81E9BD8D2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0EB9D-E150-4A54-831B-ECAEF86FCF99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7C0E6-777F-4D97-B853-FB99328BE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ABE54-95C8-497F-8D88-77DECBF28BF0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4E5A3-52B3-4EC2-B7A5-E52ABDC8B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9B9E-B560-40E3-B66B-3C8DCD147667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A434-DFE7-4621-9C61-14F707FE1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E3B93-33BC-4341-952F-B35572F4C9FD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67C8E-CCCE-4F49-A943-4BD34B2C9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86368-E6CC-41FA-8D5A-305793C4B8DF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9D6B4-189C-4F5C-9F74-CDCA83EBB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AEB3-AD4D-4413-B087-2EA7F7251931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B38E-C606-4201-8B75-F2B05E2A4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6191-9799-4E63-93E1-751F63FF0997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F2394-D1B5-4963-BF78-4137EA90E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F69AF-EB06-4CB2-80D1-FC0A10B5B0C1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1AC21-79EF-4469-A268-4D3C7EB97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318FE-DBB3-4614-BC6B-83B84591FF33}" type="datetime1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79EA18-7457-403B-96CC-A4B8B8404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24164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-315913"/>
            <a:ext cx="4154487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447265704_0-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8864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erv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3068638"/>
            <a:ext cx="489585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Саамская деревня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B8F49-E954-4987-A1CB-F79319D17C4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196752"/>
            <a:ext cx="3924920" cy="2042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582610" y="3239418"/>
            <a:ext cx="1876425" cy="2103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16016" y="1238722"/>
            <a:ext cx="360040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за урок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514F4E-6A6B-4EB7-93E4-850A39FBC35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825" y="1412875"/>
            <a:ext cx="8893175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300000"/>
              </a:lnSpc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Зеленый цвет – Мне все понятно, у меня все получилось</a:t>
            </a:r>
          </a:p>
          <a:p>
            <a:pPr>
              <a:lnSpc>
                <a:spcPct val="300000"/>
              </a:lnSpc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цвет – Не все получилось, но мне все понятно</a:t>
            </a:r>
          </a:p>
          <a:p>
            <a:pPr>
              <a:lnSpc>
                <a:spcPct val="300000"/>
              </a:lnSpc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Розовый цвет – Мало получилось, ничего не понятно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AutoShape 2"/>
          <p:cNvSpPr>
            <a:spLocks noChangeArrowheads="1"/>
          </p:cNvSpPr>
          <p:nvPr/>
        </p:nvSpPr>
        <p:spPr bwMode="auto">
          <a:xfrm>
            <a:off x="5364163" y="184308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Line 34"/>
          <p:cNvSpPr>
            <a:spLocks noChangeShapeType="1"/>
          </p:cNvSpPr>
          <p:nvPr/>
        </p:nvSpPr>
        <p:spPr bwMode="auto">
          <a:xfrm flipH="1">
            <a:off x="5795963" y="3932238"/>
            <a:ext cx="0" cy="43180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6" name="Line 35"/>
          <p:cNvSpPr>
            <a:spLocks noChangeShapeType="1"/>
          </p:cNvSpPr>
          <p:nvPr/>
        </p:nvSpPr>
        <p:spPr bwMode="auto">
          <a:xfrm flipH="1">
            <a:off x="6804025" y="4795838"/>
            <a:ext cx="1588" cy="649287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7" name="Line 36"/>
          <p:cNvSpPr>
            <a:spLocks noChangeShapeType="1"/>
          </p:cNvSpPr>
          <p:nvPr/>
        </p:nvSpPr>
        <p:spPr bwMode="auto">
          <a:xfrm>
            <a:off x="7091363" y="835025"/>
            <a:ext cx="576262" cy="1008063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8" name="Text Box 37"/>
          <p:cNvSpPr txBox="1">
            <a:spLocks noChangeArrowheads="1"/>
          </p:cNvSpPr>
          <p:nvPr/>
        </p:nvSpPr>
        <p:spPr bwMode="auto">
          <a:xfrm>
            <a:off x="6011863" y="1195388"/>
            <a:ext cx="79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-4,9</a:t>
            </a:r>
          </a:p>
        </p:txBody>
      </p:sp>
      <p:sp>
        <p:nvSpPr>
          <p:cNvPr id="3079" name="Text Box 38"/>
          <p:cNvSpPr txBox="1">
            <a:spLocks noChangeArrowheads="1"/>
          </p:cNvSpPr>
          <p:nvPr/>
        </p:nvSpPr>
        <p:spPr bwMode="auto">
          <a:xfrm>
            <a:off x="4787900" y="2635250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hlink"/>
                </a:solidFill>
                <a:latin typeface="Tahoma" pitchFamily="34" charset="0"/>
              </a:rPr>
              <a:t>+</a:t>
            </a:r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5,7</a:t>
            </a:r>
          </a:p>
        </p:txBody>
      </p:sp>
      <p:sp>
        <p:nvSpPr>
          <p:cNvPr id="124967" name="Text Box 39"/>
          <p:cNvSpPr txBox="1">
            <a:spLocks noChangeArrowheads="1"/>
          </p:cNvSpPr>
          <p:nvPr/>
        </p:nvSpPr>
        <p:spPr bwMode="auto">
          <a:xfrm>
            <a:off x="5435600" y="1987550"/>
            <a:ext cx="828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3,3</a:t>
            </a:r>
          </a:p>
        </p:txBody>
      </p:sp>
      <p:sp>
        <p:nvSpPr>
          <p:cNvPr id="3081" name="Text Box 40"/>
          <p:cNvSpPr txBox="1">
            <a:spLocks noChangeArrowheads="1"/>
          </p:cNvSpPr>
          <p:nvPr/>
        </p:nvSpPr>
        <p:spPr bwMode="auto">
          <a:xfrm>
            <a:off x="7523163" y="1195388"/>
            <a:ext cx="79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-1,5</a:t>
            </a:r>
          </a:p>
        </p:txBody>
      </p:sp>
      <p:sp>
        <p:nvSpPr>
          <p:cNvPr id="3082" name="Line 41"/>
          <p:cNvSpPr>
            <a:spLocks noChangeShapeType="1"/>
          </p:cNvSpPr>
          <p:nvPr/>
        </p:nvSpPr>
        <p:spPr bwMode="auto">
          <a:xfrm flipH="1">
            <a:off x="5795963" y="835025"/>
            <a:ext cx="647700" cy="1008063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3" name="Rectangle 42"/>
          <p:cNvSpPr>
            <a:spLocks noChangeArrowheads="1"/>
          </p:cNvSpPr>
          <p:nvPr/>
        </p:nvSpPr>
        <p:spPr bwMode="auto">
          <a:xfrm>
            <a:off x="7883525" y="2635250"/>
            <a:ext cx="91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+3,9</a:t>
            </a:r>
          </a:p>
        </p:txBody>
      </p:sp>
      <p:sp>
        <p:nvSpPr>
          <p:cNvPr id="3084" name="Line 43"/>
          <p:cNvSpPr>
            <a:spLocks noChangeShapeType="1"/>
          </p:cNvSpPr>
          <p:nvPr/>
        </p:nvSpPr>
        <p:spPr bwMode="auto">
          <a:xfrm flipH="1">
            <a:off x="5795963" y="2708275"/>
            <a:ext cx="0" cy="360363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5" name="Line 44"/>
          <p:cNvSpPr>
            <a:spLocks noChangeShapeType="1"/>
          </p:cNvSpPr>
          <p:nvPr/>
        </p:nvSpPr>
        <p:spPr bwMode="auto">
          <a:xfrm>
            <a:off x="7740650" y="2635250"/>
            <a:ext cx="0" cy="433388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6" name="Line 45"/>
          <p:cNvSpPr>
            <a:spLocks noChangeShapeType="1"/>
          </p:cNvSpPr>
          <p:nvPr/>
        </p:nvSpPr>
        <p:spPr bwMode="auto">
          <a:xfrm>
            <a:off x="8027988" y="6164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7" name="Line 46"/>
          <p:cNvSpPr>
            <a:spLocks noChangeShapeType="1"/>
          </p:cNvSpPr>
          <p:nvPr/>
        </p:nvSpPr>
        <p:spPr bwMode="auto">
          <a:xfrm>
            <a:off x="6227763" y="4795838"/>
            <a:ext cx="1152525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8" name="Text Box 47"/>
          <p:cNvSpPr txBox="1">
            <a:spLocks noChangeArrowheads="1"/>
          </p:cNvSpPr>
          <p:nvPr/>
        </p:nvSpPr>
        <p:spPr bwMode="auto">
          <a:xfrm>
            <a:off x="6659563" y="4292600"/>
            <a:ext cx="43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+</a:t>
            </a:r>
          </a:p>
        </p:txBody>
      </p:sp>
      <p:sp>
        <p:nvSpPr>
          <p:cNvPr id="3089" name="AutoShape 48"/>
          <p:cNvSpPr>
            <a:spLocks noChangeArrowheads="1"/>
          </p:cNvSpPr>
          <p:nvPr/>
        </p:nvSpPr>
        <p:spPr bwMode="auto">
          <a:xfrm>
            <a:off x="6299200" y="187325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77" name="AutoShape 49"/>
          <p:cNvSpPr>
            <a:spLocks noChangeArrowheads="1"/>
          </p:cNvSpPr>
          <p:nvPr/>
        </p:nvSpPr>
        <p:spPr bwMode="auto">
          <a:xfrm>
            <a:off x="7235825" y="184308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78" name="AutoShape 50"/>
          <p:cNvSpPr>
            <a:spLocks noChangeArrowheads="1"/>
          </p:cNvSpPr>
          <p:nvPr/>
        </p:nvSpPr>
        <p:spPr bwMode="auto">
          <a:xfrm>
            <a:off x="5364163" y="306863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79" name="AutoShape 51"/>
          <p:cNvSpPr>
            <a:spLocks noChangeArrowheads="1"/>
          </p:cNvSpPr>
          <p:nvPr/>
        </p:nvSpPr>
        <p:spPr bwMode="auto">
          <a:xfrm>
            <a:off x="7307263" y="306863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80" name="AutoShape 52"/>
          <p:cNvSpPr>
            <a:spLocks noChangeArrowheads="1"/>
          </p:cNvSpPr>
          <p:nvPr/>
        </p:nvSpPr>
        <p:spPr bwMode="auto">
          <a:xfrm>
            <a:off x="5364163" y="436403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81" name="AutoShape 53"/>
          <p:cNvSpPr>
            <a:spLocks noChangeArrowheads="1"/>
          </p:cNvSpPr>
          <p:nvPr/>
        </p:nvSpPr>
        <p:spPr bwMode="auto">
          <a:xfrm>
            <a:off x="7380288" y="436403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4982" name="AutoShape 54"/>
          <p:cNvSpPr>
            <a:spLocks noChangeArrowheads="1"/>
          </p:cNvSpPr>
          <p:nvPr/>
        </p:nvSpPr>
        <p:spPr bwMode="auto">
          <a:xfrm>
            <a:off x="6372225" y="5443538"/>
            <a:ext cx="936625" cy="863600"/>
          </a:xfrm>
          <a:prstGeom prst="hexagon">
            <a:avLst>
              <a:gd name="adj" fmla="val 27114"/>
              <a:gd name="vf" fmla="val 115470"/>
            </a:avLst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Text Box 55"/>
          <p:cNvSpPr txBox="1">
            <a:spLocks noChangeArrowheads="1"/>
          </p:cNvSpPr>
          <p:nvPr/>
        </p:nvSpPr>
        <p:spPr bwMode="auto">
          <a:xfrm>
            <a:off x="6372225" y="331788"/>
            <a:ext cx="828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8,2</a:t>
            </a:r>
          </a:p>
        </p:txBody>
      </p:sp>
      <p:sp>
        <p:nvSpPr>
          <p:cNvPr id="3097" name="Line 56"/>
          <p:cNvSpPr>
            <a:spLocks noChangeShapeType="1"/>
          </p:cNvSpPr>
          <p:nvPr/>
        </p:nvSpPr>
        <p:spPr bwMode="auto">
          <a:xfrm flipH="1">
            <a:off x="7812088" y="3932238"/>
            <a:ext cx="0" cy="43180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98" name="Text Box 57"/>
          <p:cNvSpPr txBox="1">
            <a:spLocks noChangeArrowheads="1"/>
          </p:cNvSpPr>
          <p:nvPr/>
        </p:nvSpPr>
        <p:spPr bwMode="auto">
          <a:xfrm>
            <a:off x="5003800" y="3860800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-7</a:t>
            </a:r>
          </a:p>
        </p:txBody>
      </p:sp>
      <p:sp>
        <p:nvSpPr>
          <p:cNvPr id="3099" name="Rectangle 58"/>
          <p:cNvSpPr>
            <a:spLocks noChangeArrowheads="1"/>
          </p:cNvSpPr>
          <p:nvPr/>
        </p:nvSpPr>
        <p:spPr bwMode="auto">
          <a:xfrm>
            <a:off x="8083550" y="3860800"/>
            <a:ext cx="79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  <a:latin typeface="Tahoma" pitchFamily="34" charset="0"/>
              </a:rPr>
              <a:t>-5,6</a:t>
            </a:r>
          </a:p>
        </p:txBody>
      </p:sp>
      <p:sp>
        <p:nvSpPr>
          <p:cNvPr id="124987" name="Text Box 59"/>
          <p:cNvSpPr txBox="1">
            <a:spLocks noChangeArrowheads="1"/>
          </p:cNvSpPr>
          <p:nvPr/>
        </p:nvSpPr>
        <p:spPr bwMode="auto">
          <a:xfrm>
            <a:off x="7380288" y="1987550"/>
            <a:ext cx="828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6,7</a:t>
            </a:r>
          </a:p>
        </p:txBody>
      </p:sp>
      <p:sp>
        <p:nvSpPr>
          <p:cNvPr id="124988" name="Text Box 60"/>
          <p:cNvSpPr txBox="1">
            <a:spLocks noChangeArrowheads="1"/>
          </p:cNvSpPr>
          <p:nvPr/>
        </p:nvSpPr>
        <p:spPr bwMode="auto">
          <a:xfrm>
            <a:off x="5651500" y="3211513"/>
            <a:ext cx="4429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9</a:t>
            </a:r>
          </a:p>
        </p:txBody>
      </p:sp>
      <p:sp>
        <p:nvSpPr>
          <p:cNvPr id="124989" name="Text Box 61"/>
          <p:cNvSpPr txBox="1">
            <a:spLocks noChangeArrowheads="1"/>
          </p:cNvSpPr>
          <p:nvPr/>
        </p:nvSpPr>
        <p:spPr bwMode="auto">
          <a:xfrm>
            <a:off x="7235825" y="3211513"/>
            <a:ext cx="1087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10,6</a:t>
            </a:r>
          </a:p>
        </p:txBody>
      </p:sp>
      <p:sp>
        <p:nvSpPr>
          <p:cNvPr id="124990" name="Text Box 62"/>
          <p:cNvSpPr txBox="1">
            <a:spLocks noChangeArrowheads="1"/>
          </p:cNvSpPr>
          <p:nvPr/>
        </p:nvSpPr>
        <p:spPr bwMode="auto">
          <a:xfrm>
            <a:off x="5651500" y="4508500"/>
            <a:ext cx="442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124991" name="Text Box 63"/>
          <p:cNvSpPr txBox="1">
            <a:spLocks noChangeArrowheads="1"/>
          </p:cNvSpPr>
          <p:nvPr/>
        </p:nvSpPr>
        <p:spPr bwMode="auto">
          <a:xfrm>
            <a:off x="7667625" y="4508500"/>
            <a:ext cx="4429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5</a:t>
            </a:r>
          </a:p>
        </p:txBody>
      </p:sp>
      <p:sp>
        <p:nvSpPr>
          <p:cNvPr id="124992" name="Text Box 64"/>
          <p:cNvSpPr txBox="1">
            <a:spLocks noChangeArrowheads="1"/>
          </p:cNvSpPr>
          <p:nvPr/>
        </p:nvSpPr>
        <p:spPr bwMode="auto">
          <a:xfrm>
            <a:off x="6659563" y="5588000"/>
            <a:ext cx="4429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Tahoma" pitchFamily="34" charset="0"/>
              </a:rPr>
              <a:t>7</a:t>
            </a:r>
          </a:p>
        </p:txBody>
      </p:sp>
      <p:sp>
        <p:nvSpPr>
          <p:cNvPr id="3106" name="Rectangle 66"/>
          <p:cNvSpPr>
            <a:spLocks noChangeArrowheads="1"/>
          </p:cNvSpPr>
          <p:nvPr/>
        </p:nvSpPr>
        <p:spPr bwMode="auto">
          <a:xfrm>
            <a:off x="395288" y="476250"/>
            <a:ext cx="4572000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hlink"/>
                </a:solidFill>
              </a:rPr>
              <a:t>  </a:t>
            </a:r>
            <a:r>
              <a:rPr lang="ru-RU" sz="2400" b="1">
                <a:solidFill>
                  <a:schemeClr val="hlink"/>
                </a:solidFill>
              </a:rPr>
              <a:t>Какая птица обитает на побережье Арктики?</a:t>
            </a:r>
          </a:p>
          <a:p>
            <a:endParaRPr lang="ru-RU" sz="2400" b="1">
              <a:solidFill>
                <a:schemeClr val="hlink"/>
              </a:solidFill>
            </a:endParaRPr>
          </a:p>
          <a:p>
            <a:r>
              <a:rPr lang="ru-RU" sz="2400" b="1">
                <a:solidFill>
                  <a:srgbClr val="A50021"/>
                </a:solidFill>
              </a:rPr>
              <a:t>              7– Тупик</a:t>
            </a:r>
          </a:p>
          <a:p>
            <a:endParaRPr lang="ru-RU" sz="2400" b="1">
              <a:solidFill>
                <a:srgbClr val="A50021"/>
              </a:solidFill>
            </a:endParaRPr>
          </a:p>
          <a:p>
            <a:r>
              <a:rPr lang="ru-RU" sz="2400" b="1">
                <a:solidFill>
                  <a:srgbClr val="A50021"/>
                </a:solidFill>
              </a:rPr>
              <a:t>            2,3 – Гагара</a:t>
            </a:r>
          </a:p>
          <a:p>
            <a:r>
              <a:rPr lang="ru-RU" sz="2400" b="1">
                <a:solidFill>
                  <a:srgbClr val="A50021"/>
                </a:solidFill>
              </a:rPr>
              <a:t>           </a:t>
            </a:r>
          </a:p>
          <a:p>
            <a:r>
              <a:rPr lang="ru-RU" sz="2400" b="1">
                <a:solidFill>
                  <a:srgbClr val="A50021"/>
                </a:solidFill>
              </a:rPr>
              <a:t>            7,1 – Кайра 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A50021"/>
              </a:solidFill>
            </a:endParaRPr>
          </a:p>
        </p:txBody>
      </p:sp>
      <p:sp>
        <p:nvSpPr>
          <p:cNvPr id="124997" name="Rectangle 69"/>
          <p:cNvSpPr>
            <a:spLocks noChangeArrowheads="1"/>
          </p:cNvSpPr>
          <p:nvPr/>
        </p:nvSpPr>
        <p:spPr bwMode="auto">
          <a:xfrm>
            <a:off x="1331913" y="1412875"/>
            <a:ext cx="2160587" cy="649288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84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683000"/>
            <a:ext cx="3097212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49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7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49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4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3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49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4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4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4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7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49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4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4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4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7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49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4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4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4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8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24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4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4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4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8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49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 nodeType="clickPar">
                      <p:stCondLst>
                        <p:cond delay="0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4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4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4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982"/>
                  </p:tgtEl>
                </p:cond>
              </p:nextCondLst>
            </p:seq>
          </p:childTnLst>
        </p:cTn>
      </p:par>
    </p:tnLst>
    <p:bldLst>
      <p:bldP spid="124967" grpId="0"/>
      <p:bldP spid="124987" grpId="0"/>
      <p:bldP spid="124988" grpId="0"/>
      <p:bldP spid="124989" grpId="0"/>
      <p:bldP spid="124990" grpId="0"/>
      <p:bldP spid="124991" grpId="0"/>
      <p:bldP spid="124992" grpId="0"/>
      <p:bldP spid="12499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5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Сопоставить формулы с их формулировкой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B17C24-1B70-4AC4-B883-4F234258244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500" y="2071688"/>
            <a:ext cx="8280400" cy="443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параллелепипеда                       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V=a</a:t>
            </a:r>
            <a:r>
              <a:rPr lang="en-US" sz="2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боковой поверхности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S=2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параллелепипеда</a:t>
            </a:r>
          </a:p>
          <a:p>
            <a:pPr>
              <a:lnSpc>
                <a:spcPct val="200000"/>
              </a:lnSpc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поверхности цилиндра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V=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200000"/>
              </a:lnSpc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куба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S=2(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ab+bc+ac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500563" y="2852738"/>
            <a:ext cx="1800225" cy="165576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067175" y="3681413"/>
            <a:ext cx="1944688" cy="176371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651500" y="3500438"/>
            <a:ext cx="649288" cy="1062037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067175" y="2708275"/>
            <a:ext cx="2017713" cy="2665413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Решить задачу: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6EB98-B3FF-4253-9B57-B616BB328AD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755650" y="1484313"/>
            <a:ext cx="36004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объем аквариума для рыб, имеющего форму параллелепипеда  с длиной 5 см, шириной 4 см и высотой 3 см?</a:t>
            </a:r>
          </a:p>
          <a:p>
            <a:pPr eaLnBrk="1" hangingPunct="1">
              <a:defRPr/>
            </a:pPr>
            <a:endParaRPr lang="ru-RU" sz="2400" b="1" dirty="0" smtClean="0"/>
          </a:p>
          <a:p>
            <a:pPr eaLnBrk="1" hangingPunct="1">
              <a:defRPr/>
            </a:pPr>
            <a:endParaRPr lang="ru-RU" sz="2400" b="1" dirty="0" smtClean="0"/>
          </a:p>
          <a:p>
            <a:pPr algn="ctr" eaLnBrk="1" hangingPunct="1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1/3 часть его объема?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716016" y="2060848"/>
            <a:ext cx="3528392" cy="2495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Разгадайте ребус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5889C-3999-4E50-B69C-AB16A3A584C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12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00113" y="1477963"/>
            <a:ext cx="2663825" cy="2959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5126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6825" y="4076700"/>
            <a:ext cx="468153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Цилиндр и конус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F6E8219-BF81-4DD5-8573-8C03D1ABE61E}" type="datetime1">
              <a:rPr lang="ru-RU" smtClean="0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75C194-B280-4EB1-8222-487FEBE8911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259632" y="1772816"/>
            <a:ext cx="273630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860032" y="1772816"/>
            <a:ext cx="288032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Блок-схема: узел 7"/>
          <p:cNvSpPr/>
          <p:nvPr/>
        </p:nvSpPr>
        <p:spPr>
          <a:xfrm>
            <a:off x="6300788" y="1881188"/>
            <a:ext cx="142875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627313" y="2420938"/>
            <a:ext cx="144462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419475" y="5084763"/>
            <a:ext cx="144463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627313" y="4652963"/>
            <a:ext cx="144462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596188" y="4392613"/>
            <a:ext cx="144462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300788" y="4437063"/>
            <a:ext cx="142875" cy="1143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Решить задачу: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EE735-913F-4E43-BF39-45A12C08131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258888" y="1341438"/>
            <a:ext cx="66262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/>
              <a:t>Диаметр трубы равен 69 см, а его длина 8 см. Найдите площадь боковой поверхности трубы?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555776" y="3450621"/>
            <a:ext cx="4818112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Цилиндры фараона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D0D97E-319E-48C3-9A8F-DEE3022E884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650875" y="1341438"/>
            <a:ext cx="7920038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Цилиндры Фараона </a:t>
            </a:r>
            <a:r>
              <a:rPr lang="ru-RU" dirty="0" smtClean="0"/>
              <a:t>- два загадочных предмета цилиндрической формы в руках некоторых древнеегипетских изваяний. Среди специалистов-египтологов не существует единого мнения о происхождении данных предметов.  </a:t>
            </a:r>
          </a:p>
          <a:p>
            <a:pPr eaLnBrk="1" hangingPunct="1">
              <a:defRPr/>
            </a:pPr>
            <a:r>
              <a:rPr lang="ru-RU" dirty="0" smtClean="0"/>
              <a:t>Цилиндры Фараона были воссозданы согласно древнему рецепту и затем в течение многих лет исследовались. </a:t>
            </a:r>
          </a:p>
          <a:p>
            <a:pPr eaLnBrk="1" hangingPunct="1">
              <a:defRPr/>
            </a:pPr>
            <a:r>
              <a:rPr lang="ru-RU" dirty="0" smtClean="0"/>
              <a:t>Результаты исследований поразили ученых. Оказалось, что Цилиндры Фараона обладают широчайшим спектром благотворного воздействия на организм человека. 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588224" y="3717032"/>
            <a:ext cx="219896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55576" y="3933056"/>
            <a:ext cx="180020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206988" y="4230426"/>
            <a:ext cx="2808311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Решите задачу: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83C06C-48A1-4FC7-B138-2BEF3D47B75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4213" y="1512888"/>
            <a:ext cx="7704137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Реставраторы решили восстановить цвет цилиндров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Фараона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длиной 15 см и радиусом основания 5 см. Найти количество краски, требуемой для обработки материалов, если на 1 см</a:t>
            </a:r>
            <a:r>
              <a:rPr lang="ru-RU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расходуется 25 гр. краски?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95936" y="3573016"/>
            <a:ext cx="3865612" cy="226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6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6. математика.</Template>
  <TotalTime>1121</TotalTime>
  <Words>238</Words>
  <Application>Microsoft Office PowerPoint</Application>
  <PresentationFormat>Экран (4:3)</PresentationFormat>
  <Paragraphs>62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Tahoma</vt:lpstr>
      <vt:lpstr>нач.школа 6. математика.</vt:lpstr>
      <vt:lpstr>Слайд 1</vt:lpstr>
      <vt:lpstr>Слайд 2</vt:lpstr>
      <vt:lpstr>Сопоставить формулы с их формулировкой</vt:lpstr>
      <vt:lpstr>Решить задачу:</vt:lpstr>
      <vt:lpstr>Разгадайте ребус</vt:lpstr>
      <vt:lpstr>Тема урока: Цилиндр и конус</vt:lpstr>
      <vt:lpstr>Решить задачу:</vt:lpstr>
      <vt:lpstr>Цилиндры фараона</vt:lpstr>
      <vt:lpstr>Решите задачу:</vt:lpstr>
      <vt:lpstr>Саамская деревня</vt:lpstr>
      <vt:lpstr>Спасибо за урок</vt:lpstr>
    </vt:vector>
  </TitlesOfParts>
  <Company>Zakaz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Устная разминка</dc:title>
  <dc:creator>Колобова О.А.</dc:creator>
  <cp:lastModifiedBy>Гэтсби</cp:lastModifiedBy>
  <cp:revision>80</cp:revision>
  <dcterms:created xsi:type="dcterms:W3CDTF">2009-08-24T12:53:41Z</dcterms:created>
  <dcterms:modified xsi:type="dcterms:W3CDTF">2017-09-06T16:48:50Z</dcterms:modified>
</cp:coreProperties>
</file>