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61" r:id="rId4"/>
    <p:sldId id="262" r:id="rId5"/>
    <p:sldId id="263" r:id="rId6"/>
    <p:sldId id="264" r:id="rId7"/>
    <p:sldId id="267" r:id="rId8"/>
    <p:sldId id="265" r:id="rId9"/>
    <p:sldId id="266" r:id="rId10"/>
    <p:sldId id="268" r:id="rId11"/>
    <p:sldId id="26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6632B-AE7C-4815-8F1F-7187BFD881BA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DDA5CD2-B8ED-4B08-A072-196EF7E313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6632B-AE7C-4815-8F1F-7187BFD881BA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A5CD2-B8ED-4B08-A072-196EF7E313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6632B-AE7C-4815-8F1F-7187BFD881BA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A5CD2-B8ED-4B08-A072-196EF7E313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6632B-AE7C-4815-8F1F-7187BFD881BA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DDA5CD2-B8ED-4B08-A072-196EF7E313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6632B-AE7C-4815-8F1F-7187BFD881BA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A5CD2-B8ED-4B08-A072-196EF7E313A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6632B-AE7C-4815-8F1F-7187BFD881BA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A5CD2-B8ED-4B08-A072-196EF7E313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6632B-AE7C-4815-8F1F-7187BFD881BA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DDA5CD2-B8ED-4B08-A072-196EF7E313A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6632B-AE7C-4815-8F1F-7187BFD881BA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A5CD2-B8ED-4B08-A072-196EF7E313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6632B-AE7C-4815-8F1F-7187BFD881BA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A5CD2-B8ED-4B08-A072-196EF7E313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6632B-AE7C-4815-8F1F-7187BFD881BA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A5CD2-B8ED-4B08-A072-196EF7E313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6632B-AE7C-4815-8F1F-7187BFD881BA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A5CD2-B8ED-4B08-A072-196EF7E313A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626632B-AE7C-4815-8F1F-7187BFD881BA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DDA5CD2-B8ED-4B08-A072-196EF7E313A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00034" y="785794"/>
            <a:ext cx="835824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Министерство образования и науки Республики Татарстан</a:t>
            </a:r>
            <a:br>
              <a:rPr lang="tt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tt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Проектная работа </a:t>
            </a:r>
            <a:br>
              <a:rPr lang="tt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tt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Тема: </a:t>
            </a:r>
            <a:r>
              <a:rPr lang="tt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“Яшелчәләр”.</a:t>
            </a:r>
            <a:r>
              <a:rPr lang="tt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tt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tt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Автор: Муратова Н. Г. МБДОУ “Детский сад общеразвивающего вида №24 “Журавлик”  г. Нижнекамск РТ</a:t>
            </a:r>
          </a:p>
          <a:p>
            <a:pPr algn="ctr"/>
            <a:endParaRPr lang="tt-RU" sz="24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tt-RU" sz="24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tt-RU" sz="24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tt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Татарстан Республикасы Мәгариф һәм фән министрлыгы</a:t>
            </a:r>
            <a:br>
              <a:rPr lang="tt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tt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Проект эше</a:t>
            </a:r>
            <a:br>
              <a:rPr lang="tt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tt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Тема: </a:t>
            </a:r>
            <a:r>
              <a:rPr lang="tt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“Яшелчәләр”. </a:t>
            </a:r>
            <a:r>
              <a:rPr lang="tt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tt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tt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Автор : Муратова Н. Г. МБДОУ “24 нче санлы “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Ж</a:t>
            </a:r>
            <a:r>
              <a:rPr lang="tt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уравлик” балалар бакчасы” Түбән Кама шәһәре.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71472" y="357166"/>
            <a:ext cx="6072230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tt-RU" sz="2000" b="1" i="1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Җырлы </a:t>
            </a:r>
            <a:r>
              <a:rPr lang="tt-RU" sz="2000" b="1" i="1" dirty="0">
                <a:solidFill>
                  <a:srgbClr val="FF0000"/>
                </a:solidFill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lang="tt-RU" sz="2000" b="1" i="1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биюле уен </a:t>
            </a:r>
            <a:r>
              <a:rPr lang="ru-RU" sz="2000" b="1" i="1" dirty="0">
                <a:solidFill>
                  <a:srgbClr val="FF0000"/>
                </a:solidFill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lang="tt-RU" sz="2000" b="1" i="1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Бар матур бакча</a:t>
            </a:r>
            <a:r>
              <a:rPr lang="ru-RU" sz="2000" b="1" i="1" dirty="0">
                <a:solidFill>
                  <a:srgbClr val="FF0000"/>
                </a:solidFill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lang="ru-RU" sz="2000" i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Бар </a:t>
            </a:r>
            <a:r>
              <a:rPr lang="ru-RU" sz="2000" b="1" dirty="0" err="1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матур</a:t>
            </a:r>
            <a:r>
              <a:rPr lang="ru-RU" sz="2000" b="1" dirty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бакча</a:t>
            </a:r>
            <a:r>
              <a:rPr lang="ru-RU" sz="2000" b="1" dirty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endParaRPr lang="ru-RU" sz="2000" b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err="1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Анда</a:t>
            </a:r>
            <a:r>
              <a:rPr lang="ru-RU" sz="2000" b="1" dirty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кишер</a:t>
            </a:r>
            <a:r>
              <a:rPr lang="ru-RU" sz="2000" b="1" dirty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tt-RU" sz="2000" b="1" dirty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ү</a:t>
            </a:r>
            <a:r>
              <a:rPr lang="ru-RU" sz="2000" b="1" dirty="0" err="1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сә.</a:t>
            </a:r>
            <a:r>
              <a:rPr lang="tt-RU" sz="2000" b="1" dirty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lang="ru-RU" sz="2000" b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tt-RU" sz="2000" b="1" dirty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Менә шундый кишер зур,</a:t>
            </a:r>
            <a:endParaRPr lang="ru-RU" sz="2000" b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tt-RU" sz="2000" b="1" dirty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Менә шундый кечкәнә.</a:t>
            </a:r>
            <a:endParaRPr lang="ru-RU" sz="2000" b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tt-RU" sz="2000" b="1" dirty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Кушымта:</a:t>
            </a:r>
            <a:endParaRPr lang="ru-RU" sz="20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tt-RU" sz="2000" b="1" dirty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Кишер, кишер, кил әле,</a:t>
            </a:r>
            <a:endParaRPr lang="ru-RU" sz="20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tt-RU" sz="2000" b="1" dirty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Биеп, биеп кит әле.</a:t>
            </a:r>
            <a:endParaRPr lang="ru-RU" sz="20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tt-RU" sz="2000" b="1" dirty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Әллә </a:t>
            </a:r>
            <a:r>
              <a:rPr lang="tt-RU" sz="2000" b="1" dirty="0">
                <a:solidFill>
                  <a:srgbClr val="0070C0"/>
                </a:solidFill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lang="tt-RU" sz="2000" b="1" dirty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лә, әллә </a:t>
            </a:r>
            <a:r>
              <a:rPr lang="tt-RU" sz="2000" b="1" dirty="0">
                <a:solidFill>
                  <a:srgbClr val="0070C0"/>
                </a:solidFill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lang="tt-RU" sz="2000" b="1" dirty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лә,</a:t>
            </a:r>
            <a:endParaRPr lang="ru-RU" sz="20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tt-RU" sz="2000" b="1" dirty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Биеп, биеп кит әле.</a:t>
            </a:r>
            <a:endParaRPr lang="ru-RU" sz="20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tt-RU" sz="2000" b="1" dirty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Бар матур бакча,</a:t>
            </a:r>
            <a:endParaRPr lang="ru-RU" sz="2000" b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tt-RU" sz="2000" b="1" dirty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Анда суган үсә.</a:t>
            </a:r>
            <a:endParaRPr lang="ru-RU" sz="2000" b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tt-RU" sz="2000" b="1" dirty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Менә шундый суган зур,</a:t>
            </a:r>
            <a:endParaRPr lang="ru-RU" sz="2000" b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tt-RU" sz="2000" b="1" dirty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Менә шундый кечкәнә.</a:t>
            </a:r>
            <a:endParaRPr lang="ru-RU" sz="2000" b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tt-RU" sz="2000" b="1" dirty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Кушымта:</a:t>
            </a:r>
            <a:endParaRPr lang="ru-RU" sz="20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tt-RU" sz="2000" b="1" dirty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Суган, суган, кил әле,</a:t>
            </a:r>
            <a:endParaRPr lang="ru-RU" sz="20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tt-RU" sz="2000" b="1" dirty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Биеп, биеп кит әле.</a:t>
            </a:r>
            <a:endParaRPr lang="ru-RU" sz="20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tt-RU" sz="2000" b="1" dirty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Әллә </a:t>
            </a:r>
            <a:r>
              <a:rPr lang="tt-RU" sz="2000" b="1" dirty="0">
                <a:solidFill>
                  <a:srgbClr val="0070C0"/>
                </a:solidFill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lang="tt-RU" sz="2000" b="1" dirty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лә, әллә </a:t>
            </a:r>
            <a:r>
              <a:rPr lang="tt-RU" sz="2000" b="1" dirty="0">
                <a:solidFill>
                  <a:srgbClr val="0070C0"/>
                </a:solidFill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lang="tt-RU" sz="2000" b="1" dirty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лә,</a:t>
            </a:r>
            <a:endParaRPr lang="ru-RU" sz="20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tt-RU" sz="2000" b="1" dirty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Биеп, биеп кит әле.</a:t>
            </a:r>
            <a:endParaRPr lang="ru-RU" sz="20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 rot="21320035">
            <a:off x="1816437" y="2631108"/>
            <a:ext cx="57078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3600" b="1" dirty="0" smtClean="0">
                <a:solidFill>
                  <a:srgbClr val="0070C0"/>
                </a:solidFill>
              </a:rPr>
              <a:t>Спасибо за внимание!!!</a:t>
            </a:r>
            <a:endParaRPr lang="ru-RU" sz="36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8596" y="500042"/>
            <a:ext cx="821537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	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 проекта: </a:t>
            </a:r>
          </a:p>
          <a:p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обогащать </a:t>
            </a:r>
            <a:r>
              <a:rPr lang="ru-RU" sz="2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представления детей об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овощах;</a:t>
            </a:r>
          </a:p>
          <a:p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развивать диалогическую речь на татарском языке.</a:t>
            </a:r>
            <a:endParaRPr lang="ru-RU" sz="2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/>
              <a:t>     </a:t>
            </a:r>
            <a:r>
              <a:rPr lang="ru-RU" sz="2400" dirty="0" smtClean="0"/>
              <a:t>	</a:t>
            </a:r>
          </a:p>
          <a:p>
            <a:r>
              <a:rPr lang="ru-RU" sz="2400" b="1" dirty="0"/>
              <a:t>	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 </a:t>
            </a:r>
            <a:r>
              <a:rPr lang="ru-RU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проекта:</a:t>
            </a:r>
            <a:endParaRPr lang="ru-RU" sz="24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формировать </a:t>
            </a:r>
            <a:r>
              <a:rPr lang="ru-RU" sz="2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 детей представления о содержании витаминов в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овощах; </a:t>
            </a:r>
          </a:p>
          <a:p>
            <a:pPr>
              <a:buFontTx/>
              <a:buChar char="-"/>
            </a:pP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развивать </a:t>
            </a:r>
            <a:r>
              <a:rPr lang="ru-RU" sz="2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любознательность, познавательную и творческую активность, мыслительные операции, умение делать выводы и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умозаключения;</a:t>
            </a:r>
          </a:p>
          <a:p>
            <a:pPr algn="just">
              <a:buNone/>
            </a:pPr>
            <a:r>
              <a:rPr lang="tt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ктивизировать и обогащать словарный запас;</a:t>
            </a:r>
          </a:p>
          <a:p>
            <a:pPr algn="just">
              <a:buNone/>
            </a:pP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закреплять умение детей слушать и отвечать на вопросы: </a:t>
            </a:r>
            <a:r>
              <a:rPr lang="tt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“Бу нәрсә?”, “Нинди?”, “Ничә?”;</a:t>
            </a:r>
          </a:p>
          <a:p>
            <a:pPr algn="just">
              <a:buNone/>
            </a:pPr>
            <a:r>
              <a:rPr lang="tt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учить считать в пределах 10 по татарски;</a:t>
            </a:r>
          </a:p>
          <a:p>
            <a:pPr algn="just">
              <a:buNone/>
            </a:pPr>
            <a:r>
              <a:rPr lang="tt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учить поддерживать небольшой диалог.</a:t>
            </a:r>
          </a:p>
          <a:p>
            <a:pPr>
              <a:buFontTx/>
              <a:buChar char="-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8596" y="357167"/>
            <a:ext cx="30003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2400" b="1" i="1" dirty="0" smtClean="0">
                <a:solidFill>
                  <a:srgbClr val="FF0000"/>
                </a:solidFill>
              </a:rPr>
              <a:t>Нинди кәбестә?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429256" y="428604"/>
            <a:ext cx="35004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2400" b="1" i="1" dirty="0" smtClean="0">
                <a:solidFill>
                  <a:srgbClr val="FF0000"/>
                </a:solidFill>
              </a:rPr>
              <a:t>Нинди помидор?</a:t>
            </a:r>
            <a:endParaRPr lang="ru-RU" sz="2400" b="1" i="1" dirty="0">
              <a:solidFill>
                <a:srgbClr val="FF0000"/>
              </a:solidFill>
            </a:endParaRPr>
          </a:p>
        </p:txBody>
      </p:sp>
      <p:pic>
        <p:nvPicPr>
          <p:cNvPr id="3074" name="Picture 2" descr="C:\Users\RIDDNK\Downloads\i (1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28662" y="1142984"/>
            <a:ext cx="1485900" cy="1428750"/>
          </a:xfrm>
          <a:prstGeom prst="rect">
            <a:avLst/>
          </a:prstGeom>
          <a:noFill/>
        </p:spPr>
      </p:pic>
      <p:pic>
        <p:nvPicPr>
          <p:cNvPr id="3075" name="Picture 3" descr="C:\Users\RIDDNK\Downloads\i (4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643571" y="1285860"/>
            <a:ext cx="1911666" cy="1285874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57158" y="2857497"/>
            <a:ext cx="32147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2400" b="1" i="1" dirty="0" smtClean="0">
                <a:solidFill>
                  <a:srgbClr val="7030A0"/>
                </a:solidFill>
              </a:rPr>
              <a:t>Кәбестә яшел, зур.</a:t>
            </a:r>
            <a:endParaRPr lang="ru-RU" sz="2400" b="1" i="1" dirty="0">
              <a:solidFill>
                <a:srgbClr val="7030A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857752" y="2786058"/>
            <a:ext cx="41434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2400" b="1" i="1" dirty="0" smtClean="0">
                <a:solidFill>
                  <a:srgbClr val="7030A0"/>
                </a:solidFill>
              </a:rPr>
              <a:t>Помидор кызыл,кечкенә.</a:t>
            </a:r>
            <a:endParaRPr lang="ru-RU" sz="2400" b="1" i="1" dirty="0">
              <a:solidFill>
                <a:srgbClr val="7030A0"/>
              </a:solidFill>
            </a:endParaRPr>
          </a:p>
        </p:txBody>
      </p:sp>
      <p:pic>
        <p:nvPicPr>
          <p:cNvPr id="3076" name="Picture 4" descr="C:\Users\RIDDNK\Downloads\i (3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57158" y="4286256"/>
            <a:ext cx="2857520" cy="1756672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428596" y="3714753"/>
            <a:ext cx="27146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2400" b="1" i="1" dirty="0" smtClean="0">
                <a:solidFill>
                  <a:srgbClr val="FF0000"/>
                </a:solidFill>
              </a:rPr>
              <a:t>Нинди кыяр?</a:t>
            </a:r>
            <a:endParaRPr lang="ru-RU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500034" y="6000768"/>
            <a:ext cx="27860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2400" b="1" i="1" dirty="0" smtClean="0">
                <a:solidFill>
                  <a:srgbClr val="7030A0"/>
                </a:solidFill>
              </a:rPr>
              <a:t>Кыяр яшел, зур.</a:t>
            </a:r>
            <a:endParaRPr lang="ru-RU" sz="2400" b="1" i="1" dirty="0">
              <a:solidFill>
                <a:srgbClr val="7030A0"/>
              </a:solidFill>
            </a:endParaRPr>
          </a:p>
        </p:txBody>
      </p:sp>
      <p:pic>
        <p:nvPicPr>
          <p:cNvPr id="3077" name="Picture 5" descr="C:\Users\RIDDNK\Downloads\i (36)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000760" y="4429132"/>
            <a:ext cx="1304925" cy="1428750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5715008" y="3786190"/>
            <a:ext cx="29289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2400" b="1" i="1" dirty="0" smtClean="0">
                <a:solidFill>
                  <a:srgbClr val="FF0000"/>
                </a:solidFill>
              </a:rPr>
              <a:t>Суган нинди?</a:t>
            </a:r>
            <a:endParaRPr lang="ru-RU" sz="2400" b="1" i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000628" y="6000768"/>
            <a:ext cx="35004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2400" b="1" i="1" dirty="0" smtClean="0">
                <a:solidFill>
                  <a:srgbClr val="7030A0"/>
                </a:solidFill>
              </a:rPr>
              <a:t>Суган сары, кечкенә.</a:t>
            </a:r>
            <a:endParaRPr lang="ru-RU" sz="2400" b="1" i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43240" y="357166"/>
            <a:ext cx="30718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Ничә кәбестә?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4098" name="Picture 2" descr="C:\Users\RIDDNK\Downloads\i (1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61298" y="1101725"/>
            <a:ext cx="1008751" cy="969953"/>
          </a:xfrm>
          <a:prstGeom prst="rect">
            <a:avLst/>
          </a:prstGeom>
          <a:noFill/>
        </p:spPr>
      </p:pic>
      <p:pic>
        <p:nvPicPr>
          <p:cNvPr id="4099" name="Picture 3" descr="C:\Users\RIDDNK\Downloads\i (1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42911" y="2214554"/>
            <a:ext cx="1071570" cy="1030356"/>
          </a:xfrm>
          <a:prstGeom prst="rect">
            <a:avLst/>
          </a:prstGeom>
          <a:noFill/>
        </p:spPr>
      </p:pic>
      <p:pic>
        <p:nvPicPr>
          <p:cNvPr id="4100" name="Picture 4" descr="C:\Users\RIDDNK\Downloads\i (1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000232" y="2195799"/>
            <a:ext cx="1081106" cy="1039525"/>
          </a:xfrm>
          <a:prstGeom prst="rect">
            <a:avLst/>
          </a:prstGeom>
          <a:noFill/>
        </p:spPr>
      </p:pic>
      <p:pic>
        <p:nvPicPr>
          <p:cNvPr id="4101" name="Picture 5" descr="C:\Users\RIDDNK\Downloads\i (1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42911" y="3450728"/>
            <a:ext cx="1143008" cy="1099046"/>
          </a:xfrm>
          <a:prstGeom prst="rect">
            <a:avLst/>
          </a:prstGeom>
          <a:noFill/>
        </p:spPr>
      </p:pic>
      <p:pic>
        <p:nvPicPr>
          <p:cNvPr id="4102" name="Picture 6" descr="C:\Users\RIDDNK\Downloads\i (1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000232" y="3500438"/>
            <a:ext cx="1083056" cy="1041400"/>
          </a:xfrm>
          <a:prstGeom prst="rect">
            <a:avLst/>
          </a:prstGeom>
          <a:noFill/>
        </p:spPr>
      </p:pic>
      <p:pic>
        <p:nvPicPr>
          <p:cNvPr id="4103" name="Picture 7" descr="C:\Users\RIDDNK\Downloads\i (1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0864" y="4786322"/>
            <a:ext cx="1188728" cy="1143008"/>
          </a:xfrm>
          <a:prstGeom prst="rect">
            <a:avLst/>
          </a:prstGeom>
          <a:noFill/>
        </p:spPr>
      </p:pic>
      <p:pic>
        <p:nvPicPr>
          <p:cNvPr id="4104" name="Picture 8" descr="C:\Users\RIDDNK\Downloads\i (1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3108" y="4786322"/>
            <a:ext cx="1114433" cy="1071570"/>
          </a:xfrm>
          <a:prstGeom prst="rect">
            <a:avLst/>
          </a:prstGeom>
          <a:noFill/>
        </p:spPr>
      </p:pic>
      <p:pic>
        <p:nvPicPr>
          <p:cNvPr id="4105" name="Picture 9" descr="C:\Users\RIDDNK\Downloads\i (1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00430" y="4786322"/>
            <a:ext cx="1122995" cy="1079803"/>
          </a:xfrm>
          <a:prstGeom prst="rect">
            <a:avLst/>
          </a:prstGeom>
          <a:noFill/>
        </p:spPr>
      </p:pic>
      <p:pic>
        <p:nvPicPr>
          <p:cNvPr id="4106" name="Picture 10" descr="C:\Users\RIDDNK\Downloads\i (1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86116" y="3500438"/>
            <a:ext cx="1040893" cy="1000858"/>
          </a:xfrm>
          <a:prstGeom prst="rect">
            <a:avLst/>
          </a:prstGeom>
          <a:noFill/>
        </p:spPr>
      </p:pic>
      <p:pic>
        <p:nvPicPr>
          <p:cNvPr id="4107" name="Picture 11" descr="C:\Users\RIDDNK\Downloads\i (1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929190" y="4786322"/>
            <a:ext cx="1114433" cy="1071570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7215206" y="1214422"/>
            <a:ext cx="1428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2400" b="1" i="1" dirty="0" smtClean="0">
                <a:solidFill>
                  <a:srgbClr val="7030A0"/>
                </a:solidFill>
              </a:rPr>
              <a:t>Бер.</a:t>
            </a:r>
            <a:endParaRPr lang="ru-RU" sz="2400" b="1" i="1" dirty="0">
              <a:solidFill>
                <a:srgbClr val="7030A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215206" y="2357430"/>
            <a:ext cx="1428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2400" b="1" i="1" dirty="0" smtClean="0">
                <a:solidFill>
                  <a:srgbClr val="7030A0"/>
                </a:solidFill>
              </a:rPr>
              <a:t>Ике.</a:t>
            </a:r>
            <a:endParaRPr lang="ru-RU" sz="2400" b="1" i="1" dirty="0">
              <a:solidFill>
                <a:srgbClr val="7030A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215206" y="3786191"/>
            <a:ext cx="1714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2400" b="1" i="1" dirty="0" smtClean="0">
                <a:solidFill>
                  <a:srgbClr val="7030A0"/>
                </a:solidFill>
              </a:rPr>
              <a:t>Өч.</a:t>
            </a:r>
            <a:endParaRPr lang="ru-RU" sz="2400" b="1" i="1" dirty="0">
              <a:solidFill>
                <a:srgbClr val="7030A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215206" y="5143512"/>
            <a:ext cx="15001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2400" b="1" i="1" dirty="0" smtClean="0">
                <a:solidFill>
                  <a:srgbClr val="7030A0"/>
                </a:solidFill>
              </a:rPr>
              <a:t>Дүрт.</a:t>
            </a:r>
            <a:endParaRPr lang="ru-RU" sz="2400" b="1" i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57620" y="214290"/>
            <a:ext cx="25717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3200" b="1" i="1" dirty="0" smtClean="0">
                <a:solidFill>
                  <a:srgbClr val="FF0000"/>
                </a:solidFill>
              </a:rPr>
              <a:t>Бу нәрсә?</a:t>
            </a:r>
            <a:endParaRPr lang="ru-RU" sz="3200" b="1" i="1" dirty="0">
              <a:solidFill>
                <a:srgbClr val="FF0000"/>
              </a:solidFill>
            </a:endParaRPr>
          </a:p>
        </p:txBody>
      </p:sp>
      <p:pic>
        <p:nvPicPr>
          <p:cNvPr id="5122" name="Picture 2" descr="C:\Users\RIDDNK\Downloads\tavriya_23_2_138174357319.gif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428860" y="1500174"/>
            <a:ext cx="4881580" cy="3661185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000496" y="928670"/>
            <a:ext cx="21431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2400" b="1" i="1" dirty="0" smtClean="0">
                <a:solidFill>
                  <a:srgbClr val="7030A0"/>
                </a:solidFill>
              </a:rPr>
              <a:t>- Бу кибет.</a:t>
            </a:r>
            <a:endParaRPr lang="ru-RU" sz="2400" b="1" i="1" dirty="0">
              <a:solidFill>
                <a:srgbClr val="7030A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57554" y="5643579"/>
            <a:ext cx="35719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Нинди кибет?</a:t>
            </a:r>
          </a:p>
          <a:p>
            <a:pPr algn="ctr"/>
            <a:r>
              <a:rPr lang="tt-RU" sz="2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Яшелчәләр кибете.</a:t>
            </a:r>
            <a:endParaRPr lang="ru-RU" sz="2800" b="1" i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85918" y="500042"/>
            <a:ext cx="64294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3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Исәнмесез, хәлләр ничек?</a:t>
            </a:r>
            <a:endParaRPr lang="ru-RU" sz="3200" dirty="0">
              <a:solidFill>
                <a:srgbClr val="7030A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14348" y="5643578"/>
            <a:ext cx="80010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3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Хәерле иртә (көн, кич).  Әйбәт рәхмәт.</a:t>
            </a:r>
            <a:endParaRPr lang="ru-RU" sz="3200" dirty="0">
              <a:solidFill>
                <a:srgbClr val="7030A0"/>
              </a:solidFill>
            </a:endParaRPr>
          </a:p>
        </p:txBody>
      </p:sp>
      <p:pic>
        <p:nvPicPr>
          <p:cNvPr id="6146" name="Picture 2" descr="C:\Users\RIDDNK\Downloads\i (33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428860" y="1785926"/>
            <a:ext cx="4184667" cy="3138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RIDDNK\Downloads\i (31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714612" y="1571612"/>
            <a:ext cx="3248033" cy="324803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143108" y="571481"/>
            <a:ext cx="47863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Нәрсә кирәк?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00100" y="5572140"/>
            <a:ext cx="62151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Кишер, помидор (суган...) кирәк.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85786" y="357166"/>
            <a:ext cx="750099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Мә, ике суган.</a:t>
            </a:r>
            <a:br>
              <a:rPr lang="tt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tt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Рәхмәт. Сау булыгыз.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8194" name="Picture 2" descr="C:\Users\RIDDNK\Downloads\57ecdcf9bdb781aef156ba009b7d60ff.jpg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43042" y="1928802"/>
            <a:ext cx="5286375" cy="3524250"/>
          </a:xfrm>
          <a:prstGeom prst="rect">
            <a:avLst/>
          </a:prstGeom>
          <a:noFill/>
        </p:spPr>
      </p:pic>
      <p:pic>
        <p:nvPicPr>
          <p:cNvPr id="8195" name="Picture 3" descr="C:\Users\RIDDNK\Downloads\i (36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786182" y="3500438"/>
            <a:ext cx="295781" cy="323848"/>
          </a:xfrm>
          <a:prstGeom prst="rect">
            <a:avLst/>
          </a:prstGeom>
          <a:noFill/>
        </p:spPr>
      </p:pic>
      <p:pic>
        <p:nvPicPr>
          <p:cNvPr id="8197" name="Picture 5" descr="C:\Users\RIDDNK\Downloads\i (36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357554" y="3292904"/>
            <a:ext cx="357190" cy="3910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428596" y="571480"/>
            <a:ext cx="7786742" cy="5539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Дидактик  уен           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“Бу нәрсә? Нинди? – Это что? Какой?”.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28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(диалог между воспитателем и детьми, между детьми).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Акбай: </a:t>
            </a:r>
            <a:r>
              <a:rPr kumimoji="0" lang="tt-RU" sz="28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Бу нәрсә?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Оля: </a:t>
            </a:r>
            <a:r>
              <a:rPr kumimoji="0" lang="tt-RU" sz="28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Суган.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Акбай: </a:t>
            </a:r>
            <a:r>
              <a:rPr kumimoji="0" lang="tt-RU" sz="28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Суган нинди?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Оля: </a:t>
            </a:r>
            <a:r>
              <a:rPr kumimoji="0" lang="tt-RU" sz="28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Кечкенә, сары.</a:t>
            </a:r>
            <a:endParaRPr lang="ru-RU" sz="2800" dirty="0">
              <a:solidFill>
                <a:srgbClr val="7030A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Мияу: </a:t>
            </a:r>
            <a:r>
              <a:rPr kumimoji="0" lang="tt-RU" sz="28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Бу нәрсә?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Коля: </a:t>
            </a:r>
            <a:r>
              <a:rPr kumimoji="0" lang="tt-RU" sz="28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Бәрәңге.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Мияу: </a:t>
            </a:r>
            <a:r>
              <a:rPr kumimoji="0" lang="tt-RU" sz="28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Бәрәңге нинди?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Коля: </a:t>
            </a:r>
            <a:r>
              <a:rPr kumimoji="0" lang="tt-RU" sz="28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Зур, сары.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144</TotalTime>
  <Words>267</Words>
  <Application>Microsoft Office PowerPoint</Application>
  <PresentationFormat>Экран (4:3)</PresentationFormat>
  <Paragraphs>69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RIDDNK</dc:creator>
  <cp:lastModifiedBy>USER</cp:lastModifiedBy>
  <cp:revision>16</cp:revision>
  <dcterms:created xsi:type="dcterms:W3CDTF">2014-12-14T09:26:09Z</dcterms:created>
  <dcterms:modified xsi:type="dcterms:W3CDTF">2017-09-06T13:10:38Z</dcterms:modified>
</cp:coreProperties>
</file>