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9" r:id="rId4"/>
    <p:sldId id="258" r:id="rId5"/>
    <p:sldId id="257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Разделительные Ъ и Ь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s://ds02.infourok.ru/uploads/ex/12c5/0003f6dc-4d8727f4/img3.jpg"/>
          <p:cNvPicPr>
            <a:picLocks noChangeAspect="1" noChangeArrowheads="1"/>
          </p:cNvPicPr>
          <p:nvPr/>
        </p:nvPicPr>
        <p:blipFill>
          <a:blip r:embed="rId2" cstate="print"/>
          <a:srcRect l="6300" t="29010" r="11014" b="12851"/>
          <a:stretch>
            <a:fillRect/>
          </a:stretch>
        </p:blipFill>
        <p:spPr bwMode="auto">
          <a:xfrm>
            <a:off x="1835696" y="2996952"/>
            <a:ext cx="5693435" cy="3002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ictoria9605.narod.ru/pravila.jpg"/>
          <p:cNvPicPr>
            <a:picLocks noChangeAspect="1" noChangeArrowheads="1"/>
          </p:cNvPicPr>
          <p:nvPr/>
        </p:nvPicPr>
        <p:blipFill>
          <a:blip r:embed="rId2" cstate="print"/>
          <a:srcRect l="5068" t="4570" b="42107"/>
          <a:stretch>
            <a:fillRect/>
          </a:stretch>
        </p:blipFill>
        <p:spPr bwMode="auto">
          <a:xfrm>
            <a:off x="98111" y="116632"/>
            <a:ext cx="9045889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4. Буква 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ъ</a:t>
            </a:r>
            <a:r>
              <a:rPr lang="ru-RU" sz="2000" b="1" i="1" dirty="0" smtClean="0"/>
              <a:t> пишется также при передаче иноязычных собственных имен и производных от них слов</a:t>
            </a:r>
            <a:r>
              <a:rPr lang="ru-RU" sz="2000" dirty="0" smtClean="0"/>
              <a:t> (после букв, </a:t>
            </a:r>
            <a:r>
              <a:rPr lang="ru-RU" sz="2000" dirty="0" err="1" smtClean="0"/>
              <a:t>перелающих</a:t>
            </a:r>
            <a:r>
              <a:rPr lang="ru-RU" sz="2000" dirty="0" smtClean="0"/>
              <a:t> парные твердые согласные), </a:t>
            </a:r>
          </a:p>
          <a:p>
            <a:endParaRPr lang="ru-RU" sz="2000" dirty="0" smtClean="0"/>
          </a:p>
          <a:p>
            <a:r>
              <a:rPr lang="ru-RU" sz="2000" dirty="0" smtClean="0"/>
              <a:t>Н</a:t>
            </a:r>
            <a:r>
              <a:rPr lang="ru-RU" sz="2000" dirty="0" smtClean="0"/>
              <a:t>апример</a:t>
            </a:r>
            <a:r>
              <a:rPr lang="ru-RU" sz="2000" dirty="0" smtClean="0"/>
              <a:t>: </a:t>
            </a:r>
            <a:r>
              <a:rPr lang="ru-RU" sz="2000" i="1" dirty="0" err="1" smtClean="0"/>
              <a:t>Кизилъюрт</a:t>
            </a:r>
            <a:r>
              <a:rPr lang="ru-RU" sz="2000" dirty="0" smtClean="0"/>
              <a:t>  (город в Дагестане), </a:t>
            </a:r>
            <a:r>
              <a:rPr lang="ru-RU" sz="2000" i="1" dirty="0" err="1" smtClean="0"/>
              <a:t>Торъял</a:t>
            </a:r>
            <a:r>
              <a:rPr lang="ru-RU" sz="2000" dirty="0" smtClean="0"/>
              <a:t> (поселок в республике Марий Эл), </a:t>
            </a:r>
            <a:r>
              <a:rPr lang="ru-RU" sz="2000" i="1" dirty="0" smtClean="0"/>
              <a:t>Го </a:t>
            </a:r>
            <a:r>
              <a:rPr lang="ru-RU" sz="2000" i="1" dirty="0" err="1" smtClean="0"/>
              <a:t>Хэнъюй</a:t>
            </a:r>
            <a:r>
              <a:rPr lang="ru-RU" sz="2000" dirty="0" smtClean="0"/>
              <a:t>  (китайское личное имя),</a:t>
            </a:r>
            <a:r>
              <a:rPr lang="ru-RU" sz="2000" i="1" dirty="0" err="1" smtClean="0"/>
              <a:t>Хэнъян</a:t>
            </a:r>
            <a:r>
              <a:rPr lang="ru-RU" sz="2000" dirty="0" smtClean="0"/>
              <a:t>  (город в Китае), </a:t>
            </a:r>
            <a:r>
              <a:rPr lang="ru-RU" sz="2000" i="1" dirty="0" err="1" smtClean="0"/>
              <a:t>Ювясъярви</a:t>
            </a:r>
            <a:r>
              <a:rPr lang="ru-RU" sz="2000" dirty="0" smtClean="0"/>
              <a:t>  (озеро в Финляндии), </a:t>
            </a:r>
            <a:r>
              <a:rPr lang="ru-RU" sz="2000" i="1" dirty="0" err="1" smtClean="0"/>
              <a:t>Манъёсю</a:t>
            </a:r>
            <a:r>
              <a:rPr lang="ru-RU" sz="2000" dirty="0" smtClean="0"/>
              <a:t>  (антология </a:t>
            </a:r>
            <a:r>
              <a:rPr lang="ru-RU" sz="2000" dirty="0" smtClean="0"/>
              <a:t>древне-японской </a:t>
            </a:r>
            <a:r>
              <a:rPr lang="ru-RU" sz="2000" dirty="0" smtClean="0"/>
              <a:t>поэзии).</a:t>
            </a:r>
            <a:endParaRPr lang="ru-RU" sz="2000" dirty="0"/>
          </a:p>
        </p:txBody>
      </p:sp>
      <p:pic>
        <p:nvPicPr>
          <p:cNvPr id="7172" name="Picture 4" descr="https://img-fotki.yandex.ru/get/9349/134091466.b3/0_c735e_a96cd5d4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371394"/>
            <a:ext cx="2414761" cy="2897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59708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</a:rPr>
              <a:t>Обратите внимание!</a:t>
            </a:r>
          </a:p>
          <a:p>
            <a:pPr algn="ctr"/>
            <a:endParaRPr lang="ru-RU" sz="1200" dirty="0" smtClean="0"/>
          </a:p>
          <a:p>
            <a:r>
              <a:rPr lang="ru-RU" sz="2200" b="1" dirty="0" smtClean="0"/>
              <a:t>1)</a:t>
            </a:r>
            <a:r>
              <a:rPr lang="ru-RU" sz="2200" dirty="0" smtClean="0"/>
              <a:t> </a:t>
            </a:r>
            <a:r>
              <a:rPr lang="ru-RU" sz="2200" b="1" i="1" dirty="0" smtClean="0"/>
              <a:t>Буква </a:t>
            </a:r>
            <a:r>
              <a:rPr lang="ru-RU" sz="2200" b="1" i="1" dirty="0" err="1" smtClean="0"/>
              <a:t>ъ</a:t>
            </a:r>
            <a:r>
              <a:rPr lang="ru-RU" sz="2200" b="1" i="1" dirty="0" smtClean="0"/>
              <a:t> </a:t>
            </a:r>
            <a:r>
              <a:rPr lang="ru-RU" sz="2200" b="1" i="1" dirty="0" smtClean="0">
                <a:solidFill>
                  <a:srgbClr val="FF0000"/>
                </a:solidFill>
              </a:rPr>
              <a:t>не</a:t>
            </a:r>
            <a:r>
              <a:rPr lang="ru-RU" sz="2200" b="1" i="1" dirty="0" smtClean="0"/>
              <a:t> пишется</a:t>
            </a:r>
            <a:r>
              <a:rPr lang="ru-RU" sz="2200" dirty="0" smtClean="0"/>
              <a:t> перед буквами </a:t>
            </a:r>
            <a:r>
              <a:rPr lang="ru-RU" sz="2200" i="1" dirty="0" smtClean="0"/>
              <a:t>а, о, у, э, и, </a:t>
            </a:r>
            <a:r>
              <a:rPr lang="ru-RU" sz="2200" i="1" dirty="0" err="1" smtClean="0"/>
              <a:t>ы</a:t>
            </a:r>
            <a:r>
              <a:rPr lang="ru-RU" sz="2200" dirty="0" smtClean="0"/>
              <a:t>.</a:t>
            </a:r>
          </a:p>
          <a:p>
            <a:r>
              <a:rPr lang="ru-RU" sz="2200" dirty="0" smtClean="0"/>
              <a:t>Например: </a:t>
            </a:r>
            <a:r>
              <a:rPr lang="ru-RU" sz="2200" i="1" dirty="0" smtClean="0"/>
              <a:t>межатомный, контрудар, трансокеанский, трёхэтажный.</a:t>
            </a:r>
          </a:p>
          <a:p>
            <a:endParaRPr lang="ru-RU" sz="800" dirty="0" smtClean="0"/>
          </a:p>
          <a:p>
            <a:r>
              <a:rPr lang="ru-RU" sz="2200" b="1" dirty="0" smtClean="0"/>
              <a:t>2)</a:t>
            </a:r>
            <a:r>
              <a:rPr lang="ru-RU" sz="2200" dirty="0" smtClean="0"/>
              <a:t> </a:t>
            </a:r>
            <a:r>
              <a:rPr lang="ru-RU" sz="2200" b="1" i="1" dirty="0" smtClean="0"/>
              <a:t>Буква </a:t>
            </a:r>
            <a:r>
              <a:rPr lang="ru-RU" sz="2200" b="1" i="1" dirty="0" err="1" smtClean="0"/>
              <a:t>ъ</a:t>
            </a:r>
            <a:r>
              <a:rPr lang="ru-RU" sz="2200" b="1" i="1" dirty="0" smtClean="0"/>
              <a:t> </a:t>
            </a:r>
            <a:r>
              <a:rPr lang="ru-RU" sz="2200" b="1" i="1" dirty="0" smtClean="0">
                <a:solidFill>
                  <a:srgbClr val="FF0000"/>
                </a:solidFill>
              </a:rPr>
              <a:t>не</a:t>
            </a:r>
            <a:r>
              <a:rPr lang="ru-RU" sz="2200" b="1" i="1" dirty="0" smtClean="0"/>
              <a:t> пишется</a:t>
            </a:r>
            <a:r>
              <a:rPr lang="ru-RU" sz="2200" dirty="0" smtClean="0"/>
              <a:t> в середине слова (не после приставки!), </a:t>
            </a:r>
            <a:r>
              <a:rPr lang="ru-RU" sz="2200" dirty="0" err="1" smtClean="0"/>
              <a:t>например:</a:t>
            </a:r>
            <a:r>
              <a:rPr lang="ru-RU" sz="2200" i="1" dirty="0" err="1" smtClean="0"/>
              <a:t>платье</a:t>
            </a:r>
            <a:r>
              <a:rPr lang="ru-RU" sz="2200" i="1" dirty="0" smtClean="0"/>
              <a:t>, дьяк.</a:t>
            </a:r>
            <a:r>
              <a:rPr lang="ru-RU" sz="2200" dirty="0" smtClean="0"/>
              <a:t> </a:t>
            </a:r>
            <a:r>
              <a:rPr lang="ru-RU" sz="2200" b="1" dirty="0" smtClean="0"/>
              <a:t>Исключение</a:t>
            </a:r>
            <a:r>
              <a:rPr lang="ru-RU" sz="2200" dirty="0" smtClean="0"/>
              <a:t> – </a:t>
            </a:r>
            <a:r>
              <a:rPr lang="ru-RU" sz="2200" i="1" dirty="0" smtClean="0"/>
              <a:t>фельдъегерь.</a:t>
            </a:r>
          </a:p>
          <a:p>
            <a:endParaRPr lang="ru-RU" sz="800" dirty="0" smtClean="0"/>
          </a:p>
          <a:p>
            <a:r>
              <a:rPr lang="ru-RU" sz="2200" b="1" dirty="0" smtClean="0"/>
              <a:t>3)</a:t>
            </a:r>
            <a:r>
              <a:rPr lang="ru-RU" sz="2200" dirty="0" smtClean="0"/>
              <a:t> </a:t>
            </a:r>
            <a:r>
              <a:rPr lang="ru-RU" sz="2200" b="1" i="1" dirty="0" smtClean="0"/>
              <a:t>Буква </a:t>
            </a:r>
            <a:r>
              <a:rPr lang="ru-RU" sz="2200" b="1" i="1" dirty="0" err="1" smtClean="0"/>
              <a:t>ъ</a:t>
            </a:r>
            <a:r>
              <a:rPr lang="ru-RU" sz="2200" b="1" i="1" dirty="0" smtClean="0"/>
              <a:t> </a:t>
            </a:r>
            <a:r>
              <a:rPr lang="ru-RU" sz="2200" b="1" i="1" dirty="0" smtClean="0">
                <a:solidFill>
                  <a:srgbClr val="FF0000"/>
                </a:solidFill>
              </a:rPr>
              <a:t>не</a:t>
            </a:r>
            <a:r>
              <a:rPr lang="ru-RU" sz="2200" b="1" i="1" dirty="0" smtClean="0"/>
              <a:t> пишется</a:t>
            </a:r>
            <a:r>
              <a:rPr lang="ru-RU" sz="2200" dirty="0" smtClean="0"/>
              <a:t> на </a:t>
            </a:r>
            <a:r>
              <a:rPr lang="ru-RU" sz="2200" u="sng" dirty="0" smtClean="0"/>
              <a:t>стыке частей сложного слова</a:t>
            </a:r>
            <a:r>
              <a:rPr lang="ru-RU" sz="2200" dirty="0" smtClean="0"/>
              <a:t>.</a:t>
            </a:r>
          </a:p>
          <a:p>
            <a:r>
              <a:rPr lang="ru-RU" sz="2200" dirty="0" smtClean="0"/>
              <a:t>Например: </a:t>
            </a:r>
            <a:r>
              <a:rPr lang="ru-RU" sz="2200" i="1" dirty="0" err="1" smtClean="0"/>
              <a:t>детясли</a:t>
            </a:r>
            <a:r>
              <a:rPr lang="ru-RU" sz="2200" i="1" dirty="0" smtClean="0"/>
              <a:t> (детские ясли), Иняз (Институт иностранных языков), Минюст.</a:t>
            </a:r>
          </a:p>
          <a:p>
            <a:endParaRPr lang="ru-RU" sz="800" dirty="0" smtClean="0"/>
          </a:p>
          <a:p>
            <a:r>
              <a:rPr lang="ru-RU" sz="2200" b="1" dirty="0" smtClean="0"/>
              <a:t>4</a:t>
            </a:r>
            <a:r>
              <a:rPr lang="ru-RU" sz="2200" b="1" i="1" dirty="0" smtClean="0"/>
              <a:t>) Буква </a:t>
            </a:r>
            <a:r>
              <a:rPr lang="ru-RU" sz="2200" b="1" i="1" dirty="0" err="1" smtClean="0"/>
              <a:t>ъ</a:t>
            </a:r>
            <a:r>
              <a:rPr lang="ru-RU" sz="2200" b="1" i="1" dirty="0" smtClean="0"/>
              <a:t> </a:t>
            </a:r>
            <a:r>
              <a:rPr lang="ru-RU" sz="2200" b="1" i="1" dirty="0" smtClean="0">
                <a:solidFill>
                  <a:srgbClr val="FF0000"/>
                </a:solidFill>
              </a:rPr>
              <a:t>не</a:t>
            </a:r>
            <a:r>
              <a:rPr lang="ru-RU" sz="2200" b="1" i="1" dirty="0" smtClean="0"/>
              <a:t> пишется</a:t>
            </a:r>
            <a:r>
              <a:rPr lang="ru-RU" sz="2200" dirty="0" smtClean="0"/>
              <a:t> в существительном</a:t>
            </a:r>
            <a:r>
              <a:rPr lang="ru-RU" sz="2200" i="1" dirty="0" smtClean="0"/>
              <a:t> подьячий </a:t>
            </a:r>
            <a:r>
              <a:rPr lang="ru-RU" sz="2200" dirty="0" smtClean="0"/>
              <a:t>(в этом слове нет приставки </a:t>
            </a:r>
            <a:r>
              <a:rPr lang="ru-RU" sz="2200" b="1" i="1" dirty="0" smtClean="0"/>
              <a:t>под-</a:t>
            </a:r>
            <a:r>
              <a:rPr lang="ru-RU" sz="2200" dirty="0" smtClean="0"/>
              <a:t>!). В середине слова пишется разделительный </a:t>
            </a:r>
            <a:r>
              <a:rPr lang="ru-RU" sz="2200" b="1" i="1" dirty="0" err="1" smtClean="0"/>
              <a:t>ь</a:t>
            </a:r>
            <a:r>
              <a:rPr lang="ru-RU" sz="2200" dirty="0" smtClean="0"/>
              <a:t>, поскольку здесь выделяется приставка </a:t>
            </a:r>
            <a:r>
              <a:rPr lang="ru-RU" sz="2200" b="1" i="1" dirty="0" smtClean="0"/>
              <a:t>по- </a:t>
            </a:r>
            <a:r>
              <a:rPr lang="ru-RU" sz="2200" dirty="0" smtClean="0"/>
              <a:t>и корень дьяк (-</a:t>
            </a:r>
            <a:r>
              <a:rPr lang="ru-RU" sz="2200" dirty="0" err="1" smtClean="0"/>
              <a:t>дьяч</a:t>
            </a:r>
            <a:r>
              <a:rPr lang="ru-RU" sz="2200" dirty="0" smtClean="0"/>
              <a:t>-).</a:t>
            </a:r>
          </a:p>
          <a:p>
            <a:endParaRPr lang="ru-RU" sz="800" dirty="0" smtClean="0"/>
          </a:p>
          <a:p>
            <a:r>
              <a:rPr lang="ru-RU" sz="2200" b="1" dirty="0" smtClean="0"/>
              <a:t>5)</a:t>
            </a:r>
            <a:r>
              <a:rPr lang="ru-RU" sz="2200" dirty="0" smtClean="0"/>
              <a:t> В середине слова (в корне)</a:t>
            </a:r>
            <a:r>
              <a:rPr lang="ru-RU" sz="2200" i="1" dirty="0" smtClean="0"/>
              <a:t> арьергард </a:t>
            </a:r>
            <a:r>
              <a:rPr lang="ru-RU" sz="2200" b="1" i="1" dirty="0" smtClean="0"/>
              <a:t>пишется разделительный </a:t>
            </a:r>
            <a:r>
              <a:rPr lang="ru-RU" sz="2200" b="1" i="1" dirty="0" err="1" smtClean="0"/>
              <a:t>ь</a:t>
            </a:r>
            <a:r>
              <a:rPr lang="ru-RU" sz="2200" dirty="0" smtClean="0"/>
              <a:t>, а не </a:t>
            </a:r>
            <a:r>
              <a:rPr lang="ru-RU" sz="2200" b="1" i="1" dirty="0" err="1" smtClean="0"/>
              <a:t>ъ</a:t>
            </a:r>
            <a:r>
              <a:rPr lang="ru-RU" sz="2200" dirty="0" smtClean="0"/>
              <a:t>, поскольку приставки </a:t>
            </a:r>
            <a:r>
              <a:rPr lang="ru-RU" sz="2200" b="1" i="1" dirty="0" smtClean="0"/>
              <a:t>ар-</a:t>
            </a:r>
            <a:r>
              <a:rPr lang="ru-RU" sz="2200" dirty="0" smtClean="0"/>
              <a:t> в русском языке нет.</a:t>
            </a:r>
          </a:p>
          <a:p>
            <a:endParaRPr lang="ru-RU" sz="800" dirty="0" smtClean="0"/>
          </a:p>
          <a:p>
            <a:r>
              <a:rPr lang="ru-RU" sz="2200" b="1" dirty="0" smtClean="0"/>
              <a:t>6)</a:t>
            </a:r>
            <a:r>
              <a:rPr lang="ru-RU" sz="2200" dirty="0" smtClean="0"/>
              <a:t> В слове</a:t>
            </a:r>
            <a:r>
              <a:rPr lang="ru-RU" sz="2200" i="1" dirty="0" smtClean="0"/>
              <a:t> изъян (</a:t>
            </a:r>
            <a:r>
              <a:rPr lang="ru-RU" sz="2200" i="1" dirty="0" err="1" smtClean="0"/>
              <a:t>тюрк</a:t>
            </a:r>
            <a:r>
              <a:rPr lang="ru-RU" sz="2200" i="1" dirty="0" smtClean="0"/>
              <a:t>.) </a:t>
            </a:r>
            <a:r>
              <a:rPr lang="ru-RU" sz="2200" b="1" i="1" dirty="0" smtClean="0"/>
              <a:t>пишется </a:t>
            </a:r>
            <a:r>
              <a:rPr lang="ru-RU" sz="2200" b="1" i="1" dirty="0" err="1" smtClean="0"/>
              <a:t>ъ</a:t>
            </a:r>
            <a:r>
              <a:rPr lang="ru-RU" sz="2200" dirty="0" smtClean="0"/>
              <a:t> по аналогии с глаголом изъять.</a:t>
            </a:r>
            <a:endParaRPr lang="ru-RU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victoria9605.narod.ru/pravila.jpg"/>
          <p:cNvPicPr>
            <a:picLocks noChangeAspect="1" noChangeArrowheads="1"/>
          </p:cNvPicPr>
          <p:nvPr/>
        </p:nvPicPr>
        <p:blipFill>
          <a:blip r:embed="rId2" cstate="print"/>
          <a:srcRect l="6194" t="73553" r="2172"/>
          <a:stretch>
            <a:fillRect/>
          </a:stretch>
        </p:blipFill>
        <p:spPr bwMode="auto">
          <a:xfrm>
            <a:off x="108025" y="260648"/>
            <a:ext cx="9035975" cy="25922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5157192"/>
            <a:ext cx="828092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Разделительные знаки (</a:t>
            </a:r>
            <a:r>
              <a:rPr lang="ru-RU" sz="2400" b="1" i="1" dirty="0" smtClean="0"/>
              <a:t>Ъ,</a:t>
            </a:r>
            <a:r>
              <a:rPr lang="ru-RU" sz="2400" i="1" dirty="0" smtClean="0"/>
              <a:t> Ь</a:t>
            </a:r>
            <a:r>
              <a:rPr lang="ru-RU" sz="2400" dirty="0" smtClean="0"/>
              <a:t>) </a:t>
            </a:r>
            <a:r>
              <a:rPr lang="ru-RU" sz="2400" b="1" dirty="0" smtClean="0">
                <a:solidFill>
                  <a:srgbClr val="FF0000"/>
                </a:solidFill>
              </a:rPr>
              <a:t>не</a:t>
            </a:r>
            <a:r>
              <a:rPr lang="ru-RU" sz="2400" b="1" dirty="0" smtClean="0"/>
              <a:t> используются в словах, пишущихся через дефис</a:t>
            </a:r>
            <a:r>
              <a:rPr lang="ru-RU" sz="2400" dirty="0" smtClean="0"/>
              <a:t>: </a:t>
            </a:r>
          </a:p>
          <a:p>
            <a:r>
              <a:rPr lang="ru-RU" sz="2400" i="1" dirty="0" smtClean="0"/>
              <a:t>пол-Европы, пол-ядра, пол-ёлки, тред-юнионы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5122" name="Picture 2" descr="https://ds02.infourok.ru/uploads/ex/0949/0002b4e0-dfde53c8/hello_html_m3722bb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852936"/>
            <a:ext cx="1944216" cy="2099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64096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Раздели данные ниже слова на 3 группы: </a:t>
            </a:r>
            <a:r>
              <a:rPr lang="ru-RU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 с разделительным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Ъ, </a:t>
            </a:r>
            <a:r>
              <a:rPr lang="ru-RU" sz="2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 с разделительным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 и 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 без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 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Ъ.</a:t>
            </a:r>
          </a:p>
          <a:p>
            <a:endParaRPr lang="ru-RU" b="1" i="1" dirty="0" smtClean="0"/>
          </a:p>
          <a:p>
            <a:r>
              <a:rPr lang="ru-RU" i="1" dirty="0" smtClean="0"/>
              <a:t>Ад</a:t>
            </a:r>
            <a:r>
              <a:rPr lang="ru-RU" i="1" dirty="0" smtClean="0"/>
              <a:t>..</a:t>
            </a:r>
            <a:r>
              <a:rPr lang="ru-RU" i="1" dirty="0" err="1" smtClean="0"/>
              <a:t>ютант</a:t>
            </a:r>
            <a:r>
              <a:rPr lang="ru-RU" i="1" dirty="0" smtClean="0"/>
              <a:t>, </a:t>
            </a:r>
            <a:r>
              <a:rPr lang="ru-RU" i="1" dirty="0" err="1" smtClean="0"/>
              <a:t>батал</a:t>
            </a:r>
            <a:r>
              <a:rPr lang="ru-RU" i="1" dirty="0" smtClean="0"/>
              <a:t>..он, без..абзацный, без..аварийный, без..</a:t>
            </a:r>
            <a:r>
              <a:rPr lang="ru-RU" i="1" dirty="0" err="1" smtClean="0"/>
              <a:t>ухий</a:t>
            </a:r>
            <a:r>
              <a:rPr lang="ru-RU" i="1" dirty="0" smtClean="0"/>
              <a:t>, без..ядерный, без..</a:t>
            </a:r>
            <a:r>
              <a:rPr lang="ru-RU" i="1" dirty="0" err="1" smtClean="0"/>
              <a:t>языкий</a:t>
            </a:r>
            <a:r>
              <a:rPr lang="ru-RU" i="1" dirty="0" smtClean="0"/>
              <a:t>, бул..он, </a:t>
            </a:r>
            <a:r>
              <a:rPr lang="ru-RU" i="1" dirty="0" err="1" smtClean="0"/>
              <a:t>вз</a:t>
            </a:r>
            <a:r>
              <a:rPr lang="ru-RU" i="1" dirty="0" smtClean="0"/>
              <a:t>..обраться, </a:t>
            </a:r>
            <a:r>
              <a:rPr lang="ru-RU" i="1" dirty="0" err="1" smtClean="0"/>
              <a:t>вз</a:t>
            </a:r>
            <a:r>
              <a:rPr lang="ru-RU" i="1" dirty="0" smtClean="0"/>
              <a:t>..есться, в..ехать, в..</a:t>
            </a:r>
            <a:r>
              <a:rPr lang="ru-RU" i="1" dirty="0" err="1" smtClean="0"/>
              <a:t>ёт</a:t>
            </a:r>
            <a:r>
              <a:rPr lang="ru-RU" i="1" dirty="0" smtClean="0"/>
              <a:t>, В..</a:t>
            </a:r>
            <a:r>
              <a:rPr lang="ru-RU" i="1" dirty="0" err="1" smtClean="0"/>
              <a:t>етнам</a:t>
            </a:r>
            <a:r>
              <a:rPr lang="ru-RU" i="1" dirty="0" smtClean="0"/>
              <a:t>, в..юн, двух..аршинный, двух..ярусный, </a:t>
            </a:r>
            <a:r>
              <a:rPr lang="ru-RU" i="1" dirty="0" err="1" smtClean="0"/>
              <a:t>дез</a:t>
            </a:r>
            <a:r>
              <a:rPr lang="ru-RU" i="1" dirty="0" smtClean="0"/>
              <a:t>..активация, дет..ясли, </a:t>
            </a:r>
            <a:r>
              <a:rPr lang="ru-RU" i="1" dirty="0" err="1" smtClean="0"/>
              <a:t>дос</a:t>
            </a:r>
            <a:r>
              <a:rPr lang="ru-RU" i="1" dirty="0" smtClean="0"/>
              <a:t>..е, друз..я, д..</a:t>
            </a:r>
            <a:r>
              <a:rPr lang="ru-RU" i="1" dirty="0" err="1" smtClean="0"/>
              <a:t>явол</a:t>
            </a:r>
            <a:r>
              <a:rPr lang="ru-RU" i="1" dirty="0" smtClean="0"/>
              <a:t>, из..обличить, из..украсить, из..евший, из..ездить, из..являть, из..</a:t>
            </a:r>
            <a:r>
              <a:rPr lang="ru-RU" i="1" dirty="0" err="1" smtClean="0"/>
              <a:t>ян</a:t>
            </a:r>
            <a:r>
              <a:rPr lang="ru-RU" i="1" dirty="0" smtClean="0"/>
              <a:t>, </a:t>
            </a:r>
            <a:r>
              <a:rPr lang="ru-RU" i="1" dirty="0" err="1" smtClean="0"/>
              <a:t>интерв</a:t>
            </a:r>
            <a:r>
              <a:rPr lang="ru-RU" i="1" dirty="0" smtClean="0"/>
              <a:t>..</a:t>
            </a:r>
            <a:r>
              <a:rPr lang="ru-RU" i="1" dirty="0" err="1" smtClean="0"/>
              <a:t>ю</a:t>
            </a:r>
            <a:r>
              <a:rPr lang="ru-RU" i="1" dirty="0" smtClean="0"/>
              <a:t>, ин..</a:t>
            </a:r>
            <a:r>
              <a:rPr lang="ru-RU" i="1" dirty="0" err="1" smtClean="0"/>
              <a:t>екция</a:t>
            </a:r>
            <a:r>
              <a:rPr lang="ru-RU" i="1" dirty="0" smtClean="0"/>
              <a:t>, ин..</a:t>
            </a:r>
            <a:r>
              <a:rPr lang="ru-RU" i="1" dirty="0" err="1" smtClean="0"/>
              <a:t>юрколлегия</a:t>
            </a:r>
            <a:r>
              <a:rPr lang="ru-RU" i="1" dirty="0" smtClean="0"/>
              <a:t>, ин..яз, </a:t>
            </a:r>
            <a:r>
              <a:rPr lang="ru-RU" i="1" dirty="0" err="1" smtClean="0"/>
              <a:t>кан</a:t>
            </a:r>
            <a:r>
              <a:rPr lang="ru-RU" i="1" dirty="0" smtClean="0"/>
              <a:t>..он, контр..атака, контр..угроза, контр..удар, контр..ярус, контр..экспозиция, кон..</a:t>
            </a:r>
            <a:r>
              <a:rPr lang="ru-RU" i="1" dirty="0" err="1" smtClean="0"/>
              <a:t>юнктивит</a:t>
            </a:r>
            <a:r>
              <a:rPr lang="ru-RU" i="1" dirty="0" smtClean="0"/>
              <a:t>, кон..</a:t>
            </a:r>
            <a:r>
              <a:rPr lang="ru-RU" i="1" dirty="0" err="1" smtClean="0"/>
              <a:t>юнктура</a:t>
            </a:r>
            <a:r>
              <a:rPr lang="ru-RU" i="1" dirty="0" smtClean="0"/>
              <a:t>, </a:t>
            </a:r>
            <a:r>
              <a:rPr lang="ru-RU" i="1" dirty="0" err="1" smtClean="0"/>
              <a:t>котил</a:t>
            </a:r>
            <a:r>
              <a:rPr lang="ru-RU" i="1" dirty="0" smtClean="0"/>
              <a:t>..он, лит..ё, </a:t>
            </a:r>
            <a:r>
              <a:rPr lang="ru-RU" i="1" dirty="0" err="1" smtClean="0"/>
              <a:t>медал</a:t>
            </a:r>
            <a:r>
              <a:rPr lang="ru-RU" i="1" dirty="0" smtClean="0"/>
              <a:t>..он, меж..американский, меж..европейский, меж..элементный, </a:t>
            </a:r>
            <a:r>
              <a:rPr lang="ru-RU" i="1" dirty="0" err="1" smtClean="0"/>
              <a:t>нав</a:t>
            </a:r>
            <a:r>
              <a:rPr lang="ru-RU" i="1" dirty="0" smtClean="0"/>
              <a:t>..</a:t>
            </a:r>
            <a:r>
              <a:rPr lang="ru-RU" i="1" dirty="0" err="1" smtClean="0"/>
              <a:t>ючить</a:t>
            </a:r>
            <a:r>
              <a:rPr lang="ru-RU" i="1" dirty="0" smtClean="0"/>
              <a:t>, </a:t>
            </a:r>
            <a:r>
              <a:rPr lang="ru-RU" i="1" dirty="0" err="1" smtClean="0"/>
              <a:t>необ</a:t>
            </a:r>
            <a:r>
              <a:rPr lang="ru-RU" i="1" dirty="0" smtClean="0"/>
              <a:t>..</a:t>
            </a:r>
            <a:r>
              <a:rPr lang="ru-RU" i="1" dirty="0" err="1" smtClean="0"/>
              <a:t>ятный</a:t>
            </a:r>
            <a:r>
              <a:rPr lang="ru-RU" i="1" dirty="0" smtClean="0"/>
              <a:t>, </a:t>
            </a:r>
            <a:r>
              <a:rPr lang="ru-RU" i="1" dirty="0" err="1" smtClean="0"/>
              <a:t>неот</a:t>
            </a:r>
            <a:r>
              <a:rPr lang="ru-RU" i="1" dirty="0" smtClean="0"/>
              <a:t>..</a:t>
            </a:r>
            <a:r>
              <a:rPr lang="ru-RU" i="1" dirty="0" err="1" smtClean="0"/>
              <a:t>емлемый</a:t>
            </a:r>
            <a:r>
              <a:rPr lang="ru-RU" i="1" dirty="0" smtClean="0"/>
              <a:t>, об..учение, об..единение, об..</a:t>
            </a:r>
            <a:r>
              <a:rPr lang="ru-RU" i="1" dirty="0" err="1" smtClean="0"/>
              <a:t>ект</a:t>
            </a:r>
            <a:r>
              <a:rPr lang="ru-RU" i="1" dirty="0" smtClean="0"/>
              <a:t>, об..</a:t>
            </a:r>
            <a:r>
              <a:rPr lang="ru-RU" i="1" dirty="0" err="1" smtClean="0"/>
              <a:t>ектив</a:t>
            </a:r>
            <a:r>
              <a:rPr lang="ru-RU" i="1" dirty="0" smtClean="0"/>
              <a:t>, об..ехать, от..утюженный, от..учить, от..явленный, от..экзаменовать, пан..американский, пан..европейский, </a:t>
            </a:r>
            <a:r>
              <a:rPr lang="ru-RU" i="1" dirty="0" err="1" smtClean="0"/>
              <a:t>папил</a:t>
            </a:r>
            <a:r>
              <a:rPr lang="ru-RU" i="1" dirty="0" smtClean="0"/>
              <a:t>..</a:t>
            </a:r>
            <a:r>
              <a:rPr lang="ru-RU" i="1" dirty="0" err="1" smtClean="0"/>
              <a:t>отка</a:t>
            </a:r>
            <a:r>
              <a:rPr lang="ru-RU" i="1" dirty="0" smtClean="0"/>
              <a:t>, под..</a:t>
            </a:r>
            <a:r>
              <a:rPr lang="ru-RU" i="1" dirty="0" err="1" smtClean="0"/>
              <a:t>одеяльник</a:t>
            </a:r>
            <a:r>
              <a:rPr lang="ru-RU" i="1" dirty="0" smtClean="0"/>
              <a:t>, под..опытный, под..ельник, под..ём, под..язычный, под..ячий, пред..упредить, пред..юбилейный, пред..</a:t>
            </a:r>
            <a:r>
              <a:rPr lang="ru-RU" i="1" dirty="0" err="1" smtClean="0"/>
              <a:t>явитель</a:t>
            </a:r>
            <a:r>
              <a:rPr lang="ru-RU" i="1" dirty="0" smtClean="0"/>
              <a:t>, </a:t>
            </a:r>
            <a:r>
              <a:rPr lang="ru-RU" i="1" dirty="0" err="1" smtClean="0"/>
              <a:t>птич</a:t>
            </a:r>
            <a:r>
              <a:rPr lang="ru-RU" i="1" dirty="0" smtClean="0"/>
              <a:t>..и, раз..</a:t>
            </a:r>
            <a:r>
              <a:rPr lang="ru-RU" i="1" dirty="0" err="1" smtClean="0"/>
              <a:t>ахаться</a:t>
            </a:r>
            <a:r>
              <a:rPr lang="ru-RU" i="1" dirty="0" smtClean="0"/>
              <a:t>, раз..украсить, раз..единённый, раз..ярённый, р..</a:t>
            </a:r>
            <a:r>
              <a:rPr lang="ru-RU" i="1" dirty="0" err="1" smtClean="0"/>
              <a:t>яный</a:t>
            </a:r>
            <a:r>
              <a:rPr lang="ru-RU" i="1" dirty="0" smtClean="0"/>
              <a:t>, </a:t>
            </a:r>
            <a:r>
              <a:rPr lang="ru-RU" i="1" dirty="0" err="1" smtClean="0"/>
              <a:t>саф</a:t>
            </a:r>
            <a:r>
              <a:rPr lang="ru-RU" i="1" dirty="0" smtClean="0"/>
              <a:t>..</a:t>
            </a:r>
            <a:r>
              <a:rPr lang="ru-RU" i="1" dirty="0" err="1" smtClean="0"/>
              <a:t>ян</a:t>
            </a:r>
            <a:r>
              <a:rPr lang="ru-RU" i="1" dirty="0" smtClean="0"/>
              <a:t>, сверх..</a:t>
            </a:r>
            <a:r>
              <a:rPr lang="ru-RU" i="1" dirty="0" err="1" smtClean="0"/>
              <a:t>бтекаемый</a:t>
            </a:r>
            <a:r>
              <a:rPr lang="ru-RU" i="1" dirty="0" smtClean="0"/>
              <a:t>, сверх..ёмкий, сверх..естественный, сверх..экономный, </a:t>
            </a:r>
            <a:r>
              <a:rPr lang="ru-RU" i="1" dirty="0" err="1" smtClean="0"/>
              <a:t>син</a:t>
            </a:r>
            <a:r>
              <a:rPr lang="ru-RU" i="1" dirty="0" smtClean="0"/>
              <a:t>..ор, с..</a:t>
            </a:r>
            <a:r>
              <a:rPr lang="ru-RU" i="1" dirty="0" err="1" smtClean="0"/>
              <a:t>обез</a:t>
            </a:r>
            <a:r>
              <a:rPr lang="ru-RU" i="1" dirty="0" smtClean="0"/>
              <a:t>..</a:t>
            </a:r>
            <a:r>
              <a:rPr lang="ru-RU" i="1" dirty="0" err="1" smtClean="0"/>
              <a:t>янничать</a:t>
            </a:r>
            <a:r>
              <a:rPr lang="ru-RU" i="1" dirty="0" smtClean="0"/>
              <a:t>, с..ориентироваться, стул..я, </a:t>
            </a:r>
            <a:r>
              <a:rPr lang="ru-RU" i="1" dirty="0" err="1" smtClean="0"/>
              <a:t>суб</a:t>
            </a:r>
            <a:r>
              <a:rPr lang="ru-RU" i="1" dirty="0" smtClean="0"/>
              <a:t>..</a:t>
            </a:r>
            <a:r>
              <a:rPr lang="ru-RU" i="1" dirty="0" err="1" smtClean="0"/>
              <a:t>ект</a:t>
            </a:r>
            <a:r>
              <a:rPr lang="ru-RU" i="1" dirty="0" smtClean="0"/>
              <a:t>,, </a:t>
            </a:r>
            <a:r>
              <a:rPr lang="ru-RU" i="1" dirty="0" err="1" smtClean="0"/>
              <a:t>супер</a:t>
            </a:r>
            <a:r>
              <a:rPr lang="ru-RU" i="1" dirty="0" smtClean="0"/>
              <a:t>..агент, с..</a:t>
            </a:r>
            <a:r>
              <a:rPr lang="ru-RU" i="1" dirty="0" err="1" smtClean="0"/>
              <a:t>едобный</a:t>
            </a:r>
            <a:r>
              <a:rPr lang="ru-RU" i="1" dirty="0" smtClean="0"/>
              <a:t>, с..ёжиться, с..ехидничать, с..ябедничать, с..язвить, с..экономить, транс..океанский, транс..сибирский, транс..урановый, транс..европейский, трёх..уровневый, трёх..ярусный, </a:t>
            </a:r>
            <a:r>
              <a:rPr lang="ru-RU" i="1" dirty="0" err="1" smtClean="0"/>
              <a:t>фельд</a:t>
            </a:r>
            <a:r>
              <a:rPr lang="ru-RU" i="1" dirty="0" smtClean="0"/>
              <a:t>..егерь, четырёх..этажный, шансон..е, </a:t>
            </a:r>
            <a:r>
              <a:rPr lang="ru-RU" i="1" dirty="0" err="1" smtClean="0"/>
              <a:t>ш</a:t>
            </a:r>
            <a:r>
              <a:rPr lang="ru-RU" i="1" dirty="0" smtClean="0"/>
              <a:t>..ют.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484784"/>
            <a:ext cx="87129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Адъютант, безъядерный, безъязыкий, взъесться, въехать, двухъярусный, изъевший, изъездить, изъявлять, изъян, инъекция, контръярус, конъюнктивит, конъюнктура, межъевропейский, необъятный, неотъемлемый, объединение, объект, объектив, объехать, отъявленный, панъевропейский, подъём, подъязычный, предъюбилейный, предъявитель, разъединённый, разъярённый, </a:t>
            </a:r>
            <a:r>
              <a:rPr lang="ru-RU" sz="2000" i="1" dirty="0" err="1" smtClean="0"/>
              <a:t>сверхъёмкий</a:t>
            </a:r>
            <a:r>
              <a:rPr lang="ru-RU" sz="2000" i="1" dirty="0" smtClean="0"/>
              <a:t>, сверхъестественный, субъект, съедобный, съёжиться, съехидничать, съябедничать, съязвить, трансъевропейский, трёхъярусный, </a:t>
            </a:r>
            <a:r>
              <a:rPr lang="ru-RU" sz="2000" i="1" dirty="0" smtClean="0"/>
              <a:t>фельдъегерь.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013176"/>
            <a:ext cx="864096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i="1" dirty="0" smtClean="0"/>
              <a:t>Батальон, бульон, вьёт, Вьетнам, вьюн, досье, друзья, дьявол, интервью, каньон, котильон, литьё, медальон, навьючить, папильотка, подьячий, птичьи, рьяный, сафьян, синьор, собезьянничать, стулья,  шансон..е, шьют.</a:t>
            </a:r>
            <a:endParaRPr lang="ru-RU" sz="23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 </a:t>
            </a:r>
            <a:r>
              <a:rPr lang="ru-RU" sz="2800" b="1" dirty="0" smtClean="0">
                <a:solidFill>
                  <a:srgbClr val="FF0000"/>
                </a:solidFill>
              </a:rPr>
              <a:t>разделительным </a:t>
            </a:r>
            <a:r>
              <a:rPr lang="ru-RU" sz="2800" b="1" dirty="0" smtClean="0">
                <a:solidFill>
                  <a:srgbClr val="7030A0"/>
                </a:solidFill>
              </a:rPr>
              <a:t>Ъ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539552" y="4149080"/>
            <a:ext cx="8229600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 разделительным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Ь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0"/>
            <a:ext cx="36545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Проверьте себя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96752"/>
            <a:ext cx="8784976" cy="4610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i="1" dirty="0" smtClean="0"/>
              <a:t>Безабзацный, безаварийный, безухий, взобраться, двухаршинный, дезактивация, </a:t>
            </a:r>
            <a:r>
              <a:rPr lang="ru-RU" sz="2200" i="1" dirty="0" err="1" smtClean="0"/>
              <a:t>детясли</a:t>
            </a:r>
            <a:r>
              <a:rPr lang="ru-RU" sz="2200" i="1" dirty="0" smtClean="0"/>
              <a:t>, изобличить, изукрасить, </a:t>
            </a:r>
            <a:r>
              <a:rPr lang="ru-RU" sz="2200" i="1" dirty="0" err="1" smtClean="0"/>
              <a:t>инюрколлегия</a:t>
            </a:r>
            <a:r>
              <a:rPr lang="ru-RU" sz="2200" i="1" dirty="0" smtClean="0"/>
              <a:t>, иняз, контратака, контругроза, контрудар, контрэкспозиция, межамериканский, межэлементный, обучение, отутюженный, отучить, отэкзаменовать, панамериканский, пододеяльник, подопытный, подельник, предупредить, разахаться, разукрасить, сверхобтекаемый, сверхэкономный, сориентироваться, суперагент, сэкономить, трансокеанский, транссибирский, трансурановый, трёхуровневый, четырёхэтажный.</a:t>
            </a:r>
            <a:endParaRPr lang="ru-RU" sz="22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Без разделительных </a:t>
            </a:r>
            <a:r>
              <a:rPr lang="ru-RU" b="1" dirty="0" smtClean="0">
                <a:solidFill>
                  <a:srgbClr val="7030A0"/>
                </a:solidFill>
              </a:rPr>
              <a:t>Ъ</a:t>
            </a:r>
            <a:r>
              <a:rPr lang="ru-RU" b="1" dirty="0" smtClean="0">
                <a:solidFill>
                  <a:srgbClr val="FF0000"/>
                </a:solidFill>
              </a:rPr>
              <a:t> и </a:t>
            </a:r>
            <a:r>
              <a:rPr lang="ru-RU" b="1" dirty="0" smtClean="0">
                <a:solidFill>
                  <a:srgbClr val="0070C0"/>
                </a:solidFill>
              </a:rPr>
              <a:t>Ь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670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Разделительные Ъ и Ь</vt:lpstr>
      <vt:lpstr>Слайд 2</vt:lpstr>
      <vt:lpstr>Слайд 3</vt:lpstr>
      <vt:lpstr>Слайд 4</vt:lpstr>
      <vt:lpstr>Слайд 5</vt:lpstr>
      <vt:lpstr>Слайд 6</vt:lpstr>
      <vt:lpstr>С разделительным Ъ</vt:lpstr>
      <vt:lpstr>Без разделительных Ъ и 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14</cp:revision>
  <dcterms:created xsi:type="dcterms:W3CDTF">2016-09-23T10:56:36Z</dcterms:created>
  <dcterms:modified xsi:type="dcterms:W3CDTF">2017-09-06T08:23:21Z</dcterms:modified>
</cp:coreProperties>
</file>