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6" r:id="rId13"/>
    <p:sldId id="268" r:id="rId14"/>
    <p:sldId id="269" r:id="rId15"/>
    <p:sldId id="270" r:id="rId16"/>
    <p:sldId id="271" r:id="rId1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chemeClr val="tx1"/>
                </a:solidFill>
                <a:latin typeface="+mn-lt"/>
              </a:defRPr>
            </a:lvl1pPr>
          </a:lstStyle>
          <a:p>
            <a:fld id="{6E5C6D64-C206-480F-9A81-D305C2FABF10}" type="datetimeFigureOut">
              <a:rPr lang="ru-RU" smtClean="0"/>
              <a:t>04.09.2017</a:t>
            </a:fld>
            <a:endParaRPr lang="ru-RU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1060"/>
            <a:ext cx="5905500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D187687F-05C0-4B34-812C-65C5823924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011521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C6D64-C206-480F-9A81-D305C2FABF10}" type="datetimeFigureOut">
              <a:rPr lang="ru-RU" smtClean="0"/>
              <a:t>04.09.2017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7687F-05C0-4B34-812C-65C5823924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44237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C6D64-C206-480F-9A81-D305C2FABF10}" type="datetimeFigureOut">
              <a:rPr lang="ru-RU" smtClean="0"/>
              <a:t>04.09.2017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7687F-05C0-4B34-812C-65C5823924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69082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C6D64-C206-480F-9A81-D305C2FABF10}" type="datetimeFigureOut">
              <a:rPr lang="ru-RU" smtClean="0"/>
              <a:t>04.09.2017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7687F-05C0-4B34-812C-65C5823924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63722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0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>
                <a:solidFill>
                  <a:schemeClr val="tx1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6E5C6D64-C206-480F-9A81-D305C2FABF10}" type="datetimeFigureOut">
              <a:rPr lang="ru-RU" smtClean="0"/>
              <a:t>04.09.2017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553" y="5211060"/>
            <a:ext cx="5907024" cy="228600"/>
          </a:xfrm>
        </p:spPr>
        <p:txBody>
          <a:bodyPr/>
          <a:lstStyle>
            <a:lvl1pPr algn="l"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1060"/>
            <a:ext cx="2112264" cy="228600"/>
          </a:xfrm>
        </p:spPr>
        <p:txBody>
          <a:bodyPr/>
          <a:lstStyle/>
          <a:p>
            <a:fld id="{D187687F-05C0-4B34-812C-65C5823924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128876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C6D64-C206-480F-9A81-D305C2FABF10}" type="datetimeFigureOut">
              <a:rPr lang="ru-RU" smtClean="0"/>
              <a:t>04.09.2017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7687F-05C0-4B34-812C-65C5823924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63007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C6D64-C206-480F-9A81-D305C2FABF10}" type="datetimeFigureOut">
              <a:rPr lang="ru-RU" smtClean="0"/>
              <a:t>04.09.2017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7687F-05C0-4B34-812C-65C5823924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77656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C6D64-C206-480F-9A81-D305C2FABF10}" type="datetimeFigureOut">
              <a:rPr lang="ru-RU" smtClean="0"/>
              <a:t>04.09.2017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7687F-05C0-4B34-812C-65C5823924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0076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C6D64-C206-480F-9A81-D305C2FABF10}" type="datetimeFigureOut">
              <a:rPr lang="ru-RU" smtClean="0"/>
              <a:t>04.09.2017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7687F-05C0-4B34-812C-65C5823924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60384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245529" y="237744"/>
            <a:ext cx="8531352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rgbClr val="FFFFFF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7772400" cy="53340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C6D64-C206-480F-9A81-D305C2FABF10}" type="datetimeFigureOut">
              <a:rPr lang="ru-RU" smtClean="0"/>
              <a:t>04.09.2017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ru-RU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393677" y="6223002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187687F-05C0-4B34-812C-65C58239240E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Rectangle 11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8822398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531352" cy="6382512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6E5C6D64-C206-480F-9A81-D305C2FABF10}" type="datetimeFigureOut">
              <a:rPr lang="ru-RU" smtClean="0"/>
              <a:t>04.09.2017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187687F-05C0-4B34-812C-65C58239240E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7390701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4320" y="6307672"/>
            <a:ext cx="274320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6E5C6D64-C206-480F-9A81-D305C2FABF10}" type="datetimeFigureOut">
              <a:rPr lang="ru-RU" smtClean="0"/>
              <a:t>04.09.2017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307672"/>
            <a:ext cx="521208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9880" y="6307672"/>
            <a:ext cx="146304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D187687F-05C0-4B34-812C-65C5823924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86434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61708" y="1838044"/>
            <a:ext cx="9068586" cy="2590800"/>
          </a:xfrm>
        </p:spPr>
        <p:txBody>
          <a:bodyPr/>
          <a:lstStyle/>
          <a:p>
            <a:r>
              <a:rPr lang="ru-RU" sz="2400" dirty="0"/>
              <a:t>презентация опыта работы</a:t>
            </a: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>Тренинг взаимодействия родителей и детей</a:t>
            </a:r>
            <a:br>
              <a:rPr lang="ru-RU" sz="4000" dirty="0" smtClean="0"/>
            </a:br>
            <a:r>
              <a:rPr lang="ru-RU" sz="2400" dirty="0" smtClean="0"/>
              <a:t>авторская разработка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60577" y="3841990"/>
            <a:ext cx="9070848" cy="1173707"/>
          </a:xfrm>
        </p:spPr>
        <p:txBody>
          <a:bodyPr>
            <a:normAutofit/>
          </a:bodyPr>
          <a:lstStyle/>
          <a:p>
            <a:r>
              <a:rPr lang="ru-RU" dirty="0" smtClean="0"/>
              <a:t>Разработала: Лохматова Анна Михайловна</a:t>
            </a:r>
          </a:p>
          <a:p>
            <a:r>
              <a:rPr lang="ru-RU" dirty="0" smtClean="0"/>
              <a:t>Педагог-психолог МАДОУ «Детский сад №6»</a:t>
            </a:r>
          </a:p>
          <a:p>
            <a:endParaRPr lang="ru-RU" dirty="0" smtClean="0"/>
          </a:p>
          <a:p>
            <a:r>
              <a:rPr lang="ru-RU" dirty="0" smtClean="0"/>
              <a:t>г. Гусев, 2017 г.</a:t>
            </a:r>
            <a:endParaRPr lang="ru-RU" dirty="0"/>
          </a:p>
        </p:txBody>
      </p:sp>
      <p:pic>
        <p:nvPicPr>
          <p:cNvPr id="1026" name="Picture 2" descr="Картинки по запросу родители и дети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9054" y="3356516"/>
            <a:ext cx="1990264" cy="13255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Картинки по запросу родители и дети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95361" y="3356516"/>
            <a:ext cx="2034933" cy="13827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54158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/>
              <a:t>6. Упражнение “Слепой и поводырь”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66800" y="2103119"/>
            <a:ext cx="10058400" cy="447510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dirty="0"/>
              <a:t>Участвуют “родитель – ребёнок”. Одному из участников по желанию завязывают глаза. Он “слепой”. Второй будет его водящим. Участие принимает каждый игрок.</a:t>
            </a:r>
          </a:p>
          <a:p>
            <a:pPr marL="0" indent="0">
              <a:buNone/>
            </a:pPr>
            <a:r>
              <a:rPr lang="ru-RU" sz="2000" dirty="0" smtClean="0"/>
              <a:t>Как </a:t>
            </a:r>
            <a:r>
              <a:rPr lang="ru-RU" sz="2000" dirty="0"/>
              <a:t>только зазвучит музыка, “поводырь” бережно поведёт “слепого”, давая ему потрогать различные вещи – большие и маленькие, гладкие, шероховатые, колючие, холодные.  Только ничего нельзя говорить при этом.</a:t>
            </a:r>
          </a:p>
          <a:p>
            <a:pPr marL="0" indent="0">
              <a:buNone/>
            </a:pPr>
            <a:r>
              <a:rPr lang="ru-RU" sz="2000" dirty="0" smtClean="0"/>
              <a:t>Когда </a:t>
            </a:r>
            <a:r>
              <a:rPr lang="ru-RU" sz="2000" dirty="0"/>
              <a:t>через некоторое время музыка выключается, игроки меняются ролями. А когда возвращаются в круг, то рассказывают, что пережили во время </a:t>
            </a:r>
            <a:r>
              <a:rPr lang="ru-RU" sz="2000" dirty="0" smtClean="0"/>
              <a:t>прогулки.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686052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/>
              <a:t>7. Упражнение “Беседа одним карандашом”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i="1" dirty="0"/>
              <a:t>Материал</a:t>
            </a:r>
            <a:r>
              <a:rPr lang="ru-RU" sz="2000" dirty="0"/>
              <a:t>: листы бумаги формата А3 (или стол для песочной терапии), карандаши, фломастеры (или сухие кисточки).</a:t>
            </a:r>
          </a:p>
          <a:p>
            <a:r>
              <a:rPr lang="ru-RU" sz="2000" dirty="0"/>
              <a:t>	Вариант с бумагой: Участники делятся на пары,  выбирают карандаш один на двоих по обоюдному согласию, берут лист бумаги, садятся отдельно и по знаку ведущего рисуют общий рисунок, взявшись за карандаш правыми руками. Затем необходимо подписать этот рисунок, выбрав вместе </a:t>
            </a:r>
            <a:r>
              <a:rPr lang="ru-RU" sz="2000" dirty="0" smtClean="0"/>
              <a:t>название.</a:t>
            </a:r>
            <a:endParaRPr lang="ru-RU" sz="2000" dirty="0"/>
          </a:p>
          <a:p>
            <a:r>
              <a:rPr lang="ru-RU" sz="2000" dirty="0"/>
              <a:t>	Вариант с песочной терапией: Участники делятся на пары и берут по одной кисти на двоих. Занимают места у столиков с песком и по знаку ведущего  рисуют общий рисунок, взявшись за кисточку правыми руками. Затем необходимо придумать название своему </a:t>
            </a:r>
            <a:r>
              <a:rPr lang="ru-RU" sz="2000" dirty="0" smtClean="0"/>
              <a:t>рисунку.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324538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408284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/>
              <a:t>Вариант со столиком для песочной терапии</a:t>
            </a:r>
            <a:endParaRPr lang="ru-RU" sz="40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0474" y="1386246"/>
            <a:ext cx="3875964" cy="258397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6519" y="1386246"/>
            <a:ext cx="3969774" cy="264651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0474" y="4211484"/>
            <a:ext cx="3875964" cy="258397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6518" y="4180214"/>
            <a:ext cx="3969775" cy="26465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8827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8. Коллаж «Дом моей мечты»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66800" y="1707335"/>
            <a:ext cx="10058400" cy="113139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000" dirty="0"/>
              <a:t>Участники, используя заготовки дома и журнальные вырезки, наполняют «Дом своей мечты» желаемыми образами, чувствами, эмоциями. В конце предлагается «завершить строительство» установкой крыши желаемого цвета и формы.</a:t>
            </a:r>
          </a:p>
          <a:p>
            <a:endParaRPr lang="ru-RU" sz="20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4597" y="3338243"/>
            <a:ext cx="4173940" cy="278262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4323" y="3338243"/>
            <a:ext cx="4189862" cy="27932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0564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Рефлексия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66800" y="1734629"/>
            <a:ext cx="10058400" cy="475488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Участники представляют свои коллажи. Делятся чувствами и эмоциями.</a:t>
            </a:r>
          </a:p>
          <a:p>
            <a:pPr marL="0" indent="0">
              <a:buNone/>
            </a:pPr>
            <a:r>
              <a:rPr lang="ru-RU" b="1" dirty="0"/>
              <a:t>Вед</a:t>
            </a:r>
            <a:r>
              <a:rPr lang="ru-RU" b="1" dirty="0" smtClean="0"/>
              <a:t>: </a:t>
            </a:r>
            <a:r>
              <a:rPr lang="ru-RU" dirty="0" smtClean="0"/>
              <a:t>выбранный цвет крыши символизирует:</a:t>
            </a:r>
            <a:endParaRPr lang="ru-RU" dirty="0"/>
          </a:p>
          <a:p>
            <a:r>
              <a:rPr lang="ru-RU" dirty="0"/>
              <a:t>Красный — цвет лидерства и энергии.</a:t>
            </a:r>
          </a:p>
          <a:p>
            <a:r>
              <a:rPr lang="ru-RU" dirty="0"/>
              <a:t>Жёлтый —  это радость, теплота и вера в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самое </a:t>
            </a:r>
            <a:r>
              <a:rPr lang="ru-RU" dirty="0"/>
              <a:t>хорошее.</a:t>
            </a:r>
          </a:p>
          <a:p>
            <a:r>
              <a:rPr lang="ru-RU" dirty="0"/>
              <a:t>Оранжевый — непременно поднимает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настроение</a:t>
            </a:r>
            <a:r>
              <a:rPr lang="ru-RU" dirty="0"/>
              <a:t>, это цвет силы и свободолюбия.</a:t>
            </a:r>
          </a:p>
          <a:p>
            <a:r>
              <a:rPr lang="ru-RU" dirty="0"/>
              <a:t>Зелёный —  это природный,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успокаивающий </a:t>
            </a:r>
            <a:r>
              <a:rPr lang="ru-RU" dirty="0"/>
              <a:t>и расслабляющий цвет.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Зеленый </a:t>
            </a:r>
            <a:r>
              <a:rPr lang="ru-RU" dirty="0"/>
              <a:t>обладает свойством исцеления.</a:t>
            </a:r>
          </a:p>
          <a:p>
            <a:r>
              <a:rPr lang="ru-RU" dirty="0"/>
              <a:t>Голубой — цвет, символизирующий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доверие </a:t>
            </a:r>
            <a:r>
              <a:rPr lang="ru-RU" dirty="0"/>
              <a:t>и уважение.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5653" y="2634017"/>
            <a:ext cx="4984001" cy="33226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4276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9. «Комплименты».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66800" y="1816517"/>
            <a:ext cx="10058400" cy="3931920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Сидя в </a:t>
            </a:r>
            <a:r>
              <a:rPr lang="ru-RU" dirty="0" smtClean="0"/>
              <a:t>кругу, </a:t>
            </a:r>
            <a:r>
              <a:rPr lang="ru-RU" dirty="0"/>
              <a:t>все берутся за руки. Глядя в глаза соседу, </a:t>
            </a:r>
            <a:r>
              <a:rPr lang="ru-RU" dirty="0" smtClean="0"/>
              <a:t>нужно </a:t>
            </a:r>
            <a:r>
              <a:rPr lang="ru-RU" dirty="0"/>
              <a:t>сказать ему несколько добрых слов, за что – то похвалить. Принимающий говорит: «Спасибо, мне очень приятно</a:t>
            </a:r>
            <a:r>
              <a:rPr lang="ru-RU" dirty="0" smtClean="0"/>
              <a:t>!».</a:t>
            </a:r>
          </a:p>
          <a:p>
            <a:pPr marL="0" indent="0">
              <a:buNone/>
            </a:pPr>
            <a:r>
              <a:rPr lang="ru-RU" dirty="0" smtClean="0"/>
              <a:t>И конечно же, сладкий сюрприз, который дети смогли найти, расслабившись в сухом бассейне!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1938" y="3441803"/>
            <a:ext cx="4640241" cy="3093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606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внимание! =)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7856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/>
              <a:t>Тренинг взаимодействия родителей и детей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2000" b="1" dirty="0"/>
              <a:t>Цель</a:t>
            </a:r>
            <a:r>
              <a:rPr lang="ru-RU" sz="2000" dirty="0"/>
              <a:t>: Развитие эффективных навыков коммуникации между родителями и детьми.</a:t>
            </a:r>
          </a:p>
          <a:p>
            <a:pPr marL="0" indent="0">
              <a:buNone/>
            </a:pPr>
            <a:r>
              <a:rPr lang="ru-RU" sz="2000" b="1" dirty="0" smtClean="0"/>
              <a:t>Задачи</a:t>
            </a:r>
            <a:r>
              <a:rPr lang="ru-RU" sz="2000" b="1" dirty="0"/>
              <a:t>:</a:t>
            </a:r>
            <a:endParaRPr lang="ru-RU" sz="2000" dirty="0"/>
          </a:p>
          <a:p>
            <a:pPr marL="0" indent="0">
              <a:buNone/>
            </a:pPr>
            <a:r>
              <a:rPr lang="ru-RU" sz="2000" dirty="0" smtClean="0"/>
              <a:t>1</a:t>
            </a:r>
            <a:r>
              <a:rPr lang="ru-RU" sz="2000" dirty="0"/>
              <a:t>. Усилить способности родителей к пониманию и </a:t>
            </a:r>
            <a:r>
              <a:rPr lang="ru-RU" sz="2000" dirty="0" smtClean="0"/>
              <a:t>вживанию </a:t>
            </a:r>
            <a:r>
              <a:rPr lang="ru-RU" sz="2000" dirty="0"/>
              <a:t>в эмоциональный мир своего ребенка, через установление визуального контакта, физического контакта, наблюдение и совместную деятельность.</a:t>
            </a:r>
          </a:p>
          <a:p>
            <a:pPr marL="0" indent="0">
              <a:buNone/>
            </a:pPr>
            <a:r>
              <a:rPr lang="ru-RU" sz="2000" dirty="0" smtClean="0"/>
              <a:t>2</a:t>
            </a:r>
            <a:r>
              <a:rPr lang="ru-RU" sz="2000" dirty="0"/>
              <a:t>. Оптимизировать формы родительского взаимодействия в процессе воспитания детей.</a:t>
            </a:r>
          </a:p>
          <a:p>
            <a:pPr marL="0" indent="0">
              <a:buNone/>
            </a:pPr>
            <a:r>
              <a:rPr lang="ru-RU" sz="2000" dirty="0" smtClean="0"/>
              <a:t>3</a:t>
            </a:r>
            <a:r>
              <a:rPr lang="ru-RU" sz="2000" dirty="0"/>
              <a:t>. Создать условия для эмоционального сближения членов семьи.</a:t>
            </a:r>
          </a:p>
          <a:p>
            <a:pPr marL="0" indent="0">
              <a:buNone/>
            </a:pPr>
            <a:r>
              <a:rPr lang="ru-RU" sz="2000" dirty="0" smtClean="0"/>
              <a:t>Длительность</a:t>
            </a:r>
            <a:r>
              <a:rPr lang="ru-RU" sz="2000" dirty="0"/>
              <a:t>: </a:t>
            </a:r>
            <a:r>
              <a:rPr lang="ru-RU" sz="2000" dirty="0" smtClean="0"/>
              <a:t>30 </a:t>
            </a:r>
            <a:r>
              <a:rPr lang="ru-RU" sz="2000" dirty="0"/>
              <a:t>мин.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70670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Приветствие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2000" b="1" dirty="0"/>
              <a:t>Вед: </a:t>
            </a:r>
            <a:r>
              <a:rPr lang="ru-RU" sz="2000" dirty="0"/>
              <a:t> Здравствуйте, уважаемые дети и взрослые! Сегодня вашему вниманию я хочу предложить очень полезные, интересные игры и упражнения.</a:t>
            </a:r>
          </a:p>
          <a:p>
            <a:pPr marL="0" indent="0">
              <a:buNone/>
            </a:pPr>
            <a:r>
              <a:rPr lang="ru-RU" sz="2000" dirty="0"/>
              <a:t>Но для начала, давайте с вами поближе познакомимся. У вас у всех есть </a:t>
            </a:r>
            <a:r>
              <a:rPr lang="ru-RU" sz="2000" dirty="0" err="1"/>
              <a:t>бэйджи</a:t>
            </a:r>
            <a:r>
              <a:rPr lang="ru-RU" sz="2000" dirty="0"/>
              <a:t>, достав из которых картонки, Вы можете написать на них своё имя так, как Вам нравится, приятно слышать, когда Вас так называют, для кого-то это может быть полное имя, для кого-то - ласковое прозвище</a:t>
            </a:r>
            <a:r>
              <a:rPr lang="ru-RU" sz="2000" dirty="0" smtClean="0"/>
              <a:t>.</a:t>
            </a:r>
          </a:p>
          <a:p>
            <a:pPr marL="0" indent="0">
              <a:buNone/>
            </a:pPr>
            <a:r>
              <a:rPr lang="ru-RU" sz="2000" dirty="0"/>
              <a:t>Свой </a:t>
            </a:r>
            <a:r>
              <a:rPr lang="ru-RU" sz="2000" dirty="0" err="1"/>
              <a:t>бэйдж</a:t>
            </a:r>
            <a:r>
              <a:rPr lang="ru-RU" sz="2000" dirty="0"/>
              <a:t> можно разукрасить и оформить по </a:t>
            </a:r>
            <a:r>
              <a:rPr lang="ru-RU" sz="2000" dirty="0" smtClean="0"/>
              <a:t>желанию, родители могут помогать детям. </a:t>
            </a:r>
            <a:endParaRPr lang="ru-RU" sz="20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31021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1. Оформление </a:t>
            </a:r>
            <a:r>
              <a:rPr lang="ru-RU" dirty="0" err="1" smtClean="0"/>
              <a:t>бэйджей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0675" y="2329594"/>
            <a:ext cx="4069876" cy="2713251"/>
          </a:xfrm>
          <a:prstGeom prst="rect">
            <a:avLst/>
          </a:prstGeom>
        </p:spPr>
      </p:pic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1066800" y="5472751"/>
            <a:ext cx="10058400" cy="120100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b="1" dirty="0"/>
              <a:t>Вед:</a:t>
            </a:r>
            <a:r>
              <a:rPr lang="ru-RU" sz="2000" dirty="0"/>
              <a:t> Все отлично справились, молодцы! Получились красивые, красочные </a:t>
            </a:r>
            <a:r>
              <a:rPr lang="ru-RU" sz="2000" dirty="0" err="1"/>
              <a:t>бэйджи</a:t>
            </a:r>
            <a:r>
              <a:rPr lang="ru-RU" sz="2000" dirty="0"/>
              <a:t> с милыми именами. Назовём теперь по очереди каждый своё имя, но делать это будем не простым способом.</a:t>
            </a:r>
          </a:p>
          <a:p>
            <a:endParaRPr lang="ru-RU" dirty="0"/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9995" y="2333767"/>
            <a:ext cx="4063617" cy="27090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3212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/>
              <a:t>2. Упражнение “Меня зовут так… И я делаю так...”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dirty="0"/>
              <a:t>Участники встают в круг и по очереди представляют своё имя, указанное на </a:t>
            </a:r>
            <a:r>
              <a:rPr lang="ru-RU" sz="2000" dirty="0" err="1"/>
              <a:t>бэйдже</a:t>
            </a:r>
            <a:r>
              <a:rPr lang="ru-RU" sz="2000" dirty="0"/>
              <a:t>. Всем участникам предлагается назвать своё имя и  выполнить любое приветственное движение. Следующий участник должен представиться и придумать своё </a:t>
            </a:r>
            <a:r>
              <a:rPr lang="ru-RU" sz="2000" dirty="0" smtClean="0"/>
              <a:t>движение. </a:t>
            </a:r>
          </a:p>
          <a:p>
            <a:pPr marL="0" indent="0">
              <a:buNone/>
            </a:pPr>
            <a:r>
              <a:rPr lang="ru-RU" sz="2000" b="1" dirty="0" smtClean="0"/>
              <a:t>Вед</a:t>
            </a:r>
            <a:r>
              <a:rPr lang="ru-RU" sz="2000" b="1" dirty="0"/>
              <a:t>:</a:t>
            </a:r>
            <a:r>
              <a:rPr lang="ru-RU" sz="2000" dirty="0"/>
              <a:t> Отлично! Теперь, когда мы хорошо познакомились и немножко расслабились, я предлагаю вам сформулировать некие правила, по которым мы сегодня будем общаться, чтобы поддерживать дружественную атмосферу.</a:t>
            </a:r>
          </a:p>
        </p:txBody>
      </p:sp>
    </p:spTree>
    <p:extLst>
      <p:ext uri="{BB962C8B-B14F-4D97-AF65-F5344CB8AC3E}">
        <p14:creationId xmlns:p14="http://schemas.microsoft.com/office/powerpoint/2010/main" val="2113207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3. Принятие групповых правил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66800" y="1693686"/>
            <a:ext cx="10058400" cy="3931920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Ведущий </a:t>
            </a:r>
            <a:r>
              <a:rPr lang="ru-RU" dirty="0" smtClean="0"/>
              <a:t>сообщает </a:t>
            </a:r>
            <a:r>
              <a:rPr lang="ru-RU" dirty="0"/>
              <a:t>о необходимости принятия правил и предлагает каждому участнику выразить свое отношение к правилам: согласен с принимаемым правилом – подними большой палец вверх, не согласен – опусти палец вниз и расскажи, чем, по-твоему, это правило не подходит для тебя или группы.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3695" y="3024344"/>
            <a:ext cx="4880497" cy="32536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8108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/>
              <a:t>Примерный перечень правил: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66800" y="1501253"/>
            <a:ext cx="10058400" cy="4940489"/>
          </a:xfrm>
        </p:spPr>
        <p:txBody>
          <a:bodyPr>
            <a:normAutofit/>
          </a:bodyPr>
          <a:lstStyle/>
          <a:p>
            <a:pPr lvl="0"/>
            <a:endParaRPr lang="ru-RU" dirty="0" smtClean="0"/>
          </a:p>
          <a:p>
            <a:pPr lvl="0"/>
            <a:r>
              <a:rPr lang="ru-RU" sz="2000" dirty="0" smtClean="0"/>
              <a:t>На </a:t>
            </a:r>
            <a:r>
              <a:rPr lang="ru-RU" sz="2000" dirty="0"/>
              <a:t>занятии может говорить только один человек (не перебиваем).</a:t>
            </a:r>
          </a:p>
          <a:p>
            <a:pPr lvl="0"/>
            <a:r>
              <a:rPr lang="ru-RU" sz="2000" dirty="0"/>
              <a:t>Говорить можно только в круг, нельзя шептаться с соседом.</a:t>
            </a:r>
          </a:p>
          <a:p>
            <a:pPr lvl="0"/>
            <a:r>
              <a:rPr lang="ru-RU" sz="2000" dirty="0"/>
              <a:t>Другим людям, даже близким, можно рассказывать только о том, что делал или чувствовал на тренинге ты сам. Нельзя рассказывать о том, как вели себя или что говорили другие участники группы.</a:t>
            </a:r>
          </a:p>
          <a:p>
            <a:pPr lvl="0"/>
            <a:r>
              <a:rPr lang="ru-RU" sz="2000" dirty="0"/>
              <a:t>Старайся участвовать во всех упражнениях.</a:t>
            </a:r>
          </a:p>
          <a:p>
            <a:pPr lvl="0"/>
            <a:r>
              <a:rPr lang="ru-RU" sz="2000" dirty="0"/>
              <a:t>Позаботься о себе сам: устал сидеть – тихонько встань, захотел попить – сделай это, не мешая другим, и т.д</a:t>
            </a:r>
            <a:r>
              <a:rPr lang="ru-RU" sz="2000" dirty="0" smtClean="0"/>
              <a:t>. </a:t>
            </a:r>
            <a:endParaRPr lang="ru-RU" sz="2000" dirty="0"/>
          </a:p>
          <a:p>
            <a:pPr marL="0" indent="0">
              <a:buNone/>
            </a:pPr>
            <a:r>
              <a:rPr lang="ru-RU" sz="2000" b="1" dirty="0" smtClean="0"/>
              <a:t>Вед</a:t>
            </a:r>
            <a:r>
              <a:rPr lang="ru-RU" sz="2000" b="1" dirty="0"/>
              <a:t>:</a:t>
            </a:r>
            <a:r>
              <a:rPr lang="ru-RU" sz="2000" dirty="0"/>
              <a:t> Теперь, когда мы с вами договорились и все согласны, давайте поиграем!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43558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4. «Встаньте те, кто…»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dirty="0"/>
              <a:t>Участникам предлагается </a:t>
            </a:r>
            <a:r>
              <a:rPr lang="ru-RU" sz="2000" dirty="0" smtClean="0"/>
              <a:t>вставать и меняться местами, </a:t>
            </a:r>
            <a:r>
              <a:rPr lang="ru-RU" sz="2000" dirty="0"/>
              <a:t>если описание подходит</a:t>
            </a:r>
            <a:r>
              <a:rPr lang="ru-RU" sz="2000" dirty="0" smtClean="0"/>
              <a:t>:</a:t>
            </a:r>
          </a:p>
          <a:p>
            <a:pPr marL="0" indent="0">
              <a:buNone/>
            </a:pPr>
            <a:r>
              <a:rPr lang="ru-RU" sz="2000" dirty="0" smtClean="0"/>
              <a:t>Встаньте те, кто: </a:t>
            </a:r>
          </a:p>
          <a:p>
            <a:pPr marL="0" indent="0">
              <a:buNone/>
            </a:pP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/>
              <a:t>- вместе читают книжки;</a:t>
            </a:r>
            <a:br>
              <a:rPr lang="ru-RU" sz="2000" dirty="0"/>
            </a:br>
            <a:r>
              <a:rPr lang="ru-RU" sz="2000" dirty="0"/>
              <a:t>- имеют общее увлечение;</a:t>
            </a:r>
            <a:br>
              <a:rPr lang="ru-RU" sz="2000" dirty="0"/>
            </a:br>
            <a:r>
              <a:rPr lang="ru-RU" sz="2000" dirty="0"/>
              <a:t>- помогают маме мыть посуду;</a:t>
            </a:r>
            <a:br>
              <a:rPr lang="ru-RU" sz="2000" dirty="0"/>
            </a:br>
            <a:r>
              <a:rPr lang="ru-RU" sz="2000" dirty="0"/>
              <a:t>- помогают маме выносить мусор;</a:t>
            </a:r>
            <a:br>
              <a:rPr lang="ru-RU" sz="2000" dirty="0"/>
            </a:br>
            <a:r>
              <a:rPr lang="ru-RU" sz="2000" dirty="0"/>
              <a:t>- вместе путешествуют. </a:t>
            </a:r>
          </a:p>
          <a:p>
            <a:pPr marL="0" indent="0">
              <a:buNone/>
            </a:pPr>
            <a:r>
              <a:rPr lang="ru-RU" sz="2000" dirty="0" smtClean="0"/>
              <a:t>Затем </a:t>
            </a:r>
            <a:r>
              <a:rPr lang="ru-RU" sz="2000" dirty="0"/>
              <a:t>каждому предлагается по очереди выйти в круг и </a:t>
            </a:r>
            <a:r>
              <a:rPr lang="ru-RU" sz="2000" dirty="0" smtClean="0"/>
              <a:t>придумать </a:t>
            </a:r>
            <a:r>
              <a:rPr lang="ru-RU" sz="2000" dirty="0"/>
              <a:t>свой признак, по которому участники меняются </a:t>
            </a:r>
            <a:r>
              <a:rPr lang="ru-RU" sz="2000" dirty="0" smtClean="0"/>
              <a:t>местами</a:t>
            </a:r>
            <a:r>
              <a:rPr lang="ru-RU" sz="2000" dirty="0"/>
              <a:t>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631292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/>
              <a:t>5. Упражнение “Дракон кусает свой хвост”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Все участники встают друг за другом в цепочку и крепко держатся за талию впереди стоящего игрока. Первый – “голова” дракона, последний – “хвост”. “Голова” должна поймать свой “</a:t>
            </a:r>
            <a:r>
              <a:rPr lang="ru-RU" dirty="0" smtClean="0"/>
              <a:t>хвост”. </a:t>
            </a:r>
          </a:p>
          <a:p>
            <a:pPr marL="0" indent="0">
              <a:buNone/>
            </a:pPr>
            <a:r>
              <a:rPr lang="ru-RU" i="1" dirty="0" smtClean="0"/>
              <a:t>Примечание</a:t>
            </a:r>
            <a:r>
              <a:rPr lang="ru-RU" dirty="0"/>
              <a:t>: “головой” дракона должен побывать каждый участник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1046" y="3532115"/>
            <a:ext cx="4617491" cy="307832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0246" y="3532115"/>
            <a:ext cx="4610667" cy="30737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8936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von">
  <a:themeElements>
    <a:clrScheme name="Savon">
      <a:dk1>
        <a:sysClr val="windowText" lastClr="000000"/>
      </a:dk1>
      <a:lt1>
        <a:sysClr val="window" lastClr="FFFFFF"/>
      </a:lt1>
      <a:dk2>
        <a:srgbClr val="1485A4"/>
      </a:dk2>
      <a:lt2>
        <a:srgbClr val="E3DED1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F49100"/>
      </a:hlink>
      <a:folHlink>
        <a:srgbClr val="739D9B"/>
      </a:folHlink>
    </a:clrScheme>
    <a:fontScheme name="Savon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2000"/>
                <a:satMod val="160000"/>
              </a:schemeClr>
            </a:gs>
            <a:gs pos="77000">
              <a:schemeClr val="phClr">
                <a:tint val="100000"/>
                <a:shade val="73000"/>
                <a:satMod val="155000"/>
              </a:schemeClr>
            </a:gs>
            <a:gs pos="100000">
              <a:schemeClr val="phClr">
                <a:tint val="100000"/>
                <a:shade val="67000"/>
                <a:satMod val="145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C20BADFE-D095-436F-9677-9264042809F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TM03457510[[fn=Савон]]</Template>
  <TotalTime>107</TotalTime>
  <Words>867</Words>
  <Application>Microsoft Office PowerPoint</Application>
  <PresentationFormat>Широкоэкранный</PresentationFormat>
  <Paragraphs>67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9" baseType="lpstr">
      <vt:lpstr>Century Gothic</vt:lpstr>
      <vt:lpstr>Garamond</vt:lpstr>
      <vt:lpstr>Savon</vt:lpstr>
      <vt:lpstr>презентация опыта работы Тренинг взаимодействия родителей и детей авторская разработка </vt:lpstr>
      <vt:lpstr>Тренинг взаимодействия родителей и детей</vt:lpstr>
      <vt:lpstr>Приветствие</vt:lpstr>
      <vt:lpstr>1. Оформление бэйджей</vt:lpstr>
      <vt:lpstr>2. Упражнение “Меня зовут так… И я делаю так...”</vt:lpstr>
      <vt:lpstr>3. Принятие групповых правил</vt:lpstr>
      <vt:lpstr>Примерный перечень правил: </vt:lpstr>
      <vt:lpstr>4. «Встаньте те, кто…»</vt:lpstr>
      <vt:lpstr>5. Упражнение “Дракон кусает свой хвост”</vt:lpstr>
      <vt:lpstr>6. Упражнение “Слепой и поводырь”</vt:lpstr>
      <vt:lpstr>7. Упражнение “Беседа одним карандашом”</vt:lpstr>
      <vt:lpstr>Вариант со столиком для песочной терапии</vt:lpstr>
      <vt:lpstr>8. Коллаж «Дом моей мечты»</vt:lpstr>
      <vt:lpstr>Рефлексия</vt:lpstr>
      <vt:lpstr>9. «Комплименты».</vt:lpstr>
      <vt:lpstr>Спасибо за внимание! =)</vt:lpstr>
    </vt:vector>
  </TitlesOfParts>
  <Company>diakov.net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опыта работы Тренинг взаимодействия родителей и детей авторская разработка </dc:title>
  <dc:creator>RePack by Diakov</dc:creator>
  <cp:lastModifiedBy>RePack by Diakov</cp:lastModifiedBy>
  <cp:revision>16</cp:revision>
  <dcterms:created xsi:type="dcterms:W3CDTF">2017-09-04T18:30:09Z</dcterms:created>
  <dcterms:modified xsi:type="dcterms:W3CDTF">2017-09-04T21:37:23Z</dcterms:modified>
</cp:coreProperties>
</file>