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7" r:id="rId3"/>
    <p:sldId id="258" r:id="rId4"/>
    <p:sldId id="259" r:id="rId5"/>
    <p:sldId id="260" r:id="rId6"/>
    <p:sldId id="262" r:id="rId7"/>
    <p:sldId id="266" r:id="rId8"/>
    <p:sldId id="267" r:id="rId9"/>
    <p:sldId id="269" r:id="rId10"/>
    <p:sldId id="271" r:id="rId11"/>
    <p:sldId id="273" r:id="rId12"/>
    <p:sldId id="275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6CB9BC-ABD3-4E13-B7B5-60012C0E7644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3BD2D7-3FF2-458A-B4D3-D4C21F864FC3}">
      <dgm:prSet phldrT="[Текст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32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Классификации тренировок, которые отражают следующие аспекты отдельного тренировочного занятия </a:t>
          </a:r>
          <a:endParaRPr lang="ru-RU" sz="32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98ECA07F-147B-465C-B259-A88FFC505A86}" type="parTrans" cxnId="{35B4A43C-DB4F-4B48-A1E0-08A669F73781}">
      <dgm:prSet/>
      <dgm:spPr/>
      <dgm:t>
        <a:bodyPr/>
        <a:lstStyle/>
        <a:p>
          <a:endParaRPr lang="ru-RU"/>
        </a:p>
      </dgm:t>
    </dgm:pt>
    <dgm:pt modelId="{4BD014DB-A164-40C9-B4D9-8B41F8440064}" type="sibTrans" cxnId="{35B4A43C-DB4F-4B48-A1E0-08A669F73781}">
      <dgm:prSet/>
      <dgm:spPr/>
      <dgm:t>
        <a:bodyPr/>
        <a:lstStyle/>
        <a:p>
          <a:endParaRPr lang="ru-RU"/>
        </a:p>
      </dgm:t>
    </dgm:pt>
    <dgm:pt modelId="{6BCD032F-28AB-4D6F-9B1A-D52EC99DE7C7}">
      <dgm:prSet phldrT="[Текст]"/>
      <dgm:spPr/>
      <dgm:t>
        <a:bodyPr/>
        <a:lstStyle/>
        <a:p>
          <a:r>
            <a:rPr lang="ru-RU" dirty="0" smtClean="0"/>
            <a:t>организацию</a:t>
          </a:r>
          <a:endParaRPr lang="ru-RU" dirty="0"/>
        </a:p>
      </dgm:t>
    </dgm:pt>
    <dgm:pt modelId="{1A892DC1-2321-4D1E-A2B7-56C4D131D32E}" type="parTrans" cxnId="{A0B9C985-E7A6-47BA-B3B7-8AF0CCAE522B}">
      <dgm:prSet/>
      <dgm:spPr/>
      <dgm:t>
        <a:bodyPr/>
        <a:lstStyle/>
        <a:p>
          <a:endParaRPr lang="ru-RU"/>
        </a:p>
      </dgm:t>
    </dgm:pt>
    <dgm:pt modelId="{CD7B4202-385E-4669-8437-DC7E16095BE5}" type="sibTrans" cxnId="{A0B9C985-E7A6-47BA-B3B7-8AF0CCAE522B}">
      <dgm:prSet/>
      <dgm:spPr/>
      <dgm:t>
        <a:bodyPr/>
        <a:lstStyle/>
        <a:p>
          <a:endParaRPr lang="ru-RU"/>
        </a:p>
      </dgm:t>
    </dgm:pt>
    <dgm:pt modelId="{46A132D8-E863-4AD2-9818-6E43F98D7051}">
      <dgm:prSet phldrT="[Текст]"/>
      <dgm:spPr/>
      <dgm:t>
        <a:bodyPr/>
        <a:lstStyle/>
        <a:p>
          <a:r>
            <a:rPr lang="ru-RU" dirty="0" smtClean="0"/>
            <a:t>уровень нагрузки </a:t>
          </a:r>
          <a:endParaRPr lang="ru-RU" dirty="0"/>
        </a:p>
      </dgm:t>
    </dgm:pt>
    <dgm:pt modelId="{F9CEBF4C-6E4F-4B12-9B96-9CE91DAF13C6}" type="parTrans" cxnId="{45F7C57F-0100-496B-8CFE-85A6ECBFFDCC}">
      <dgm:prSet/>
      <dgm:spPr/>
      <dgm:t>
        <a:bodyPr/>
        <a:lstStyle/>
        <a:p>
          <a:endParaRPr lang="ru-RU"/>
        </a:p>
      </dgm:t>
    </dgm:pt>
    <dgm:pt modelId="{501DB496-2E6F-4F75-918E-98AA8B97259D}" type="sibTrans" cxnId="{45F7C57F-0100-496B-8CFE-85A6ECBFFDCC}">
      <dgm:prSet/>
      <dgm:spPr/>
      <dgm:t>
        <a:bodyPr/>
        <a:lstStyle/>
        <a:p>
          <a:endParaRPr lang="ru-RU"/>
        </a:p>
      </dgm:t>
    </dgm:pt>
    <dgm:pt modelId="{F5FDFFAE-3D8D-4EBC-9B34-BFB9346D30DC}">
      <dgm:prSet phldrT="[Текст]"/>
      <dgm:spPr/>
      <dgm:t>
        <a:bodyPr/>
        <a:lstStyle/>
        <a:p>
          <a:r>
            <a:rPr lang="ru-RU" dirty="0" smtClean="0"/>
            <a:t>задачи</a:t>
          </a:r>
          <a:endParaRPr lang="ru-RU" dirty="0"/>
        </a:p>
      </dgm:t>
    </dgm:pt>
    <dgm:pt modelId="{9098D290-11D8-4DE7-89BD-6329A013E13B}" type="parTrans" cxnId="{9F82B844-4322-4919-A7C2-98651F5BAA83}">
      <dgm:prSet/>
      <dgm:spPr/>
      <dgm:t>
        <a:bodyPr/>
        <a:lstStyle/>
        <a:p>
          <a:endParaRPr lang="ru-RU"/>
        </a:p>
      </dgm:t>
    </dgm:pt>
    <dgm:pt modelId="{B9FC622E-9370-47E1-AA75-EB58F929D748}" type="sibTrans" cxnId="{9F82B844-4322-4919-A7C2-98651F5BAA83}">
      <dgm:prSet/>
      <dgm:spPr/>
      <dgm:t>
        <a:bodyPr/>
        <a:lstStyle/>
        <a:p>
          <a:endParaRPr lang="ru-RU"/>
        </a:p>
      </dgm:t>
    </dgm:pt>
    <dgm:pt modelId="{07FF8A59-E7C7-454E-B8B9-FB555764846B}" type="pres">
      <dgm:prSet presAssocID="{BF6CB9BC-ABD3-4E13-B7B5-60012C0E764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00AE772-4BAE-4090-859A-67D1ABD08DCF}" type="pres">
      <dgm:prSet presAssocID="{7C3BD2D7-3FF2-458A-B4D3-D4C21F864FC3}" presName="singleCycle" presStyleCnt="0"/>
      <dgm:spPr/>
    </dgm:pt>
    <dgm:pt modelId="{6F83FCB8-C676-4C67-A6AA-97DE90F663B9}" type="pres">
      <dgm:prSet presAssocID="{7C3BD2D7-3FF2-458A-B4D3-D4C21F864FC3}" presName="singleCenter" presStyleLbl="node1" presStyleIdx="0" presStyleCnt="4" custAng="0" custScaleX="345380" custScaleY="117057" custLinFactNeighborX="2377" custLinFactNeighborY="-1539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3DE8321A-F8F3-46D9-8CA7-D0D99B6D64B0}" type="pres">
      <dgm:prSet presAssocID="{1A892DC1-2321-4D1E-A2B7-56C4D131D32E}" presName="Name56" presStyleLbl="parChTrans1D2" presStyleIdx="0" presStyleCnt="3"/>
      <dgm:spPr/>
      <dgm:t>
        <a:bodyPr/>
        <a:lstStyle/>
        <a:p>
          <a:endParaRPr lang="ru-RU"/>
        </a:p>
      </dgm:t>
    </dgm:pt>
    <dgm:pt modelId="{A4FA3FA5-9324-4C91-A23A-EA711A2D85A1}" type="pres">
      <dgm:prSet presAssocID="{6BCD032F-28AB-4D6F-9B1A-D52EC99DE7C7}" presName="text0" presStyleLbl="node1" presStyleIdx="1" presStyleCnt="4" custScaleX="346826" custScaleY="93923" custRadScaleRad="116952" custRadScaleInc="2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2124A-F990-4BB0-AA0B-8C74389DCE3B}" type="pres">
      <dgm:prSet presAssocID="{F9CEBF4C-6E4F-4B12-9B96-9CE91DAF13C6}" presName="Name56" presStyleLbl="parChTrans1D2" presStyleIdx="1" presStyleCnt="3"/>
      <dgm:spPr/>
      <dgm:t>
        <a:bodyPr/>
        <a:lstStyle/>
        <a:p>
          <a:endParaRPr lang="ru-RU"/>
        </a:p>
      </dgm:t>
    </dgm:pt>
    <dgm:pt modelId="{2C6A1013-7C9E-448E-911F-D58BD8442766}" type="pres">
      <dgm:prSet presAssocID="{46A132D8-E863-4AD2-9818-6E43F98D7051}" presName="text0" presStyleLbl="node1" presStyleIdx="2" presStyleCnt="4" custAng="0" custScaleX="214670" custScaleY="91411" custRadScaleRad="110174" custRadScaleInc="1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478D35-9EEB-42E6-BD1B-40C0F44A3606}" type="pres">
      <dgm:prSet presAssocID="{9098D290-11D8-4DE7-89BD-6329A013E13B}" presName="Name56" presStyleLbl="parChTrans1D2" presStyleIdx="2" presStyleCnt="3"/>
      <dgm:spPr/>
      <dgm:t>
        <a:bodyPr/>
        <a:lstStyle/>
        <a:p>
          <a:endParaRPr lang="ru-RU"/>
        </a:p>
      </dgm:t>
    </dgm:pt>
    <dgm:pt modelId="{66C51451-43B9-41D8-B0A0-4352325D9BA1}" type="pres">
      <dgm:prSet presAssocID="{F5FDFFAE-3D8D-4EBC-9B34-BFB9346D30DC}" presName="text0" presStyleLbl="node1" presStyleIdx="3" presStyleCnt="4" custScaleX="220750" custScaleY="97631" custRadScaleRad="197295" custRadScaleInc="16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F6148A-DE02-424F-A7C5-09CEDBEF2378}" type="presOf" srcId="{BF6CB9BC-ABD3-4E13-B7B5-60012C0E7644}" destId="{07FF8A59-E7C7-454E-B8B9-FB555764846B}" srcOrd="0" destOrd="0" presId="urn:microsoft.com/office/officeart/2008/layout/RadialCluster"/>
    <dgm:cxn modelId="{5EEBCDB8-3E5E-49FF-88EA-80E79CB70F65}" type="presOf" srcId="{46A132D8-E863-4AD2-9818-6E43F98D7051}" destId="{2C6A1013-7C9E-448E-911F-D58BD8442766}" srcOrd="0" destOrd="0" presId="urn:microsoft.com/office/officeart/2008/layout/RadialCluster"/>
    <dgm:cxn modelId="{A0B9C985-E7A6-47BA-B3B7-8AF0CCAE522B}" srcId="{7C3BD2D7-3FF2-458A-B4D3-D4C21F864FC3}" destId="{6BCD032F-28AB-4D6F-9B1A-D52EC99DE7C7}" srcOrd="0" destOrd="0" parTransId="{1A892DC1-2321-4D1E-A2B7-56C4D131D32E}" sibTransId="{CD7B4202-385E-4669-8437-DC7E16095BE5}"/>
    <dgm:cxn modelId="{364FD525-8DD5-4510-B362-9E4E40F96361}" type="presOf" srcId="{9098D290-11D8-4DE7-89BD-6329A013E13B}" destId="{90478D35-9EEB-42E6-BD1B-40C0F44A3606}" srcOrd="0" destOrd="0" presId="urn:microsoft.com/office/officeart/2008/layout/RadialCluster"/>
    <dgm:cxn modelId="{116B039F-ABD2-4233-907C-DA05E913D346}" type="presOf" srcId="{7C3BD2D7-3FF2-458A-B4D3-D4C21F864FC3}" destId="{6F83FCB8-C676-4C67-A6AA-97DE90F663B9}" srcOrd="0" destOrd="0" presId="urn:microsoft.com/office/officeart/2008/layout/RadialCluster"/>
    <dgm:cxn modelId="{9F82B844-4322-4919-A7C2-98651F5BAA83}" srcId="{7C3BD2D7-3FF2-458A-B4D3-D4C21F864FC3}" destId="{F5FDFFAE-3D8D-4EBC-9B34-BFB9346D30DC}" srcOrd="2" destOrd="0" parTransId="{9098D290-11D8-4DE7-89BD-6329A013E13B}" sibTransId="{B9FC622E-9370-47E1-AA75-EB58F929D748}"/>
    <dgm:cxn modelId="{35B4A43C-DB4F-4B48-A1E0-08A669F73781}" srcId="{BF6CB9BC-ABD3-4E13-B7B5-60012C0E7644}" destId="{7C3BD2D7-3FF2-458A-B4D3-D4C21F864FC3}" srcOrd="0" destOrd="0" parTransId="{98ECA07F-147B-465C-B259-A88FFC505A86}" sibTransId="{4BD014DB-A164-40C9-B4D9-8B41F8440064}"/>
    <dgm:cxn modelId="{8FEC5B42-B1B4-481E-A773-8526B7034EEE}" type="presOf" srcId="{F9CEBF4C-6E4F-4B12-9B96-9CE91DAF13C6}" destId="{0E82124A-F990-4BB0-AA0B-8C74389DCE3B}" srcOrd="0" destOrd="0" presId="urn:microsoft.com/office/officeart/2008/layout/RadialCluster"/>
    <dgm:cxn modelId="{4F0D5D9A-311D-4E33-84E1-BE8E7085B1E9}" type="presOf" srcId="{6BCD032F-28AB-4D6F-9B1A-D52EC99DE7C7}" destId="{A4FA3FA5-9324-4C91-A23A-EA711A2D85A1}" srcOrd="0" destOrd="0" presId="urn:microsoft.com/office/officeart/2008/layout/RadialCluster"/>
    <dgm:cxn modelId="{9C7E6BE0-8D6A-4800-9968-54E6EB0DE0E4}" type="presOf" srcId="{1A892DC1-2321-4D1E-A2B7-56C4D131D32E}" destId="{3DE8321A-F8F3-46D9-8CA7-D0D99B6D64B0}" srcOrd="0" destOrd="0" presId="urn:microsoft.com/office/officeart/2008/layout/RadialCluster"/>
    <dgm:cxn modelId="{45F7C57F-0100-496B-8CFE-85A6ECBFFDCC}" srcId="{7C3BD2D7-3FF2-458A-B4D3-D4C21F864FC3}" destId="{46A132D8-E863-4AD2-9818-6E43F98D7051}" srcOrd="1" destOrd="0" parTransId="{F9CEBF4C-6E4F-4B12-9B96-9CE91DAF13C6}" sibTransId="{501DB496-2E6F-4F75-918E-98AA8B97259D}"/>
    <dgm:cxn modelId="{0D23450F-8D25-4BE2-9677-2D05793FED6C}" type="presOf" srcId="{F5FDFFAE-3D8D-4EBC-9B34-BFB9346D30DC}" destId="{66C51451-43B9-41D8-B0A0-4352325D9BA1}" srcOrd="0" destOrd="0" presId="urn:microsoft.com/office/officeart/2008/layout/RadialCluster"/>
    <dgm:cxn modelId="{4F33AD3D-C3E1-4493-B647-90392FC71DE3}" type="presParOf" srcId="{07FF8A59-E7C7-454E-B8B9-FB555764846B}" destId="{500AE772-4BAE-4090-859A-67D1ABD08DCF}" srcOrd="0" destOrd="0" presId="urn:microsoft.com/office/officeart/2008/layout/RadialCluster"/>
    <dgm:cxn modelId="{7E5E4F13-07C9-4BA8-83D7-61E768CCAA5D}" type="presParOf" srcId="{500AE772-4BAE-4090-859A-67D1ABD08DCF}" destId="{6F83FCB8-C676-4C67-A6AA-97DE90F663B9}" srcOrd="0" destOrd="0" presId="urn:microsoft.com/office/officeart/2008/layout/RadialCluster"/>
    <dgm:cxn modelId="{D5592BFB-98C5-48DB-9111-B9B606A28E4B}" type="presParOf" srcId="{500AE772-4BAE-4090-859A-67D1ABD08DCF}" destId="{3DE8321A-F8F3-46D9-8CA7-D0D99B6D64B0}" srcOrd="1" destOrd="0" presId="urn:microsoft.com/office/officeart/2008/layout/RadialCluster"/>
    <dgm:cxn modelId="{19D3CE3C-0071-493B-85C5-00DE1CE0585D}" type="presParOf" srcId="{500AE772-4BAE-4090-859A-67D1ABD08DCF}" destId="{A4FA3FA5-9324-4C91-A23A-EA711A2D85A1}" srcOrd="2" destOrd="0" presId="urn:microsoft.com/office/officeart/2008/layout/RadialCluster"/>
    <dgm:cxn modelId="{0C634D3D-C0FB-439C-819C-CEB1E75EBF45}" type="presParOf" srcId="{500AE772-4BAE-4090-859A-67D1ABD08DCF}" destId="{0E82124A-F990-4BB0-AA0B-8C74389DCE3B}" srcOrd="3" destOrd="0" presId="urn:microsoft.com/office/officeart/2008/layout/RadialCluster"/>
    <dgm:cxn modelId="{82F59F46-1374-4973-8868-560E1399A66B}" type="presParOf" srcId="{500AE772-4BAE-4090-859A-67D1ABD08DCF}" destId="{2C6A1013-7C9E-448E-911F-D58BD8442766}" srcOrd="4" destOrd="0" presId="urn:microsoft.com/office/officeart/2008/layout/RadialCluster"/>
    <dgm:cxn modelId="{3047F2AD-E44E-48A8-A298-653FF408D806}" type="presParOf" srcId="{500AE772-4BAE-4090-859A-67D1ABD08DCF}" destId="{90478D35-9EEB-42E6-BD1B-40C0F44A3606}" srcOrd="5" destOrd="0" presId="urn:microsoft.com/office/officeart/2008/layout/RadialCluster"/>
    <dgm:cxn modelId="{15DF1DEA-C2CD-465F-BF51-D69D60C6909F}" type="presParOf" srcId="{500AE772-4BAE-4090-859A-67D1ABD08DCF}" destId="{66C51451-43B9-41D8-B0A0-4352325D9BA1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3FCB8-C676-4C67-A6AA-97DE90F663B9}">
      <dsp:nvSpPr>
        <dsp:cNvPr id="0" name=""/>
        <dsp:cNvSpPr/>
      </dsp:nvSpPr>
      <dsp:spPr>
        <a:xfrm>
          <a:off x="864076" y="1944239"/>
          <a:ext cx="6808911" cy="2307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Классификации тренировок, которые отражают следующие аспекты отдельного тренировочного занятия </a:t>
          </a:r>
          <a:endParaRPr lang="ru-RU" sz="3200" b="1" kern="1200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sp:txBody>
      <dsp:txXfrm>
        <a:off x="976728" y="2056891"/>
        <a:ext cx="6583607" cy="2082388"/>
      </dsp:txXfrm>
    </dsp:sp>
    <dsp:sp modelId="{3DE8321A-F8F3-46D9-8CA7-D0D99B6D64B0}">
      <dsp:nvSpPr>
        <dsp:cNvPr id="0" name=""/>
        <dsp:cNvSpPr/>
      </dsp:nvSpPr>
      <dsp:spPr>
        <a:xfrm rot="16111807">
          <a:off x="3877954" y="1592413"/>
          <a:ext cx="7038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388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A3FA5-9324-4C91-A23A-EA711A2D85A1}">
      <dsp:nvSpPr>
        <dsp:cNvPr id="0" name=""/>
        <dsp:cNvSpPr/>
      </dsp:nvSpPr>
      <dsp:spPr>
        <a:xfrm>
          <a:off x="1914417" y="0"/>
          <a:ext cx="4581070" cy="12405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организацию</a:t>
          </a:r>
          <a:endParaRPr lang="ru-RU" sz="3400" kern="1200" dirty="0"/>
        </a:p>
      </dsp:txBody>
      <dsp:txXfrm>
        <a:off x="1974977" y="60560"/>
        <a:ext cx="4459950" cy="1119467"/>
      </dsp:txXfrm>
    </dsp:sp>
    <dsp:sp modelId="{0E82124A-F990-4BB0-AA0B-8C74389DCE3B}">
      <dsp:nvSpPr>
        <dsp:cNvPr id="0" name=""/>
        <dsp:cNvSpPr/>
      </dsp:nvSpPr>
      <dsp:spPr>
        <a:xfrm rot="2774826">
          <a:off x="5185883" y="4690615"/>
          <a:ext cx="12146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1463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A1013-7C9E-448E-911F-D58BD8442766}">
      <dsp:nvSpPr>
        <dsp:cNvPr id="0" name=""/>
        <dsp:cNvSpPr/>
      </dsp:nvSpPr>
      <dsp:spPr>
        <a:xfrm>
          <a:off x="5373431" y="5129299"/>
          <a:ext cx="2835480" cy="1207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уровень нагрузки </a:t>
          </a:r>
          <a:endParaRPr lang="ru-RU" sz="3300" kern="1200" dirty="0"/>
        </a:p>
      </dsp:txBody>
      <dsp:txXfrm>
        <a:off x="5432372" y="5188240"/>
        <a:ext cx="2717598" cy="1089525"/>
      </dsp:txXfrm>
    </dsp:sp>
    <dsp:sp modelId="{90478D35-9EEB-42E6-BD1B-40C0F44A3606}">
      <dsp:nvSpPr>
        <dsp:cNvPr id="0" name=""/>
        <dsp:cNvSpPr/>
      </dsp:nvSpPr>
      <dsp:spPr>
        <a:xfrm rot="8089079">
          <a:off x="1884329" y="4766893"/>
          <a:ext cx="14519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192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C51451-43B9-41D8-B0A0-4352325D9BA1}">
      <dsp:nvSpPr>
        <dsp:cNvPr id="0" name=""/>
        <dsp:cNvSpPr/>
      </dsp:nvSpPr>
      <dsp:spPr>
        <a:xfrm>
          <a:off x="0" y="5281855"/>
          <a:ext cx="2915788" cy="12895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задачи</a:t>
          </a:r>
          <a:endParaRPr lang="ru-RU" sz="3400" kern="1200" dirty="0"/>
        </a:p>
      </dsp:txBody>
      <dsp:txXfrm>
        <a:off x="62951" y="5344806"/>
        <a:ext cx="2789886" cy="1163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CB89-6892-450D-9BF6-0C567DD9E36F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C15F6-5471-4D64-98B0-201545FA5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346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C15F6-5471-4D64-98B0-201545FA500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9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605838" cy="554513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тренировочных занятий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2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Автор </a:t>
            </a:r>
            <a:r>
              <a:rPr lang="ru-RU" sz="22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Ковтунова</a:t>
            </a:r>
            <a:r>
              <a:rPr lang="ru-RU" sz="22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И.А</a:t>
            </a:r>
            <a:r>
              <a:rPr lang="ru-RU" sz="2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833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403648" y="317669"/>
            <a:ext cx="6511925" cy="12604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Тактическая или технико-тактическая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71142017"/>
              </p:ext>
            </p:extLst>
          </p:nvPr>
        </p:nvGraphicFramePr>
        <p:xfrm>
          <a:off x="252430" y="2780928"/>
          <a:ext cx="3348039" cy="2160239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  <a:gridCol w="1116013"/>
              </a:tblGrid>
              <a:tr h="21602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6149" name="Picture 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2599022" cy="279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Users\User\Desktop\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5" y="1628800"/>
            <a:ext cx="2411221" cy="26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1988840"/>
            <a:ext cx="4608512" cy="323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Тактические или технико-тактические тренировочные занятия</a:t>
            </a:r>
            <a:r>
              <a:rPr lang="ru-RU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сосредоточены, главным образом, на приобретении новых тактических навыков и совершенствовании индивидуальной или командной тактики Этот тип тренировки более характерен для командных видов спорта и единоборств, где значимость тактических навыков относительно выше.</a:t>
            </a:r>
          </a:p>
        </p:txBody>
      </p:sp>
    </p:spTree>
    <p:extLst>
      <p:ext uri="{BB962C8B-B14F-4D97-AF65-F5344CB8AC3E}">
        <p14:creationId xmlns:p14="http://schemas.microsoft.com/office/powerpoint/2010/main" val="45617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95936" y="260648"/>
            <a:ext cx="4100165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Контрольная 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082161153"/>
              </p:ext>
            </p:extLst>
          </p:nvPr>
        </p:nvGraphicFramePr>
        <p:xfrm>
          <a:off x="0" y="3860800"/>
          <a:ext cx="4040187" cy="750069"/>
        </p:xfrm>
        <a:graphic>
          <a:graphicData uri="http://schemas.openxmlformats.org/drawingml/2006/table">
            <a:tbl>
              <a:tblPr/>
              <a:tblGrid>
                <a:gridCol w="1346729"/>
                <a:gridCol w="1346729"/>
                <a:gridCol w="1346729"/>
              </a:tblGrid>
              <a:tr h="75006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3" descr="C:\Users\User\Desktop\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98955"/>
            <a:ext cx="3960566" cy="39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556792"/>
            <a:ext cx="4572000" cy="32331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Контрольные тренировки</a:t>
            </a:r>
            <a:r>
              <a:rPr lang="ru-RU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предназначены, главным образом, для оценки физических и технических способностей спортсменов в плане специальных компонентов подготовленности (типа специфических по виду спорта силы или выносливости) или осуществляются в искусственно созданных ситуациях с максимальным приближением к условиям предстоящих соревнований.</a:t>
            </a:r>
          </a:p>
        </p:txBody>
      </p:sp>
    </p:spTree>
    <p:extLst>
      <p:ext uri="{BB962C8B-B14F-4D97-AF65-F5344CB8AC3E}">
        <p14:creationId xmlns:p14="http://schemas.microsoft.com/office/powerpoint/2010/main" val="34416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59832" y="260648"/>
            <a:ext cx="5180285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Комбинированная  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</p:nvPr>
        </p:nvGraphicFramePr>
        <p:xfrm>
          <a:off x="0" y="1400175"/>
          <a:ext cx="3348039" cy="365760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  <a:gridCol w="111601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8195" name="Picture 3" descr="C:\Users\User\Desktop\IMG_20140214_14540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3771775"/>
            <a:ext cx="2572479" cy="28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719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C:\Users\User\Desktop\Изображение 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962672" cy="300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1628800"/>
            <a:ext cx="4572000" cy="28884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b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Комбинированные  тренировки</a:t>
            </a:r>
            <a:r>
              <a:rPr lang="ru-RU" sz="1600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</a:p>
          <a:p>
            <a:pPr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посвящены развитию некоторого количества спортивных способностей (например, физических и технических или физических и технико-тактических) в рамках одного занятия. Например, первая часть тренировки может быть посвящена освоению движений, в то время как вторая — кондиционной тренировке. Точно так же контрольная тренировка может сопровождаться кондиционной. </a:t>
            </a:r>
          </a:p>
        </p:txBody>
      </p:sp>
    </p:spTree>
    <p:extLst>
      <p:ext uri="{BB962C8B-B14F-4D97-AF65-F5344CB8AC3E}">
        <p14:creationId xmlns:p14="http://schemas.microsoft.com/office/powerpoint/2010/main" val="22974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88575" cy="1440160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 smtClean="0"/>
              <a:t>Спасибо за внимание.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5157192"/>
            <a:ext cx="6400800" cy="95444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6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10193727"/>
              </p:ext>
            </p:extLst>
          </p:nvPr>
        </p:nvGraphicFramePr>
        <p:xfrm>
          <a:off x="467544" y="260648"/>
          <a:ext cx="8208912" cy="6571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16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116632"/>
            <a:ext cx="3661792" cy="864096"/>
          </a:xfrm>
        </p:spPr>
        <p:txBody>
          <a:bodyPr/>
          <a:lstStyle/>
          <a:p>
            <a:r>
              <a:rPr lang="ru-RU" dirty="0" smtClean="0"/>
              <a:t>Групповая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24289745"/>
              </p:ext>
            </p:extLst>
          </p:nvPr>
        </p:nvGraphicFramePr>
        <p:xfrm>
          <a:off x="539552" y="2852936"/>
          <a:ext cx="3346393" cy="2376264"/>
        </p:xfrm>
        <a:graphic>
          <a:graphicData uri="http://schemas.openxmlformats.org/drawingml/2006/table">
            <a:tbl>
              <a:tblPr/>
              <a:tblGrid>
                <a:gridCol w="3346393"/>
              </a:tblGrid>
              <a:tr h="2376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40972" marR="14097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C:\Users\User\Desktop\SAM_270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516" y="3752351"/>
            <a:ext cx="30603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ланы 2017\Изображение 2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2880320" cy="235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5879" y="991851"/>
            <a:ext cx="5256584" cy="584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Групповые тренировки </a:t>
            </a:r>
            <a:endParaRPr lang="ru-RU" sz="1600" u="sng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как организационная форма, позволяют тренерам управлять максимальными нагрузками; этот тип тренировки наиболее часто используется в программе тренировочных сборов и при так называемой централизованной подготовке, когда ряд одинаково подготовленных спортсменов тренируется вместе. Разумеется, это преобладающая организационная форма в командных видах спорта и единоборствах. Нужно отметить, что длительная подготовка с использованием исключительно групповых тренировочных занятий имеет четкие психологические и нейрофизиологические ограничения. Если спортсмены тренируются с высокой мотивацией, соревновательным и длительным эмоциональным напряжением, это может привести к чрезмерному и хроническому возбуждению центральной нервной системы и, в конечном счете, к эмоциональному истощению. Вот почему так важно найти гармоничное сочетание таких групповых (строго запрограммированных) и других типов тренировочных занятий.</a:t>
            </a:r>
          </a:p>
        </p:txBody>
      </p:sp>
    </p:spTree>
    <p:extLst>
      <p:ext uri="{BB962C8B-B14F-4D97-AF65-F5344CB8AC3E}">
        <p14:creationId xmlns:p14="http://schemas.microsoft.com/office/powerpoint/2010/main" val="138150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индивидуальная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56476890"/>
              </p:ext>
            </p:extLst>
          </p:nvPr>
        </p:nvGraphicFramePr>
        <p:xfrm>
          <a:off x="0" y="2174875"/>
          <a:ext cx="4042575" cy="863377"/>
        </p:xfrm>
        <a:graphic>
          <a:graphicData uri="http://schemas.openxmlformats.org/drawingml/2006/table">
            <a:tbl>
              <a:tblPr/>
              <a:tblGrid>
                <a:gridCol w="1347525"/>
                <a:gridCol w="1347525"/>
                <a:gridCol w="1347525"/>
              </a:tblGrid>
              <a:tr h="863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93461" marR="29346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461" marR="29346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93461" marR="29346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2051" name="Picture 3" descr="C:\Users\User\Desktop\SAM_273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2529607" cy="259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refilanty.ru/wp-content/uploads/2015/01/trenirovki-po-fitnesu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49080"/>
            <a:ext cx="2448272" cy="239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556792"/>
            <a:ext cx="7848871" cy="2125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Индивидуальные тренировки </a:t>
            </a:r>
            <a:endParaRPr lang="ru-RU" u="sng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используются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для осуществления как амбициозных и строго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запрограммированных  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тренировочных программ ,так и для более свободной и менее напряженной подготовки. Конечно, индивидуальные тренировочные занятия чаще используются в индивидуальных дисциплинах, чем в командных видах и единоборствах</a:t>
            </a:r>
          </a:p>
        </p:txBody>
      </p:sp>
    </p:spTree>
    <p:extLst>
      <p:ext uri="{BB962C8B-B14F-4D97-AF65-F5344CB8AC3E}">
        <p14:creationId xmlns:p14="http://schemas.microsoft.com/office/powerpoint/2010/main" val="275199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3456384" cy="1224136"/>
          </a:xfrm>
        </p:spPr>
        <p:txBody>
          <a:bodyPr/>
          <a:lstStyle/>
          <a:p>
            <a:pPr algn="ctr"/>
            <a:r>
              <a:rPr lang="ru-RU" sz="3200" dirty="0" err="1" smtClean="0"/>
              <a:t>Запрограм-мированная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072616385"/>
              </p:ext>
            </p:extLst>
          </p:nvPr>
        </p:nvGraphicFramePr>
        <p:xfrm>
          <a:off x="251521" y="5538936"/>
          <a:ext cx="2966786" cy="914400"/>
        </p:xfrm>
        <a:graphic>
          <a:graphicData uri="http://schemas.openxmlformats.org/drawingml/2006/table">
            <a:tbl>
              <a:tblPr/>
              <a:tblGrid>
                <a:gridCol w="115182"/>
                <a:gridCol w="2636720"/>
                <a:gridCol w="214884"/>
              </a:tblGrid>
              <a:tr h="864096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выполняется спортсменами самостоятельно</a:t>
                      </a:r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C:\Users\User\Desktop\SAM_269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844824"/>
            <a:ext cx="318809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91678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4109"/>
            <a:ext cx="4359275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833640"/>
              </p:ext>
            </p:extLst>
          </p:nvPr>
        </p:nvGraphicFramePr>
        <p:xfrm>
          <a:off x="6228183" y="5301208"/>
          <a:ext cx="2847107" cy="640080"/>
        </p:xfrm>
        <a:graphic>
          <a:graphicData uri="http://schemas.openxmlformats.org/drawingml/2006/table">
            <a:tbl>
              <a:tblPr/>
              <a:tblGrid>
                <a:gridCol w="1870222"/>
                <a:gridCol w="976885"/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0" dirty="0"/>
                        <a:t>свободная без строгого плана</a:t>
                      </a:r>
                    </a:p>
                  </a:txBody>
                  <a:tcPr marL="56797" marR="5679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6797" marR="5679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55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188640" y="260648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Смешанная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15923669"/>
              </p:ext>
            </p:extLst>
          </p:nvPr>
        </p:nvGraphicFramePr>
        <p:xfrm>
          <a:off x="395537" y="4869160"/>
          <a:ext cx="360039" cy="1452696"/>
        </p:xfrm>
        <a:graphic>
          <a:graphicData uri="http://schemas.openxmlformats.org/drawingml/2006/table">
            <a:tbl>
              <a:tblPr/>
              <a:tblGrid>
                <a:gridCol w="115182"/>
                <a:gridCol w="115182"/>
                <a:gridCol w="129675"/>
              </a:tblGrid>
              <a:tr h="14526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C:\Users\User\Desktop\IMG_20161029_09385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888556" cy="332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2008" y="2348880"/>
            <a:ext cx="4572000" cy="3881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Смешанные тренировки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часто используются во многих видах спорта. В индивидуальных дисциплинах индивидуальная часть тренировки обычно нужна для совершенствования техники, восстановления и расслабления;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в командных видах и единоборствах индивидуальные части тренировочных занятий обычно посвящаются кондиционной подготовке, приобретению отдельных технических навыков и расслаблению.</a:t>
            </a:r>
          </a:p>
        </p:txBody>
      </p:sp>
    </p:spTree>
    <p:extLst>
      <p:ext uri="{BB962C8B-B14F-4D97-AF65-F5344CB8AC3E}">
        <p14:creationId xmlns:p14="http://schemas.microsoft.com/office/powerpoint/2010/main" val="30166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48831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8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Классификация </a:t>
            </a:r>
            <a:r>
              <a:rPr lang="ru-RU" sz="4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тренировок по типу задач тренировочного </a:t>
            </a:r>
            <a:r>
              <a:rPr lang="ru-RU" sz="48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процесса</a:t>
            </a:r>
            <a:endParaRPr lang="ru-RU" sz="53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52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632075" y="265113"/>
            <a:ext cx="651192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Кондиционная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06901985"/>
              </p:ext>
            </p:extLst>
          </p:nvPr>
        </p:nvGraphicFramePr>
        <p:xfrm>
          <a:off x="827584" y="3789040"/>
          <a:ext cx="1234479" cy="365760"/>
        </p:xfrm>
        <a:graphic>
          <a:graphicData uri="http://schemas.openxmlformats.org/drawingml/2006/table">
            <a:tbl>
              <a:tblPr/>
              <a:tblGrid>
                <a:gridCol w="411493"/>
                <a:gridCol w="411493"/>
                <a:gridCol w="41149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91" marR="448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C:\Users\User\Desktop\SAM_269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3933056"/>
            <a:ext cx="3024336" cy="260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23" y="1124744"/>
            <a:ext cx="336037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772816"/>
            <a:ext cx="4572000" cy="4341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Кондиционные тренировки</a:t>
            </a:r>
            <a:endParaRPr lang="ru-RU" u="sng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посвященные развитию общих и специфических по виду спорта двигательных способностей, формируют главную часть тренировочных программ во многих видах спорта. Очень часто этот тип тренировочных занятий включает техническую работу, хотя и не слишком напряженную. Здесь могут использоваться различные организационные формы, такие, как групповые или индивидуальные занятия, проводимые тренером или самими спортсменами.</a:t>
            </a:r>
          </a:p>
        </p:txBody>
      </p:sp>
    </p:spTree>
    <p:extLst>
      <p:ext uri="{BB962C8B-B14F-4D97-AF65-F5344CB8AC3E}">
        <p14:creationId xmlns:p14="http://schemas.microsoft.com/office/powerpoint/2010/main" val="414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630488" y="333375"/>
            <a:ext cx="651351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т</a:t>
            </a:r>
            <a:r>
              <a:rPr lang="ru-RU" dirty="0" smtClean="0"/>
              <a:t>ехническая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4603484"/>
              </p:ext>
            </p:extLst>
          </p:nvPr>
        </p:nvGraphicFramePr>
        <p:xfrm>
          <a:off x="206557" y="2492896"/>
          <a:ext cx="3348039" cy="365760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  <a:gridCol w="111601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7201" marR="3720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</a:tr>
            </a:tbl>
          </a:graphicData>
        </a:graphic>
      </p:graphicFrame>
      <p:pic>
        <p:nvPicPr>
          <p:cNvPr id="5124" name="Picture 4" descr="C:\Users\User\Desktop\Изображение 04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3789040"/>
            <a:ext cx="24613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1108"/>
            <a:ext cx="2664296" cy="257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1268760"/>
            <a:ext cx="4572000" cy="53506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b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Технические тренировки</a:t>
            </a:r>
          </a:p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обычно требуют большего внимания и больших организационных усилий. Приобретение новых технических навыков, например, совершенствование техники движений, нуждается в оценке в реальном масштабе времени и в немедленной коррекции в следующих попытках. Конечно, эта работа должна тщательно контролироваться тренером; следовательно, индивидуальные тренировки, проводимые самими спортсменами, не являются подходящими для этой цели. Дополнительный фактор, влияющий на уровень сложности технических тренировок, - использование средств визуализации, подобных видеозаписи, для обеспечения спортсменов объективной информацией о качестве выполнения соревновательного упражнения и значимых деталях правильной техники. </a:t>
            </a:r>
          </a:p>
        </p:txBody>
      </p:sp>
    </p:spTree>
    <p:extLst>
      <p:ext uri="{BB962C8B-B14F-4D97-AF65-F5344CB8AC3E}">
        <p14:creationId xmlns:p14="http://schemas.microsoft.com/office/powerpoint/2010/main" val="38473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384</TotalTime>
  <Words>416</Words>
  <Application>Microsoft Office PowerPoint</Application>
  <PresentationFormat>Экран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Виды тренировочных занятий.  Автор Ковтунова И.А.   </vt:lpstr>
      <vt:lpstr>Презентация PowerPoint</vt:lpstr>
      <vt:lpstr>Групповая</vt:lpstr>
      <vt:lpstr>индивидуальная</vt:lpstr>
      <vt:lpstr>Запрограм-мированная</vt:lpstr>
      <vt:lpstr>Смешанная</vt:lpstr>
      <vt:lpstr>  Классификация тренировок по типу задач тренировочного процесса</vt:lpstr>
      <vt:lpstr>Кондиционная </vt:lpstr>
      <vt:lpstr>техническая</vt:lpstr>
      <vt:lpstr>Тактическая или технико-тактическая  </vt:lpstr>
      <vt:lpstr>Контрольная   </vt:lpstr>
      <vt:lpstr>Комбинированная  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тренировочных занятий. </dc:title>
  <dc:creator>User</dc:creator>
  <cp:lastModifiedBy>User</cp:lastModifiedBy>
  <cp:revision>33</cp:revision>
  <dcterms:created xsi:type="dcterms:W3CDTF">2017-08-20T04:39:55Z</dcterms:created>
  <dcterms:modified xsi:type="dcterms:W3CDTF">2017-09-06T08:04:23Z</dcterms:modified>
</cp:coreProperties>
</file>