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1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7" r:id="rId12"/>
    <p:sldId id="266" r:id="rId13"/>
    <p:sldId id="268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C3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8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7607B0-4E57-4DC0-8DAB-3F6A836F369A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15540E-A38E-40BC-87F3-4657FD468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6189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5540E-A38E-40BC-87F3-4657FD46872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5966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print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5B756B9A-5C1B-4F1E-9240-C26AE642DC00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E4272A9-6D7E-4F0B-957C-FC579CA274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8224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56B9A-5C1B-4F1E-9240-C26AE642DC00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72A9-6D7E-4F0B-957C-FC579CA274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6888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56B9A-5C1B-4F1E-9240-C26AE642DC00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72A9-6D7E-4F0B-957C-FC579CA274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9194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56B9A-5C1B-4F1E-9240-C26AE642DC00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72A9-6D7E-4F0B-957C-FC579CA274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3936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print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B756B9A-5C1B-4F1E-9240-C26AE642DC00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1E4272A9-6D7E-4F0B-957C-FC579CA274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1690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56B9A-5C1B-4F1E-9240-C26AE642DC00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72A9-6D7E-4F0B-957C-FC579CA274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8076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56B9A-5C1B-4F1E-9240-C26AE642DC00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72A9-6D7E-4F0B-957C-FC579CA274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3530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56B9A-5C1B-4F1E-9240-C26AE642DC00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72A9-6D7E-4F0B-957C-FC579CA274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8964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56B9A-5C1B-4F1E-9240-C26AE642DC00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72A9-6D7E-4F0B-957C-FC579CA274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3656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56B9A-5C1B-4F1E-9240-C26AE642DC00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4272A9-6D7E-4F0B-957C-FC579CA274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1376517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5B756B9A-5C1B-4F1E-9240-C26AE642DC00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4272A9-6D7E-4F0B-957C-FC579CA274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303805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B756B9A-5C1B-4F1E-9240-C26AE642DC00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E4272A9-6D7E-4F0B-957C-FC579CA274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0848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352" y="1730326"/>
            <a:ext cx="10782886" cy="2940148"/>
          </a:xfrm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rgbClr val="7030A0"/>
                </a:solidFill>
              </a:rPr>
              <a:t>Медиация в ДОУ: первые шаги </a:t>
            </a:r>
            <a:br>
              <a:rPr lang="ru-RU" sz="3200" b="1" dirty="0">
                <a:solidFill>
                  <a:srgbClr val="7030A0"/>
                </a:solidFill>
              </a:rPr>
            </a:br>
            <a:r>
              <a:rPr lang="ru-RU" sz="3200" b="1" dirty="0">
                <a:solidFill>
                  <a:srgbClr val="7030A0"/>
                </a:solidFill>
              </a:rPr>
              <a:t>в приобщении дошкольников и родителей </a:t>
            </a:r>
            <a:br>
              <a:rPr lang="ru-RU" sz="3200" b="1" dirty="0">
                <a:solidFill>
                  <a:srgbClr val="7030A0"/>
                </a:solidFill>
              </a:rPr>
            </a:br>
            <a:r>
              <a:rPr lang="ru-RU" sz="3200" b="1" dirty="0">
                <a:solidFill>
                  <a:srgbClr val="7030A0"/>
                </a:solidFill>
              </a:rPr>
              <a:t>к альтернативным способам урегулирования конфликтов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8371" y="5033754"/>
            <a:ext cx="9070848" cy="457201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sz="2200" dirty="0"/>
              <a:t> ГБДОУ  51  Василеостровского района Педагог-психолог 	</a:t>
            </a:r>
            <a:r>
              <a:rPr lang="ru-RU" sz="2200" dirty="0" err="1"/>
              <a:t>Калачикова</a:t>
            </a:r>
            <a:r>
              <a:rPr lang="ru-RU" sz="2200" dirty="0"/>
              <a:t> Е.Ю.</a:t>
            </a:r>
          </a:p>
        </p:txBody>
      </p:sp>
    </p:spTree>
    <p:extLst>
      <p:ext uri="{BB962C8B-B14F-4D97-AF65-F5344CB8AC3E}">
        <p14:creationId xmlns:p14="http://schemas.microsoft.com/office/powerpoint/2010/main" xmlns="" val="370483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2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«Нет, первый я! А </a:t>
            </a:r>
            <a:r>
              <a:rPr lang="ru-RU" dirty="0" err="1"/>
              <a:t>нето</a:t>
            </a:r>
            <a:r>
              <a:rPr lang="ru-RU" dirty="0"/>
              <a:t> мы не друзья!»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52683" y="2264229"/>
            <a:ext cx="5948289" cy="4145201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ru-RU" dirty="0" err="1"/>
              <a:t>Отреагирование</a:t>
            </a:r>
            <a:r>
              <a:rPr lang="ru-RU" dirty="0"/>
              <a:t> эмоций;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Актуализация тех знаний, которые у детей есть «в пассиве» – научи другого;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Возможность посмотреть на ситуацию со стороны и увидеть, в чем ресурс и каковы мотивы участников;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Возможность безопасно несколько раз прожить значимую острую ситуацию;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Самостоятельный поиск способов урегулирования ситуации в игровом режиме с участием посредника.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dirty="0"/>
          </a:p>
          <a:p>
            <a:pPr>
              <a:buFont typeface="Wingdings" panose="05000000000000000000" pitchFamily="2" charset="2"/>
              <a:buChar char="§"/>
            </a:pPr>
            <a:endParaRPr lang="ru-RU" dirty="0"/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2057" y="2264229"/>
            <a:ext cx="4754563" cy="3744685"/>
          </a:xfrm>
        </p:spPr>
      </p:pic>
    </p:spTree>
    <p:extLst>
      <p:ext uri="{BB962C8B-B14F-4D97-AF65-F5344CB8AC3E}">
        <p14:creationId xmlns:p14="http://schemas.microsoft.com/office/powerpoint/2010/main" xmlns="" val="666867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3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Тема – дружба и ссоры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/>
              <a:t>Занятие начинается с разминки</a:t>
            </a:r>
          </a:p>
          <a:p>
            <a:pPr marL="342900" indent="-342900">
              <a:buAutoNum type="arabicPeriod"/>
            </a:pPr>
            <a:r>
              <a:rPr lang="ru-RU" dirty="0"/>
              <a:t>А ты когда-нибудь ссорился? Из-за чего?</a:t>
            </a:r>
          </a:p>
          <a:p>
            <a:pPr marL="342900" indent="-342900">
              <a:buAutoNum type="arabicPeriod"/>
            </a:pPr>
            <a:r>
              <a:rPr lang="ru-RU" dirty="0"/>
              <a:t>Чем друга порадовать?</a:t>
            </a:r>
          </a:p>
          <a:p>
            <a:pPr marL="342900" indent="-342900">
              <a:buAutoNum type="arabicPeriod"/>
            </a:pPr>
            <a:r>
              <a:rPr lang="ru-RU" dirty="0"/>
              <a:t>Из-за чего ссоры и драки случаются?</a:t>
            </a:r>
          </a:p>
          <a:p>
            <a:pPr marL="342900" indent="-342900">
              <a:buAutoNum type="arabicPeriod"/>
            </a:pPr>
            <a:r>
              <a:rPr lang="ru-RU" dirty="0"/>
              <a:t>Как быть, если не хочешь делиться?</a:t>
            </a:r>
          </a:p>
          <a:p>
            <a:pPr marL="342900" indent="-342900">
              <a:buAutoNum type="arabicPeriod"/>
            </a:pPr>
            <a:r>
              <a:rPr lang="ru-RU" dirty="0"/>
              <a:t>Как быть, если на кого-то рассердился?</a:t>
            </a:r>
          </a:p>
          <a:p>
            <a:pPr marL="342900" indent="-342900">
              <a:buAutoNum type="arabicPeriod"/>
            </a:pPr>
            <a:r>
              <a:rPr lang="ru-RU" dirty="0"/>
              <a:t>Что любит твой друг?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7165" y="2103120"/>
            <a:ext cx="5722541" cy="3822657"/>
          </a:xfrm>
        </p:spPr>
      </p:pic>
    </p:spTree>
    <p:extLst>
      <p:ext uri="{BB962C8B-B14F-4D97-AF65-F5344CB8AC3E}">
        <p14:creationId xmlns:p14="http://schemas.microsoft.com/office/powerpoint/2010/main" xmlns="" val="1495359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/>
              <a:t>Формирование коммуникативных навыков - закрепление полученного опыта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Как нам всем вместе задание выполнить и мир сохранить?</a:t>
            </a:r>
          </a:p>
          <a:p>
            <a:r>
              <a:rPr lang="ru-RU" dirty="0"/>
              <a:t>А если нам понадобиться один и тот же фломастер?</a:t>
            </a:r>
          </a:p>
          <a:p>
            <a:r>
              <a:rPr lang="ru-RU" dirty="0"/>
              <a:t>А если нам всем вместе будет не разместиться вокруг стола?</a:t>
            </a:r>
          </a:p>
          <a:p>
            <a:r>
              <a:rPr lang="ru-RU" dirty="0"/>
              <a:t>А если кто-то случайно толкнет?</a:t>
            </a:r>
          </a:p>
          <a:p>
            <a:r>
              <a:rPr lang="ru-RU" dirty="0"/>
              <a:t>А если кто-то первый фломастер возьмет?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0638" y="2014195"/>
            <a:ext cx="4754562" cy="3654964"/>
          </a:xfrm>
        </p:spPr>
      </p:pic>
    </p:spTree>
    <p:extLst>
      <p:ext uri="{BB962C8B-B14F-4D97-AF65-F5344CB8AC3E}">
        <p14:creationId xmlns:p14="http://schemas.microsoft.com/office/powerpoint/2010/main" xmlns="" val="3382756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2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Социально приемлемое выражение негативных эмоций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6800" y="2220686"/>
            <a:ext cx="4754563" cy="3631474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dirty="0"/>
              <a:t>Игры на противостояние-сопротивление – </a:t>
            </a:r>
            <a:r>
              <a:rPr lang="ru-RU" dirty="0" err="1"/>
              <a:t>Ловишки</a:t>
            </a:r>
            <a:r>
              <a:rPr lang="ru-RU" dirty="0"/>
              <a:t>;</a:t>
            </a:r>
          </a:p>
          <a:p>
            <a:endParaRPr lang="ru-RU" dirty="0"/>
          </a:p>
          <a:p>
            <a:r>
              <a:rPr lang="ru-RU" dirty="0"/>
              <a:t>Станция «</a:t>
            </a:r>
            <a:r>
              <a:rPr lang="ru-RU" dirty="0" err="1"/>
              <a:t>Обзывалкино</a:t>
            </a:r>
            <a:r>
              <a:rPr lang="ru-RU" dirty="0"/>
              <a:t>» - речь формируем, мебелью (овощами, транспортом…) обзываться тренируемся;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11733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2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Игры-помощники, </a:t>
            </a:r>
            <a:br>
              <a:rPr lang="ru-RU" dirty="0"/>
            </a:br>
            <a:r>
              <a:rPr lang="ru-RU" dirty="0"/>
              <a:t>старые знакомые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Игры на саморегуляцию, удержание запрета – «Зеркало», Паровоз</a:t>
            </a:r>
          </a:p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9975" y="2771245"/>
            <a:ext cx="4754563" cy="368761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00B050"/>
                </a:solidFill>
              </a:rPr>
              <a:t>Релаксация</a:t>
            </a:r>
          </a:p>
          <a:p>
            <a:endParaRPr lang="ru-RU" dirty="0"/>
          </a:p>
        </p:txBody>
      </p:sp>
      <p:pic>
        <p:nvPicPr>
          <p:cNvPr id="7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3813" y="2771246"/>
            <a:ext cx="4754562" cy="3687610"/>
          </a:xfrm>
        </p:spPr>
      </p:pic>
    </p:spTree>
    <p:extLst>
      <p:ext uri="{BB962C8B-B14F-4D97-AF65-F5344CB8AC3E}">
        <p14:creationId xmlns:p14="http://schemas.microsoft.com/office/powerpoint/2010/main" xmlns="" val="12020672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Это только начало!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06171" y="1640114"/>
            <a:ext cx="7472581" cy="5217886"/>
          </a:xfrm>
        </p:spPr>
      </p:pic>
    </p:spTree>
    <p:extLst>
      <p:ext uri="{BB962C8B-B14F-4D97-AF65-F5344CB8AC3E}">
        <p14:creationId xmlns:p14="http://schemas.microsoft.com/office/powerpoint/2010/main" xmlns="" val="345263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2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«Хронические» конфликты в ДОУ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Не все конфликты удается разрешить стандартными способами</a:t>
            </a:r>
          </a:p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0006" y="2714414"/>
            <a:ext cx="4754563" cy="3419099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Приглашение «внешнего» медиатора позволило 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373368" y="3046866"/>
            <a:ext cx="5513832" cy="32004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b="1" dirty="0"/>
              <a:t>Дать родителям еще раз почувствовать заинтересованность ДОУ в решении конфликта, сочувствие и внимание к участникам;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/>
              <a:t>Познакомить не только активных участников, но и других родителей с работой службы медиации, как с ресурсом;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/>
              <a:t>Выявить всех, включенных в ситуацию, и обозначить возможный вклад каждого в урегулирование конфликта. 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dirty="0"/>
          </a:p>
          <a:p>
            <a:pPr>
              <a:buFont typeface="Wingdings" panose="05000000000000000000" pitchFamily="2" charset="2"/>
              <a:buChar char="§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54263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2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7028" y="403443"/>
            <a:ext cx="11654972" cy="1371600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/>
              <a:t>ДО     </a:t>
            </a:r>
            <a:r>
              <a:rPr lang="ru-RU" b="1" dirty="0" smtClean="0"/>
              <a:t>                                  </a:t>
            </a:r>
            <a:r>
              <a:rPr lang="ru-RU" sz="4000" b="1" dirty="0"/>
              <a:t>Представление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о конфл</a:t>
            </a:r>
            <a:r>
              <a:rPr lang="ru-RU" sz="4000" b="1" dirty="0" smtClean="0"/>
              <a:t>иктной </a:t>
            </a:r>
            <a:r>
              <a:rPr lang="ru-RU" sz="4000" b="1" dirty="0" smtClean="0"/>
              <a:t>ситуации </a:t>
            </a: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/>
              <a:t>в группе до медиации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86471" y="2103438"/>
            <a:ext cx="5055586" cy="4595988"/>
          </a:xfrm>
        </p:spPr>
      </p:pic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319314" y="1509486"/>
            <a:ext cx="5502366" cy="50800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2000" b="1" u="sng" dirty="0"/>
              <a:t>Одна сторона конфликта </a:t>
            </a:r>
            <a:r>
              <a:rPr lang="ru-RU" sz="2000" b="1" dirty="0"/>
              <a:t>- все родители в группе считают Артема неадекватным и хотят, чтобы его убрали; Семья Артема тоже неадекватна и с ней невозможно ни о чем договориться; И дети, и взрослые считают, что все плохое в группе происходит по вине Артема;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b="1" u="sng" dirty="0"/>
              <a:t>Вторая сторона конфликта</a:t>
            </a:r>
            <a:r>
              <a:rPr lang="ru-RU" sz="2000" b="1" dirty="0"/>
              <a:t> – некоторые родители настраивают своих детей против Артема, обвиняют его в том, чего он не делал и провоцируют на «плохое» поведение. Единственный способ спасти Артема – уйти в другой сад.</a:t>
            </a:r>
            <a:endParaRPr lang="ru-RU" sz="2000" b="1" u="sng" dirty="0"/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751136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3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b="1" dirty="0"/>
              <a:t>ПОСЛЕ</a:t>
            </a:r>
            <a:r>
              <a:rPr lang="ru-RU" dirty="0"/>
              <a:t>                              </a:t>
            </a:r>
            <a:r>
              <a:rPr lang="ru-RU" sz="3600" b="1" dirty="0"/>
              <a:t>Представление,</a:t>
            </a:r>
            <a:br>
              <a:rPr lang="ru-RU" sz="3600" b="1" dirty="0"/>
            </a:br>
            <a:r>
              <a:rPr lang="ru-RU" sz="3600" b="1" dirty="0"/>
              <a:t> о конфликтной ситуации, сложившееся у участников  в ходе медиации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2103120"/>
            <a:ext cx="3259393" cy="4515076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94627" y="2342924"/>
            <a:ext cx="7779657" cy="4515076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ru-RU" b="1" dirty="0"/>
              <a:t>Несколько ребят в группе могут «плохо себя вести». У каждого из них есть на то причина – семейная ситуация, особенности воспитания, состояние здоровья и др.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/>
              <a:t>Воспитатели не всегда своевременно доносят информацию о том, что случилось в течении дня. Всем родителям хотелось бы больше внимания с их стороны к происходящему с детьми.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/>
              <a:t>Детей, воспитателей и родителей необходимо снабдить ненасильственными способами разрешения конфликтов и выражения негативных эмоций.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/>
              <a:t>Сами родители в группе должны обсудить некоторые вопросы и, </a:t>
            </a:r>
            <a:r>
              <a:rPr lang="ru-RU" b="1" dirty="0" err="1"/>
              <a:t>по-возможности</a:t>
            </a:r>
            <a:r>
              <a:rPr lang="ru-RU" b="1" dirty="0"/>
              <a:t>, дома с детьми ввести одинаковые правила (например, в отношении мата).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b="1" dirty="0"/>
          </a:p>
          <a:p>
            <a:pPr>
              <a:buFont typeface="Wingdings" panose="05000000000000000000" pitchFamily="2" charset="2"/>
              <a:buChar char="§"/>
            </a:pPr>
            <a:endParaRPr lang="ru-RU" b="1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867782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2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5771"/>
            <a:ext cx="10058400" cy="173842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По результатам медиации определены </a:t>
            </a:r>
            <a:br>
              <a:rPr lang="ru-RU" dirty="0"/>
            </a:br>
            <a:r>
              <a:rPr lang="ru-RU" dirty="0"/>
              <a:t>следующие направления работы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31371" y="2262777"/>
            <a:ext cx="4754880" cy="374904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b="1" dirty="0"/>
              <a:t>Безопасное проявление негативных эмоций;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/>
              <a:t>Ненасильственное разрешение конфликтных ситуаций;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/>
              <a:t>Внимание к острым, </a:t>
            </a:r>
            <a:r>
              <a:rPr lang="ru-RU" b="1" dirty="0" err="1"/>
              <a:t>конфликтогенным</a:t>
            </a:r>
            <a:r>
              <a:rPr lang="ru-RU" b="1" dirty="0"/>
              <a:t> ситуациям + понимание поступков детей;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/>
              <a:t>Введение правил сотрудничества;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/>
              <a:t>Трансляция ценности дружбы и примирения;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/>
              <a:t>Предотвращение, перехватывание возможных конфликтов;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/>
              <a:t>Формирование саморегуляции у детей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b="1" dirty="0"/>
          </a:p>
          <a:p>
            <a:pPr>
              <a:buFont typeface="Wingdings" panose="05000000000000000000" pitchFamily="2" charset="2"/>
              <a:buChar char="Ø"/>
            </a:pPr>
            <a:endParaRPr lang="ru-RU" b="1" dirty="0"/>
          </a:p>
          <a:p>
            <a:pPr>
              <a:buFont typeface="Wingdings" panose="05000000000000000000" pitchFamily="2" charset="2"/>
              <a:buChar char="Ø"/>
            </a:pPr>
            <a:endParaRPr lang="ru-RU" b="1" dirty="0"/>
          </a:p>
          <a:p>
            <a:pPr>
              <a:buFont typeface="Wingdings" panose="05000000000000000000" pitchFamily="2" charset="2"/>
              <a:buChar char="Ø"/>
            </a:pPr>
            <a:endParaRPr lang="ru-RU" b="1" dirty="0"/>
          </a:p>
          <a:p>
            <a:pPr>
              <a:buFont typeface="Wingdings" panose="05000000000000000000" pitchFamily="2" charset="2"/>
              <a:buChar char="Ø"/>
            </a:pPr>
            <a:endParaRPr lang="ru-RU" b="1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6820263" y="2262777"/>
            <a:ext cx="4754880" cy="3749040"/>
          </a:xfrm>
        </p:spPr>
        <p:txBody>
          <a:bodyPr>
            <a:normAutofit/>
          </a:bodyPr>
          <a:lstStyle/>
          <a:p>
            <a:pPr algn="ctr">
              <a:buFont typeface="Wingdings" panose="05000000000000000000" pitchFamily="2" charset="2"/>
              <a:buChar char="v"/>
            </a:pPr>
            <a:endParaRPr lang="ru-RU" sz="2800" dirty="0"/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2800" dirty="0"/>
              <a:t>С  ВОСПИТАТЕЛЯМИ</a:t>
            </a:r>
          </a:p>
          <a:p>
            <a:pPr marL="0" indent="0" algn="ctr">
              <a:buNone/>
            </a:pPr>
            <a:endParaRPr lang="ru-RU" sz="2800" dirty="0"/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2800" dirty="0"/>
              <a:t>С  РОДИТЕЛЯМИ</a:t>
            </a:r>
          </a:p>
          <a:p>
            <a:pPr marL="0" indent="0" algn="ctr">
              <a:buNone/>
            </a:pPr>
            <a:endParaRPr lang="ru-RU" sz="2800" dirty="0"/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2800" dirty="0"/>
              <a:t>С  ДЕТЬМИ</a:t>
            </a:r>
          </a:p>
        </p:txBody>
      </p:sp>
      <p:sp>
        <p:nvSpPr>
          <p:cNvPr id="11" name="Выноска: стрелка вправо 10"/>
          <p:cNvSpPr/>
          <p:nvPr/>
        </p:nvSpPr>
        <p:spPr>
          <a:xfrm>
            <a:off x="5544457" y="2262778"/>
            <a:ext cx="1699623" cy="3412308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2151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2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Детский сад – </a:t>
            </a:r>
            <a:br>
              <a:rPr lang="ru-RU" sz="3200" dirty="0"/>
            </a:br>
            <a:r>
              <a:rPr lang="ru-RU" sz="3200" dirty="0"/>
              <a:t>		СШМ младший брат – </a:t>
            </a:r>
            <a:br>
              <a:rPr lang="ru-RU" sz="3200" dirty="0"/>
            </a:br>
            <a:r>
              <a:rPr lang="ru-RU" sz="3200" dirty="0"/>
              <a:t>				  особенности и возможности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78114" y="2661920"/>
            <a:ext cx="7395029" cy="419608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ru-RU" b="1" dirty="0"/>
              <a:t>Необходимо и возможно больше привлекать родителей – и с целью профилактики, и в помощь при разрешении конфликтов;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/>
              <a:t>Формирование предпосылок для урегулирования конфликтов – признание, что конфликты - часть нашей жизни, готовности к сотрудничеству и поиску решений, профилактике соответствующих страхов;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/>
              <a:t>Роль, которую в школе выполняет медиатор-ровесник не способен пока выполнять дошколенок, но может быть активным участников в разрешении споров и ссор при ведущей позиции взрослого.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b="1" dirty="0"/>
          </a:p>
          <a:p>
            <a:pPr>
              <a:buFont typeface="Wingdings" panose="05000000000000000000" pitchFamily="2" charset="2"/>
              <a:buChar char="§"/>
            </a:pPr>
            <a:endParaRPr lang="ru-RU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95657" y="2014194"/>
            <a:ext cx="2946400" cy="4540686"/>
          </a:xfrm>
        </p:spPr>
      </p:pic>
    </p:spTree>
    <p:extLst>
      <p:ext uri="{BB962C8B-B14F-4D97-AF65-F5344CB8AC3E}">
        <p14:creationId xmlns:p14="http://schemas.microsoft.com/office/powerpoint/2010/main" xmlns="" val="3641604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2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Воспитатели </a:t>
            </a:r>
            <a:br>
              <a:rPr lang="ru-RU" dirty="0"/>
            </a:br>
            <a:r>
              <a:rPr lang="ru-RU" dirty="0"/>
              <a:t>на службе у медиации</a:t>
            </a:r>
            <a:br>
              <a:rPr lang="ru-RU" dirty="0"/>
            </a:b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5833" y="1912594"/>
            <a:ext cx="4968502" cy="3837966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57371" y="2103120"/>
            <a:ext cx="6299200" cy="374904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 </a:t>
            </a:r>
            <a:r>
              <a:rPr lang="ru-RU" b="1" dirty="0"/>
              <a:t>Ведение дневника «острых» ситуаций;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/>
              <a:t> Проигрывание этих ситуаций перед детьми, с помощью героев;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/>
              <a:t> Участие в тренинге «ОН – ИЗ РУК ВОН» - актуализация арсенала занимательных ходов в работе с детьми с нарушением </a:t>
            </a:r>
            <a:r>
              <a:rPr lang="ru-RU" b="1" dirty="0" err="1"/>
              <a:t>пов.сферы</a:t>
            </a:r>
            <a:r>
              <a:rPr lang="ru-RU" b="1" dirty="0"/>
              <a:t>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/>
              <a:t> Поддержание и повторение в течении дня игровых ходов и навыков, полученных детьми на занятиях с психологом;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/>
              <a:t> Организация и проведение работы с родителями – проект «Моя книга о дружбе».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/>
              <a:t> Тема дружбы, ссор, споров в книгах, фольклоре, занятиях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08770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2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Родители </a:t>
            </a:r>
            <a:br>
              <a:rPr lang="ru-RU" dirty="0"/>
            </a:br>
            <a:r>
              <a:rPr lang="ru-RU" dirty="0"/>
              <a:t>на службе у медиации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b="1" dirty="0"/>
              <a:t>Поиск вместе с ребенком мультиков, стихов, рассказов о дружбе и ссорах;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/>
              <a:t> Совместное участие в проекте по созданию «Моей книги о дружбе»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/>
              <a:t> Участие в тренинге для родителей: «Как помочь ребенку успешным в общении стать?»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/>
              <a:t> 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0638" y="2194521"/>
            <a:ext cx="4754562" cy="3565921"/>
          </a:xfrm>
        </p:spPr>
      </p:pic>
    </p:spTree>
    <p:extLst>
      <p:ext uri="{BB962C8B-B14F-4D97-AF65-F5344CB8AC3E}">
        <p14:creationId xmlns:p14="http://schemas.microsoft.com/office/powerpoint/2010/main" xmlns="" val="2051892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Игровые занятия с детьми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362" y="1654756"/>
            <a:ext cx="4754880" cy="64008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B050"/>
                </a:solidFill>
              </a:rPr>
              <a:t>Ой  и  Ай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6156" y="2294836"/>
            <a:ext cx="4405086" cy="434555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573486" y="1754294"/>
            <a:ext cx="6042152" cy="640080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Игровое моделирование конфликтных ситуаций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573486" y="2575477"/>
            <a:ext cx="6386285" cy="3983351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600" dirty="0"/>
              <a:t>Как-то вместе Ой и Ай заварить решили чай.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/>
              <a:t>Ай сказал: «Я первым буду! Я про сахар не забуду!»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/>
              <a:t>Ой сказал: «Нет! Первый я! А </a:t>
            </a:r>
            <a:r>
              <a:rPr lang="ru-RU" sz="1600" dirty="0" err="1"/>
              <a:t>нето</a:t>
            </a:r>
            <a:r>
              <a:rPr lang="ru-RU" sz="1600" dirty="0"/>
              <a:t> мы не друзья!»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/>
              <a:t>Ай толкнул немножко </a:t>
            </a:r>
            <a:r>
              <a:rPr lang="ru-RU" sz="1600" dirty="0" err="1"/>
              <a:t>Оя</a:t>
            </a:r>
            <a:r>
              <a:rPr lang="ru-RU" sz="1600" dirty="0"/>
              <a:t>. Ой того облил водою.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/>
              <a:t>В общем дрались и толкались, так без чая и остались.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/>
              <a:t>Подскажите, как им быть? Как чайку-то им попить?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/>
              <a:t>Ну, не ссорьтесь! Помиритесь! Поскорей договоритесь!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/>
              <a:t>Ой:   «Не хочу я с ним дружить! Он мне должен уступить!»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/>
              <a:t>Ай:   «Тоже с ним дружить не буду! Пусть вернет назад посуду!»</a:t>
            </a:r>
          </a:p>
          <a:p>
            <a:pPr marL="0" indent="0">
              <a:spcBef>
                <a:spcPts val="0"/>
              </a:spcBef>
              <a:buNone/>
            </a:pPr>
            <a:endParaRPr lang="ru-RU" sz="1600" dirty="0"/>
          </a:p>
          <a:p>
            <a:pPr marL="0" indent="0">
              <a:spcBef>
                <a:spcPts val="0"/>
              </a:spcBef>
              <a:buNone/>
            </a:pPr>
            <a:r>
              <a:rPr lang="ru-RU" sz="1600" b="1" dirty="0"/>
              <a:t>Лучше весело играть, чем сердиться и ворчать!</a:t>
            </a:r>
            <a:endParaRPr lang="ru-RU" sz="1600" dirty="0"/>
          </a:p>
          <a:p>
            <a:pPr marL="0" indent="0">
              <a:spcBef>
                <a:spcPts val="0"/>
              </a:spcBef>
              <a:buNone/>
            </a:pPr>
            <a:r>
              <a:rPr lang="ru-RU" sz="1600" b="1" dirty="0"/>
              <a:t>Лучше петь и танцевать, чем друг друга обижать!</a:t>
            </a:r>
            <a:endParaRPr lang="ru-RU" sz="1600" dirty="0"/>
          </a:p>
          <a:p>
            <a:pPr marL="0" indent="0">
              <a:spcBef>
                <a:spcPts val="0"/>
              </a:spcBef>
              <a:buNone/>
            </a:pPr>
            <a:r>
              <a:rPr lang="ru-RU" sz="1600" b="1" dirty="0"/>
              <a:t>Лучше вместе мирно жить, чем друг друга больно бить – </a:t>
            </a:r>
            <a:endParaRPr lang="ru-RU" sz="1600" dirty="0"/>
          </a:p>
          <a:p>
            <a:pPr marL="0" indent="0">
              <a:spcBef>
                <a:spcPts val="0"/>
              </a:spcBef>
              <a:buNone/>
            </a:pPr>
            <a:r>
              <a:rPr lang="ru-RU" sz="1600" b="1" dirty="0"/>
              <a:t>Вы же можете словами все друг другу объяснить!</a:t>
            </a:r>
            <a:r>
              <a:rPr lang="ru-RU" sz="1600" dirty="0"/>
              <a:t>	</a:t>
            </a:r>
          </a:p>
          <a:p>
            <a:pPr marL="0" indent="0">
              <a:spcBef>
                <a:spcPts val="0"/>
              </a:spcBef>
              <a:buNone/>
            </a:pPr>
            <a:endParaRPr lang="ru-RU" sz="1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570078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407</TotalTime>
  <Words>916</Words>
  <Application>Microsoft Office PowerPoint</Application>
  <PresentationFormat>Произвольный</PresentationFormat>
  <Paragraphs>98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Савон</vt:lpstr>
      <vt:lpstr>Медиация в ДОУ: первые шаги  в приобщении дошкольников и родителей  к альтернативным способам урегулирования конфликтов</vt:lpstr>
      <vt:lpstr>«Хронические» конфликты в ДОУ</vt:lpstr>
      <vt:lpstr>ДО                                       Представление  о конфликтной ситуации  в группе до медиации</vt:lpstr>
      <vt:lpstr>ПОСЛЕ                              Представление,  о конфликтной ситуации, сложившееся у участников  в ходе медиации</vt:lpstr>
      <vt:lpstr>По результатам медиации определены  следующие направления работы</vt:lpstr>
      <vt:lpstr>Детский сад –    СШМ младший брат –        особенности и возможности </vt:lpstr>
      <vt:lpstr>Воспитатели  на службе у медиации </vt:lpstr>
      <vt:lpstr>Родители  на службе у медиации</vt:lpstr>
      <vt:lpstr>Игровые занятия с детьми</vt:lpstr>
      <vt:lpstr>«Нет, первый я! А нето мы не друзья!»</vt:lpstr>
      <vt:lpstr>Тема – дружба и ссоры</vt:lpstr>
      <vt:lpstr>Формирование коммуникативных навыков - закрепление полученного опыта</vt:lpstr>
      <vt:lpstr>Социально приемлемое выражение негативных эмоций</vt:lpstr>
      <vt:lpstr>Игры-помощники,  старые знакомые</vt:lpstr>
      <vt:lpstr>Это только начало!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Медиация в ДОУ:  первые шаги в приобщении  дошкольников и родителей  к альтернативным способам урегулирования конфликтов</dc:title>
  <dc:creator>ekalachikova79@outlook.com</dc:creator>
  <cp:lastModifiedBy>ladyz</cp:lastModifiedBy>
  <cp:revision>34</cp:revision>
  <dcterms:created xsi:type="dcterms:W3CDTF">2017-05-12T15:39:20Z</dcterms:created>
  <dcterms:modified xsi:type="dcterms:W3CDTF">2017-05-13T17:12:23Z</dcterms:modified>
</cp:coreProperties>
</file>