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47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1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37" autoAdjust="0"/>
    <p:restoredTop sz="8641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9/7/2017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9/7/2017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 sz="1000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US" sz="100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 sz="1000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US" sz="100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 sz="1000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US" sz="100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 sz="1000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US" sz="100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 sz="1000" dirty="0" smtClean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US" sz="100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 sz="1000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US" sz="100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9/7/2017</a:t>
            </a:fld>
            <a:endParaRPr lang="en-US" sz="1000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US" sz="100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C14FD69-4A85-4715-A222-ABB225B63BC6}" type="datetimeFigureOut">
              <a:rPr lang="en-US" smtClean="0"/>
              <a:pPr/>
              <a:t>9/7/2017</a:t>
            </a:fld>
            <a:endParaRPr lang="en-US" sz="1000" dirty="0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E%D0%BB%D0%BF%D0%B8%D0%BD%D0%BE" TargetMode="External"/><Relationship Id="rId13" Type="http://schemas.openxmlformats.org/officeDocument/2006/relationships/hyperlink" Target="https://ru.wikipedia.org/wiki/%D0%98%D0%B6%D0%BE%D1%80%D0%B0_(%D1%80%D0%B5%D0%BA%D0%B0)" TargetMode="External"/><Relationship Id="rId18" Type="http://schemas.openxmlformats.org/officeDocument/2006/relationships/hyperlink" Target="https://ru.wikipedia.org/wiki/1912_%D0%B3%D0%BE%D0%B4" TargetMode="External"/><Relationship Id="rId3" Type="http://schemas.openxmlformats.org/officeDocument/2006/relationships/hyperlink" Target="https://ru.wikipedia.org/wiki/%D0%A0%D0%BE%D1%81%D1%81%D0%B8%D1%8F" TargetMode="External"/><Relationship Id="rId21" Type="http://schemas.openxmlformats.org/officeDocument/2006/relationships/hyperlink" Target="https://ru.wikipedia.org/wiki/1930_%D0%B3%D0%BE%D0%B4" TargetMode="External"/><Relationship Id="rId7" Type="http://schemas.openxmlformats.org/officeDocument/2006/relationships/hyperlink" Target="https://ru.wikipedia.org/wiki/%D0%A1%D0%B0%D0%BD%D0%BA%D1%82-%D0%9F%D0%B5%D1%82%D0%B5%D1%80%D0%B1%D1%83%D1%80%D0%B3" TargetMode="External"/><Relationship Id="rId12" Type="http://schemas.openxmlformats.org/officeDocument/2006/relationships/hyperlink" Target="https://ru.wikipedia.org/wiki/%D0%9F%D1%80%D0%B8%D0%BD%D0%B5%D0%B2%D1%81%D0%BA%D0%B0%D1%8F_%D0%BD%D0%B8%D0%B7%D0%B8%D0%BD%D0%B0" TargetMode="External"/><Relationship Id="rId17" Type="http://schemas.openxmlformats.org/officeDocument/2006/relationships/hyperlink" Target="https://ru.wikipedia.org/wiki/%D0%9F%D0%B8%D0%BB%D1%8C%D0%BD%D0%B0%D1%8F_%D0%BC%D0%B5%D0%BB%D1%8C%D0%BD%D0%B8%D1%86%D0%B0" TargetMode="External"/><Relationship Id="rId25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ru.wikipedia.org/wiki/1722_%D0%B3%D0%BE%D0%B4" TargetMode="External"/><Relationship Id="rId20" Type="http://schemas.openxmlformats.org/officeDocument/2006/relationships/hyperlink" Target="https://ru.wikipedia.org/wiki/%D0%9A%D0%BE%D0%BB%D0%BF%D0%B8%D0%BD%D1%81%D0%BA%D0%B8%D0%B9_%D1%80%D0%B0%D0%B9%D0%BE%D0%BD_(%D0%9B%D0%B5%D0%BD%D0%B8%D0%BD%D0%B3%D1%80%D0%B0%D0%B4%D1%81%D0%BA%D0%B0%D1%8F_%D0%BE%D0%B1%D0%BB%D0%B0%D1%81%D1%82%D1%8C)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ru.wikipedia.org/wiki/%D0%93%D0%BE%D1%80%D0%BE%D0%B4_%D1%84%D0%B5%D0%B4%D0%B5%D1%80%D0%B0%D0%BB%D1%8C%D0%BD%D0%BE%D0%B3%D0%BE_%D0%B7%D0%BD%D0%B0%D1%87%D0%B5%D0%BD%D0%B8%D1%8F" TargetMode="External"/><Relationship Id="rId11" Type="http://schemas.openxmlformats.org/officeDocument/2006/relationships/hyperlink" Target="https://ru.wikipedia.org/wiki/%D0%98%D0%B6%D0%BE%D1%80%D1%81%D0%BA%D0%B8%D0%B9_%D0%B7%D0%B0%D0%B2%D0%BE%D0%B4" TargetMode="External"/><Relationship Id="rId24" Type="http://schemas.openxmlformats.org/officeDocument/2006/relationships/hyperlink" Target="https://ru.wikipedia.org/wiki/1936_%D0%B3%D0%BE%D0%B4" TargetMode="External"/><Relationship Id="rId5" Type="http://schemas.openxmlformats.org/officeDocument/2006/relationships/hyperlink" Target="https://ru.wikipedia.org/wiki/%D0%9A%D0%BE%D0%BB%D0%BF%D0%B8%D0%BD%D1%81%D0%BA%D0%B8%D0%B9_%D1%80%D0%B0%D0%B9%D0%BE%D0%BD" TargetMode="External"/><Relationship Id="rId15" Type="http://schemas.openxmlformats.org/officeDocument/2006/relationships/hyperlink" Target="https://ru.wikipedia.org/wiki/%D0%9C%D0%BE%D1%81%D0%BA%D0%B2%D0%B0" TargetMode="External"/><Relationship Id="rId23" Type="http://schemas.openxmlformats.org/officeDocument/2006/relationships/hyperlink" Target="https://ru.wikipedia.org/wiki/%D0%9B%D0%B5%D0%BD%D0%B8%D0%BD%D0%B3%D1%80%D0%B0%D0%B4%D1%81%D0%BA%D0%B8%D0%B9_%D0%9F%D1%80%D0%B8%D0%B3%D0%BE%D1%80%D0%BE%D0%B4%D0%BD%D1%8B%D0%B9_%D1%80%D0%B0%D0%B9%D0%BE%D0%BD" TargetMode="External"/><Relationship Id="rId10" Type="http://schemas.openxmlformats.org/officeDocument/2006/relationships/hyperlink" Target="https://ru.wikipedia.org/wiki/2011_%D0%B3%D0%BE%D0%B4" TargetMode="External"/><Relationship Id="rId19" Type="http://schemas.openxmlformats.org/officeDocument/2006/relationships/hyperlink" Target="https://ru.wikipedia.org/wiki/1927_%D0%B3%D0%BE%D0%B4" TargetMode="External"/><Relationship Id="rId4" Type="http://schemas.openxmlformats.org/officeDocument/2006/relationships/hyperlink" Target="https://ru.wikipedia.org/wiki/%D0%92%D0%BD%D1%83%D1%82%D1%80%D0%B8%D0%B3%D0%BE%D1%80%D0%BE%D0%B4%D1%81%D0%BA%D0%B0%D1%8F_%D1%82%D0%B5%D1%80%D1%80%D0%B8%D1%82%D0%BE%D1%80%D0%B8%D1%8F_%D0%B3%D0%BE%D1%80%D0%BE%D0%B4%D0%B0_%D1%84%D0%B5%D0%B4%D0%B5%D1%80%D0%B0%D0%BB%D1%8C%D0%BD%D0%BE%D0%B3%D0%BE_%D0%B7%D0%BD%D0%B0%D1%87%D0%B5%D0%BD%D0%B8%D1%8F" TargetMode="External"/><Relationship Id="rId9" Type="http://schemas.openxmlformats.org/officeDocument/2006/relationships/hyperlink" Target="https://ru.wikipedia.org/wiki/%D0%93%D0%BE%D1%80%D0%BE%D0%B4_%D0%B2%D0%BE%D0%B8%D0%BD%D1%81%D0%BA%D0%BE%D0%B9_%D1%81%D0%BB%D0%B0%D0%B2%D1%8B" TargetMode="External"/><Relationship Id="rId14" Type="http://schemas.openxmlformats.org/officeDocument/2006/relationships/hyperlink" Target="https://ru.wikipedia.org/wiki/%D0%9D%D0%B5%D0%B2%D0%B0" TargetMode="External"/><Relationship Id="rId22" Type="http://schemas.openxmlformats.org/officeDocument/2006/relationships/hyperlink" Target="https://ru.wikipedia.org/wiki/%D0%A2%D0%BE%D1%81%D0%BD%D0%B5%D0%BD%D1%81%D0%BA%D0%B8%D0%B9_%D1%80%D0%B0%D0%B9%D0%BE%D0%BD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E%D0%B4%D0%B8%D0%BD%D0%B0-%D0%BC%D0%B0%D1%82%D1%8C" TargetMode="External"/><Relationship Id="rId13" Type="http://schemas.openxmlformats.org/officeDocument/2006/relationships/hyperlink" Target="https://ru.wikipedia.org/wiki/%D0%93%D1%80%D0%B0%D0%BD%D0%B8%D1%82" TargetMode="External"/><Relationship Id="rId18" Type="http://schemas.openxmlformats.org/officeDocument/2006/relationships/hyperlink" Target="https://ru.wikipedia.org/wiki/%D0%9F%D0%B8%D1%81%D0%BA%D0%B0%D1%80%D1%91%D0%B2%D1%81%D0%BA%D0%BE%D0%B5_%D0%BC%D0%B5%D0%BC%D0%BE%D1%80%D0%B8%D0%B0%D0%BB%D1%8C%D0%BD%D0%BE%D0%B5_%D0%BA%D0%BB%D0%B0%D0%B4%D0%B1%D0%B8%D1%89%D0%B5" TargetMode="External"/><Relationship Id="rId26" Type="http://schemas.openxmlformats.org/officeDocument/2006/relationships/hyperlink" Target="https://ru.wikipedia.org/wiki/29_%D0%B0%D0%B2%D0%B3%D1%83%D1%81%D1%82%D0%B0" TargetMode="External"/><Relationship Id="rId3" Type="http://schemas.openxmlformats.org/officeDocument/2006/relationships/hyperlink" Target="https://ru.wikipedia.org/wiki/%D0%93%D0%B5%D1%81%D1%82%D0%B5,_%D0%92%D0%B8%D0%BB%D1%8C%D1%8F%D0%BC" TargetMode="External"/><Relationship Id="rId21" Type="http://schemas.openxmlformats.org/officeDocument/2006/relationships/hyperlink" Target="https://ru.wikipedia.org/wiki/%D0%9B%D0%B5%D0%BD%D0%B8%D0%BD%D0%B3%D1%80%D0%B0%D0%B4%D1%81%D0%BA%D0%B8%D0%B9_%D1%84%D1%80%D0%BE%D0%BD%D1%82" TargetMode="External"/><Relationship Id="rId34" Type="http://schemas.openxmlformats.org/officeDocument/2006/relationships/hyperlink" Target="https://ru.wikipedia.org/wiki/1942_%D0%B3%D0%BE%D0%B4" TargetMode="External"/><Relationship Id="rId7" Type="http://schemas.openxmlformats.org/officeDocument/2006/relationships/hyperlink" Target="https://ru.wikipedia.org/wiki/%D0%93%D0%B5%D0%B3%D0%B5%D0%BB%D0%BB%D0%BE,_%D0%90%D0%BB%D0%B5%D0%BA%D1%81%D0%B0%D0%BD%D0%B4%D1%80_%D0%98%D0%B2%D0%B0%D0%BD%D0%BE%D0%B2%D0%B8%D1%87" TargetMode="External"/><Relationship Id="rId12" Type="http://schemas.openxmlformats.org/officeDocument/2006/relationships/hyperlink" Target="https://ru.wikipedia.org/wiki/%D0%9F%D1%83%D0%B4%D0%BE%D1%81%D1%82%D1%81%D0%BA%D0%B8%D0%B9_%D0%BA%D0%B0%D0%BC%D0%B5%D0%BD%D1%8C" TargetMode="External"/><Relationship Id="rId17" Type="http://schemas.openxmlformats.org/officeDocument/2006/relationships/hyperlink" Target="https://ru.wikipedia.org/wiki/%D0%92%D0%B5%D1%87%D0%BD%D1%8B%D0%B9_%D0%BE%D0%B3%D0%BE%D0%BD%D1%8C" TargetMode="External"/><Relationship Id="rId25" Type="http://schemas.openxmlformats.org/officeDocument/2006/relationships/slide" Target="slide11.xml"/><Relationship Id="rId33" Type="http://schemas.openxmlformats.org/officeDocument/2006/relationships/hyperlink" Target="https://ru.wikipedia.org/wiki/%D0%91%D1%80%D0%BE%D0%BD%D1%8F" TargetMode="External"/><Relationship Id="rId38" Type="http://schemas.openxmlformats.org/officeDocument/2006/relationships/hyperlink" Target="https://ru.wikipedia.org/wiki/%D0%9C%D0%B5%D0%BC%D0%BE%D1%80%D0%B8%D0%B0%D0%BB%D1%8C%D0%BD%D0%B0%D1%8F_%D0%B4%D0%BE%D1%81%D0%BA%D0%B0" TargetMode="External"/><Relationship Id="rId2" Type="http://schemas.openxmlformats.org/officeDocument/2006/relationships/slide" Target="slide4.xml"/><Relationship Id="rId16" Type="http://schemas.openxmlformats.org/officeDocument/2006/relationships/hyperlink" Target="https://ru.wikipedia.org/wiki/1974_%D0%B3%D0%BE%D0%B4" TargetMode="External"/><Relationship Id="rId20" Type="http://schemas.openxmlformats.org/officeDocument/2006/relationships/hyperlink" Target="https://ru.wikipedia.org/wiki/%D0%9E%D0%BA%D1%82%D1%8F%D0%B1%D1%80%D1%8C%D1%81%D0%BA%D0%B0%D1%8F_%D0%B6%D0%B5%D0%BB%D0%B5%D0%B7%D0%BD%D0%B0%D1%8F_%D0%B4%D0%BE%D1%80%D0%BE%D0%B3%D0%B0" TargetMode="External"/><Relationship Id="rId29" Type="http://schemas.openxmlformats.org/officeDocument/2006/relationships/hyperlink" Target="https://ru.wikipedia.org/wiki/%D0%9C%D0%B5%D0%BD%D1%88%D0%B8%D0%BA%D0%BE%D0%B2%D1%81%D0%BA%D0%B8%D0%B9_%D0%B4%D0%B2%D0%BE%D1%80%D0%B5%D1%86_(%D0%A1%D0%B0%D0%BD%D0%BA%D1%82-%D0%9F%D0%B5%D1%82%D0%B5%D1%80%D0%B1%D1%83%D1%80%D0%B3)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ru.wikipedia.org/wiki/%D0%A8%D0%B5%D0%BF%D0%B8%D0%BB%D0%B5%D0%B2%D1%81%D0%BA%D0%B8%D0%B9,_%D0%9C%D0%BE%D0%B4%D0%B5%D1%81%D1%82_%D0%90%D0%BD%D0%B0%D1%82%D0%BE%D0%BB%D1%8C%D0%B5%D0%B2%D0%B8%D1%87" TargetMode="External"/><Relationship Id="rId11" Type="http://schemas.openxmlformats.org/officeDocument/2006/relationships/slide" Target="slide7.xml"/><Relationship Id="rId24" Type="http://schemas.openxmlformats.org/officeDocument/2006/relationships/hyperlink" Target="https://ru.wikipedia.org/wiki/1984_%D0%B3%D0%BE%D0%B4" TargetMode="External"/><Relationship Id="rId32" Type="http://schemas.openxmlformats.org/officeDocument/2006/relationships/hyperlink" Target="https://ru.wikipedia.org/wiki/%D0%A2-34" TargetMode="External"/><Relationship Id="rId37" Type="http://schemas.openxmlformats.org/officeDocument/2006/relationships/hyperlink" Target="https://ru.wikipedia.org/wiki/%D0%A3%D1%81%D0%BF%D0%B5%D0%BD%D1%81%D0%BA%D0%B8%D0%B9,_%D0%AD%D0%B4%D1%83%D0%B0%D1%80%D0%B4_%D0%9D%D0%B8%D0%BA%D0%BE%D0%BB%D0%B0%D0%B5%D0%B2%D0%B8%D1%87" TargetMode="External"/><Relationship Id="rId5" Type="http://schemas.openxmlformats.org/officeDocument/2006/relationships/slide" Target="slide5.xml"/><Relationship Id="rId15" Type="http://schemas.openxmlformats.org/officeDocument/2006/relationships/hyperlink" Target="https://ru.wikipedia.org/wiki/%D0%93%D0%BE%D0%BB%D1%8B%D0%BD%D0%BA%D0%B8%D0%BD,_%D0%9E%D0%BB%D0%B5%D0%B3_%D0%91%D0%BE%D1%80%D0%B8%D1%81%D0%BE%D0%B2%D0%B8%D1%87" TargetMode="External"/><Relationship Id="rId23" Type="http://schemas.openxmlformats.org/officeDocument/2006/relationships/hyperlink" Target="https://ru.wikipedia.org/wiki/1941_%D0%B3%D0%BE%D0%B4" TargetMode="External"/><Relationship Id="rId28" Type="http://schemas.openxmlformats.org/officeDocument/2006/relationships/hyperlink" Target="https://ru.wikipedia.org/wiki/%D0%A7%D0%B0%D1%80%D0%BA%D0%B8%D0%BD,_%D0%90%D0%BB%D1%8C%D0%B1%D0%B5%D1%80%D1%82_%D0%A1%D0%B5%D1%80%D0%B0%D1%84%D0%B8%D0%BC%D0%BE%D0%B2%D0%B8%D1%87" TargetMode="External"/><Relationship Id="rId36" Type="http://schemas.openxmlformats.org/officeDocument/2006/relationships/slide" Target="slide14.xml"/><Relationship Id="rId10" Type="http://schemas.openxmlformats.org/officeDocument/2006/relationships/hyperlink" Target="https://ru.wikipedia.org/wiki/%D0%9C%D0%B0%D0%BD%D0%B8%D0%B7%D0%B5%D1%80,_%D0%9C%D0%B0%D1%82%D0%B2%D0%B5%D0%B9_%D0%93%D0%B5%D0%BD%D1%80%D0%B8%D1%85%D0%BE%D0%B2%D0%B8%D1%87" TargetMode="External"/><Relationship Id="rId19" Type="http://schemas.openxmlformats.org/officeDocument/2006/relationships/slide" Target="slide9.xml"/><Relationship Id="rId31" Type="http://schemas.openxmlformats.org/officeDocument/2006/relationships/hyperlink" Target="https://ru.wikipedia.org/wiki/%D0%9A%D0%BE%D1%88%D0%BA%D0%B8%D0%BD,_%D0%9C%D0%B8%D1%85%D0%B0%D0%B8%D0%BB_%D0%98%D0%BB%D1%8C%D0%B8%D1%87" TargetMode="External"/><Relationship Id="rId4" Type="http://schemas.openxmlformats.org/officeDocument/2006/relationships/hyperlink" Target="https://ru.wikipedia.org/wiki/%D0%93%D0%B0%D1%81%D0%BA%D0%BE%D0%B9%D0%BD,_%D0%9A%D0%B0%D1%80%D0%BB_%D0%9A%D0%B0%D1%80%D0%BB%D0%BE%D0%B2%D0%B8%D1%87" TargetMode="External"/><Relationship Id="rId9" Type="http://schemas.openxmlformats.org/officeDocument/2006/relationships/slide" Target="slide6.xml"/><Relationship Id="rId14" Type="http://schemas.openxmlformats.org/officeDocument/2006/relationships/slide" Target="slide8.xml"/><Relationship Id="rId22" Type="http://schemas.openxmlformats.org/officeDocument/2006/relationships/slide" Target="slide10.xml"/><Relationship Id="rId27" Type="http://schemas.openxmlformats.org/officeDocument/2006/relationships/slide" Target="slide12.xml"/><Relationship Id="rId30" Type="http://schemas.openxmlformats.org/officeDocument/2006/relationships/slide" Target="slide13.xml"/><Relationship Id="rId35" Type="http://schemas.openxmlformats.org/officeDocument/2006/relationships/hyperlink" Target="https://ru.wikipedia.org/wiki/%D0%A3%D1%80%D0%B0%D0%BB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08986" y="1571613"/>
            <a:ext cx="7577814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noProof="0" dirty="0" smtClean="0"/>
              <a:t>Моя малая Родина</a:t>
            </a:r>
            <a:endParaRPr lang="ru-RU" sz="6000" noProof="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492734" y="4071943"/>
            <a:ext cx="6194066" cy="1947858"/>
          </a:xfrm>
        </p:spPr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24936" cy="2667000"/>
          </a:xfrm>
          <a:prstGeom prst="rect">
            <a:avLst/>
          </a:prstGeom>
        </p:spPr>
      </p:pic>
      <p:pic>
        <p:nvPicPr>
          <p:cNvPr id="9" name="Рисунок 8" descr="1343673_1140x8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3212976"/>
            <a:ext cx="5460840" cy="2232248"/>
          </a:xfrm>
          <a:prstGeom prst="rect">
            <a:avLst/>
          </a:prstGeom>
        </p:spPr>
      </p:pic>
      <p:pic>
        <p:nvPicPr>
          <p:cNvPr id="10" name="Рисунок 9" descr="x_0227f82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717032"/>
            <a:ext cx="3740645" cy="2805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476672"/>
            <a:ext cx="4374486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68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7416824" cy="5562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olpin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548680"/>
            <a:ext cx="8865458" cy="5650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9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774700"/>
            <a:ext cx="7670800" cy="530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571480"/>
            <a:ext cx="8229600" cy="1201336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err="1" smtClean="0"/>
              <a:t>Ко́лпино</a:t>
            </a:r>
            <a:r>
              <a:rPr lang="ru-RU" sz="5600" dirty="0" smtClean="0"/>
              <a:t> — город в </a:t>
            </a:r>
            <a:r>
              <a:rPr lang="ru-RU" sz="5600" dirty="0" smtClean="0">
                <a:hlinkClick r:id="rId3" tooltip="Россия"/>
              </a:rPr>
              <a:t>России</a:t>
            </a:r>
            <a:r>
              <a:rPr lang="ru-RU" sz="5600" dirty="0" smtClean="0"/>
              <a:t>, </a:t>
            </a:r>
            <a:r>
              <a:rPr lang="ru-RU" sz="5600" dirty="0" smtClean="0">
                <a:hlinkClick r:id="rId4" tooltip="Внутригородская территория города федерального значения"/>
              </a:rPr>
              <a:t>внутригородское муниципальное образование</a:t>
            </a:r>
            <a:r>
              <a:rPr lang="ru-RU" sz="5600" dirty="0" smtClean="0"/>
              <a:t> в составе </a:t>
            </a:r>
            <a:r>
              <a:rPr lang="ru-RU" sz="5600" dirty="0" err="1" smtClean="0">
                <a:hlinkClick r:id="rId5" tooltip="Колпинский район"/>
              </a:rPr>
              <a:t>Колпинского</a:t>
            </a:r>
            <a:r>
              <a:rPr lang="ru-RU" sz="5600" dirty="0" smtClean="0">
                <a:hlinkClick r:id="rId5" tooltip="Колпинский район"/>
              </a:rPr>
              <a:t> района</a:t>
            </a:r>
            <a:r>
              <a:rPr lang="ru-RU" sz="5600" dirty="0" smtClean="0"/>
              <a:t> </a:t>
            </a:r>
            <a:r>
              <a:rPr lang="ru-RU" sz="5600" dirty="0" smtClean="0">
                <a:hlinkClick r:id="rId6" tooltip="Город федерального значения"/>
              </a:rPr>
              <a:t>города федерального значения</a:t>
            </a:r>
            <a:r>
              <a:rPr lang="ru-RU" sz="5600" dirty="0" smtClean="0"/>
              <a:t> </a:t>
            </a:r>
            <a:r>
              <a:rPr lang="ru-RU" sz="5600" dirty="0" smtClean="0">
                <a:hlinkClick r:id="rId7" tooltip="Санкт-Петербург"/>
              </a:rPr>
              <a:t>Санкт-Петербурга</a:t>
            </a:r>
            <a:r>
              <a:rPr lang="ru-RU" sz="5600" baseline="30000" dirty="0" smtClean="0">
                <a:hlinkClick r:id="rId8"/>
              </a:rPr>
              <a:t>[3]</a:t>
            </a:r>
            <a:r>
              <a:rPr lang="ru-RU" sz="5600" dirty="0" smtClean="0"/>
              <a:t>, </a:t>
            </a:r>
            <a:r>
              <a:rPr lang="ru-RU" sz="5600" dirty="0" smtClean="0">
                <a:hlinkClick r:id="rId9" tooltip="Город воинской славы"/>
              </a:rPr>
              <a:t>город воинской славы России</a:t>
            </a:r>
            <a:r>
              <a:rPr lang="ru-RU" sz="5600" dirty="0" smtClean="0"/>
              <a:t> (с 5 мая </a:t>
            </a:r>
            <a:r>
              <a:rPr lang="ru-RU" sz="5600" dirty="0" smtClean="0">
                <a:hlinkClick r:id="rId10" tooltip="2011 год"/>
              </a:rPr>
              <a:t>2011 года</a:t>
            </a:r>
            <a:r>
              <a:rPr lang="ru-RU" sz="5600" dirty="0" smtClean="0"/>
              <a:t>). Главное предприятие города — «</a:t>
            </a:r>
            <a:r>
              <a:rPr lang="ru-RU" sz="5600" dirty="0" smtClean="0">
                <a:hlinkClick r:id="rId11" tooltip="Ижорский завод"/>
              </a:rPr>
              <a:t>Ижорский завод</a:t>
            </a:r>
            <a:r>
              <a:rPr lang="ru-RU" sz="5600" dirty="0" smtClean="0"/>
              <a:t>». Население — 144 901</a:t>
            </a:r>
            <a:r>
              <a:rPr lang="ru-RU" sz="5600" baseline="30000" dirty="0" smtClean="0">
                <a:hlinkClick r:id="rId8"/>
              </a:rPr>
              <a:t>[2]</a:t>
            </a:r>
            <a:r>
              <a:rPr lang="ru-RU" sz="5600" dirty="0" smtClean="0"/>
              <a:t> чел. (2017).</a:t>
            </a:r>
          </a:p>
          <a:p>
            <a:r>
              <a:rPr lang="ru-RU" sz="5600" dirty="0" smtClean="0"/>
              <a:t>Расположен на </a:t>
            </a:r>
            <a:r>
              <a:rPr lang="ru-RU" sz="5600" dirty="0" err="1" smtClean="0">
                <a:hlinkClick r:id="rId12" tooltip="Приневская низина"/>
              </a:rPr>
              <a:t>Приневской</a:t>
            </a:r>
            <a:r>
              <a:rPr lang="ru-RU" sz="5600" dirty="0" smtClean="0">
                <a:hlinkClick r:id="rId12" tooltip="Приневская низина"/>
              </a:rPr>
              <a:t> низине</a:t>
            </a:r>
            <a:r>
              <a:rPr lang="ru-RU" sz="5600" dirty="0" smtClean="0"/>
              <a:t>, на реке </a:t>
            </a:r>
            <a:r>
              <a:rPr lang="ru-RU" sz="5600" dirty="0" smtClean="0">
                <a:hlinkClick r:id="rId13" tooltip="Ижора (река)"/>
              </a:rPr>
              <a:t>Ижоре</a:t>
            </a:r>
            <a:r>
              <a:rPr lang="ru-RU" sz="5600" dirty="0" smtClean="0"/>
              <a:t> (левый приток </a:t>
            </a:r>
            <a:r>
              <a:rPr lang="ru-RU" sz="5600" dirty="0" smtClean="0">
                <a:hlinkClick r:id="rId14" tooltip="Нева"/>
              </a:rPr>
              <a:t>Невы</a:t>
            </a:r>
            <a:r>
              <a:rPr lang="ru-RU" sz="5600" dirty="0" smtClean="0"/>
              <a:t>), в 26 км к юго-востоку от исторического центра Санкт-Петербурга. Находится на железнодорожной магистрали </a:t>
            </a:r>
            <a:r>
              <a:rPr lang="ru-RU" sz="5600" dirty="0" smtClean="0">
                <a:hlinkClick r:id="rId15" tooltip="Москва"/>
              </a:rPr>
              <a:t>Москва</a:t>
            </a:r>
            <a:r>
              <a:rPr lang="ru-RU" sz="5600" dirty="0" smtClean="0"/>
              <a:t> — </a:t>
            </a:r>
            <a:r>
              <a:rPr lang="ru-RU" sz="5600" dirty="0" smtClean="0">
                <a:hlinkClick r:id="rId7" tooltip="Санкт-Петербург"/>
              </a:rPr>
              <a:t>Санкт-Петербург</a:t>
            </a:r>
            <a:r>
              <a:rPr lang="ru-RU" sz="5600" dirty="0" smtClean="0"/>
              <a:t>.</a:t>
            </a:r>
          </a:p>
          <a:p>
            <a:r>
              <a:rPr lang="ru-RU" sz="5600" dirty="0" smtClean="0"/>
              <a:t>Основан в </a:t>
            </a:r>
            <a:r>
              <a:rPr lang="ru-RU" sz="5600" dirty="0" smtClean="0">
                <a:hlinkClick r:id="rId16" tooltip="1722 год"/>
              </a:rPr>
              <a:t>1722 году</a:t>
            </a:r>
            <a:r>
              <a:rPr lang="ru-RU" sz="5600" dirty="0" smtClean="0"/>
              <a:t> как рабочая слобода при </a:t>
            </a:r>
            <a:r>
              <a:rPr lang="ru-RU" sz="5600" dirty="0" smtClean="0">
                <a:hlinkClick r:id="rId17" tooltip="Пильная мельница"/>
              </a:rPr>
              <a:t>пильной мельнице</a:t>
            </a:r>
            <a:r>
              <a:rPr lang="ru-RU" sz="5600" dirty="0" smtClean="0"/>
              <a:t>. В </a:t>
            </a:r>
            <a:r>
              <a:rPr lang="ru-RU" sz="5600" dirty="0" smtClean="0">
                <a:hlinkClick r:id="rId18" tooltip="1912 год"/>
              </a:rPr>
              <a:t>1912 году</a:t>
            </a:r>
            <a:r>
              <a:rPr lang="ru-RU" sz="5600" dirty="0" smtClean="0"/>
              <a:t> получил статус города. В </a:t>
            </a:r>
            <a:r>
              <a:rPr lang="ru-RU" sz="5600" dirty="0" smtClean="0">
                <a:hlinkClick r:id="rId19" tooltip="1927 год"/>
              </a:rPr>
              <a:t>1927 году</a:t>
            </a:r>
            <a:r>
              <a:rPr lang="ru-RU" sz="5600" dirty="0" smtClean="0"/>
              <a:t> стал центром </a:t>
            </a:r>
            <a:r>
              <a:rPr lang="ru-RU" sz="5600" dirty="0" err="1" smtClean="0">
                <a:hlinkClick r:id="rId20" tooltip="Колпинский район (Ленинградская область)"/>
              </a:rPr>
              <a:t>Колпинского</a:t>
            </a:r>
            <a:r>
              <a:rPr lang="ru-RU" sz="5600" dirty="0" smtClean="0">
                <a:hlinkClick r:id="rId20" tooltip="Колпинский район (Ленинградская область)"/>
              </a:rPr>
              <a:t> района</a:t>
            </a:r>
            <a:r>
              <a:rPr lang="ru-RU" sz="5600" dirty="0" smtClean="0"/>
              <a:t> Ленинградской области. В </a:t>
            </a:r>
            <a:r>
              <a:rPr lang="ru-RU" sz="5600" dirty="0" smtClean="0">
                <a:hlinkClick r:id="rId21" tooltip="1930 год"/>
              </a:rPr>
              <a:t>1930 году</a:t>
            </a:r>
            <a:r>
              <a:rPr lang="ru-RU" sz="5600" dirty="0" smtClean="0"/>
              <a:t> этот район был упразднён, и с выделением части территории района в </a:t>
            </a:r>
            <a:r>
              <a:rPr lang="ru-RU" sz="5600" dirty="0" err="1" smtClean="0">
                <a:hlinkClick r:id="rId22" tooltip="Тосненский район"/>
              </a:rPr>
              <a:t>Тосненский</a:t>
            </a:r>
            <a:r>
              <a:rPr lang="ru-RU" sz="5600" dirty="0" smtClean="0">
                <a:hlinkClick r:id="rId22" tooltip="Тосненский район"/>
              </a:rPr>
              <a:t> район</a:t>
            </a:r>
            <a:r>
              <a:rPr lang="ru-RU" sz="5600" dirty="0" smtClean="0"/>
              <a:t> вошёл в состав </a:t>
            </a:r>
            <a:r>
              <a:rPr lang="ru-RU" sz="5600" dirty="0" smtClean="0">
                <a:hlinkClick r:id="rId23" tooltip="Ленинградский Пригородный район"/>
              </a:rPr>
              <a:t>Ленинградского Пригородного района</a:t>
            </a:r>
            <a:r>
              <a:rPr lang="ru-RU" sz="5600" dirty="0" smtClean="0"/>
              <a:t>. В </a:t>
            </a:r>
            <a:r>
              <a:rPr lang="ru-RU" sz="5600" dirty="0" smtClean="0">
                <a:hlinkClick r:id="rId24" tooltip="1936 год"/>
              </a:rPr>
              <a:t>1936 году</a:t>
            </a:r>
            <a:r>
              <a:rPr lang="ru-RU" sz="5600" dirty="0" smtClean="0"/>
              <a:t> вновь стал центром </a:t>
            </a:r>
            <a:r>
              <a:rPr lang="ru-RU" sz="5600" dirty="0" err="1" smtClean="0"/>
              <a:t>Колпинского</a:t>
            </a:r>
            <a:r>
              <a:rPr lang="ru-RU" sz="5600" dirty="0" smtClean="0"/>
              <a:t> района, подчинённого городскому совету Ленинграда.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4291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Моя малая Родина</a:t>
            </a:r>
            <a:endParaRPr lang="ru-RU" dirty="0"/>
          </a:p>
        </p:txBody>
      </p:sp>
      <p:sp>
        <p:nvSpPr>
          <p:cNvPr id="2056" name="AutoShape 8" descr="Урок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Урок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Урок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kolpino1.jp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755576" y="2852936"/>
            <a:ext cx="7776864" cy="3728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39552" y="836712"/>
            <a:ext cx="8229600" cy="5616624"/>
          </a:xfrm>
        </p:spPr>
        <p:txBody>
          <a:bodyPr>
            <a:noAutofit/>
          </a:bodyPr>
          <a:lstStyle/>
          <a:p>
            <a:r>
              <a:rPr lang="ru-RU" sz="900" b="1" dirty="0" smtClean="0">
                <a:hlinkClick r:id="rId2" action="ppaction://hlinksldjump"/>
              </a:rPr>
              <a:t>Здания «Адмиралтейских Ижорских заводов»</a:t>
            </a:r>
            <a:r>
              <a:rPr lang="ru-RU" sz="900" dirty="0" smtClean="0"/>
              <a:t> (архитектор </a:t>
            </a:r>
            <a:r>
              <a:rPr lang="ru-RU" sz="900" dirty="0" smtClean="0">
                <a:hlinkClick r:id="rId3" tooltip="Гесте, Вильям"/>
              </a:rPr>
              <a:t>Вильям Гесте</a:t>
            </a:r>
            <a:r>
              <a:rPr lang="ru-RU" sz="900" dirty="0" smtClean="0"/>
              <a:t>, инженеры </a:t>
            </a:r>
            <a:r>
              <a:rPr lang="ru-RU" sz="900" dirty="0" err="1" smtClean="0">
                <a:hlinkClick r:id="rId4" tooltip="Гаскойн, Карл Карлович"/>
              </a:rPr>
              <a:t>Гаскойн</a:t>
            </a:r>
            <a:r>
              <a:rPr lang="ru-RU" sz="900" dirty="0" smtClean="0">
                <a:hlinkClick r:id="rId4" tooltip="Гаскойн, Карл Карлович"/>
              </a:rPr>
              <a:t> К. К.</a:t>
            </a:r>
            <a:r>
              <a:rPr lang="ru-RU" sz="900" dirty="0" smtClean="0"/>
              <a:t> и Вильсон А. Я.), памятник архитектуры федерального значения. Западный фасад здания заводоуправления состоит из нескольких каменных зданий, расположенных на одной линии. В центре находится главная контора, по бокам — двухэтажные здания, расположенные симметрично по отношению к доминанте. К памятникам относятся: плотина главная № 1 с подпорной стеной; канал водоотводный (прямолинейный) с мостом-плотиной № 3; мастерская модельная и гвоздильная; мастерская цепопробная; ограда на подпорной стене главной плотины; корпус сталелитейный; корпус цепных кузниц (фрагменты); якорный завод ; заводы молотовой и плющильный; канал водоотводный (криволинейный) с мостом-плотиной № 2; контора заводская; бассейн с разводным мостом; газгольдер .</a:t>
            </a:r>
          </a:p>
          <a:p>
            <a:r>
              <a:rPr lang="ru-RU" sz="900" b="1" dirty="0" smtClean="0">
                <a:hlinkClick r:id="rId2" action="ppaction://hlinksldjump"/>
              </a:rPr>
              <a:t>Памятник красногвардейцам Колпина</a:t>
            </a:r>
            <a:r>
              <a:rPr lang="ru-RU" sz="900" dirty="0" smtClean="0"/>
              <a:t> (1937, скульптор Е. Г. Захаров). Скульптура красногвардейца установлена на постаменте, высота памятника — 15 м, высота фигуры — 3 м. Через плечо перекинута пулемётная лента, на поясе висят гранаты, правая рука со сжатым кулаком высоко поднята, в левой руке винтовка. Надпись-посвящение: «Отважным бойцам Красной гвардии, отдавшим свою жизнь в борьбе за дело пролетарской революции. Никогда не умрёт память о Вас в Советском народе, никогда не погаснет наша ненависть к врагам народа». </a:t>
            </a:r>
          </a:p>
          <a:p>
            <a:r>
              <a:rPr lang="ru-RU" sz="900" b="1" dirty="0" smtClean="0">
                <a:hlinkClick r:id="rId5" action="ppaction://hlinksldjump"/>
              </a:rPr>
              <a:t>Ансамбль Вокзальной площади</a:t>
            </a:r>
            <a:r>
              <a:rPr lang="ru-RU" sz="900" dirty="0" smtClean="0"/>
              <a:t> (1950-е, архитекторы М. Я. Климентов, </a:t>
            </a:r>
            <a:r>
              <a:rPr lang="ru-RU" sz="900" dirty="0" smtClean="0">
                <a:hlinkClick r:id="rId6" tooltip="Шепилевский, Модест Анатольевич"/>
              </a:rPr>
              <a:t>М. А. </a:t>
            </a:r>
            <a:r>
              <a:rPr lang="ru-RU" sz="900" dirty="0" err="1" smtClean="0">
                <a:hlinkClick r:id="rId6" tooltip="Шепилевский, Модест Анатольевич"/>
              </a:rPr>
              <a:t>Шепилевский</a:t>
            </a:r>
            <a:r>
              <a:rPr lang="ru-RU" sz="900" dirty="0" smtClean="0"/>
              <a:t>, </a:t>
            </a:r>
            <a:r>
              <a:rPr lang="ru-RU" sz="900" dirty="0" smtClean="0">
                <a:hlinkClick r:id="rId7" tooltip="Гегелло, Александр Иванович"/>
              </a:rPr>
              <a:t>А. И. </a:t>
            </a:r>
            <a:r>
              <a:rPr lang="ru-RU" sz="900" dirty="0" err="1" smtClean="0">
                <a:hlinkClick r:id="rId7" tooltip="Гегелло, Александр Иванович"/>
              </a:rPr>
              <a:t>Гегелло</a:t>
            </a:r>
            <a:r>
              <a:rPr lang="ru-RU" sz="900" dirty="0" smtClean="0"/>
              <a:t> и другие). Ансамбль зданий, обрамляющих площадь полукругом, стал своего рода визитной карточкой Колпина. Особо выделяется дом с башней на углу с Комсомольским каналом. Башню завершает шпиль, увенчанный звездой в обрамлении ветвей. Стены башни украшают барельефы, повествующие о трудовых и ратных подвигах </a:t>
            </a:r>
            <a:r>
              <a:rPr lang="ru-RU" sz="900" dirty="0" err="1" smtClean="0"/>
              <a:t>колпинцев</a:t>
            </a:r>
            <a:r>
              <a:rPr lang="ru-RU" sz="900" dirty="0" smtClean="0"/>
              <a:t>. На углах квадратной балюстрады башни были установлены фигуры рабочего, олицетворяющего созидателя и строителя, защитника и творца нового мира, и женщины с лавровым венком Славы в руке — символа </a:t>
            </a:r>
            <a:r>
              <a:rPr lang="ru-RU" sz="900" dirty="0" smtClean="0">
                <a:hlinkClick r:id="rId8" tooltip="Родина-мать"/>
              </a:rPr>
              <a:t>Матери-Родины</a:t>
            </a:r>
            <a:r>
              <a:rPr lang="ru-RU" sz="900" dirty="0" smtClean="0"/>
              <a:t>. В настоящее время скульптура балюстрады — утеряна.</a:t>
            </a:r>
          </a:p>
          <a:p>
            <a:r>
              <a:rPr lang="ru-RU" sz="900" b="1" dirty="0" smtClean="0">
                <a:hlinkClick r:id="rId9" action="ppaction://hlinksldjump"/>
              </a:rPr>
              <a:t>Памятник В. И. Ленину</a:t>
            </a:r>
            <a:r>
              <a:rPr lang="ru-RU" sz="900" dirty="0" smtClean="0"/>
              <a:t> (1957, скульптор </a:t>
            </a:r>
            <a:r>
              <a:rPr lang="ru-RU" sz="900" dirty="0" smtClean="0">
                <a:hlinkClick r:id="rId10" tooltip="Манизер, Матвей Генрихович"/>
              </a:rPr>
              <a:t>М. Г. </a:t>
            </a:r>
            <a:r>
              <a:rPr lang="ru-RU" sz="900" dirty="0" err="1" smtClean="0">
                <a:hlinkClick r:id="rId10" tooltip="Манизер, Матвей Генрихович"/>
              </a:rPr>
              <a:t>Манизер</a:t>
            </a:r>
            <a:r>
              <a:rPr lang="ru-RU" sz="900" dirty="0" smtClean="0"/>
              <a:t>). Высота памятника — 7 м, в том числе скульптуры — 3 м.</a:t>
            </a:r>
          </a:p>
          <a:p>
            <a:r>
              <a:rPr lang="ru-RU" sz="900" b="1" dirty="0" smtClean="0">
                <a:hlinkClick r:id="rId11" action="ppaction://hlinksldjump"/>
              </a:rPr>
              <a:t>Монумент воинам Ижорского батальона</a:t>
            </a:r>
            <a:r>
              <a:rPr lang="ru-RU" sz="900" dirty="0" smtClean="0"/>
              <a:t> (1959, архитектор М. А. </a:t>
            </a:r>
            <a:r>
              <a:rPr lang="ru-RU" sz="900" dirty="0" err="1" smtClean="0"/>
              <a:t>Шепилевский</a:t>
            </a:r>
            <a:r>
              <a:rPr lang="ru-RU" sz="900" dirty="0" smtClean="0"/>
              <a:t>). Памятник представляет собой монументальную мемориальную стену, облицованную светлым </a:t>
            </a:r>
            <a:r>
              <a:rPr lang="ru-RU" sz="900" dirty="0" err="1" smtClean="0">
                <a:hlinkClick r:id="rId12" tooltip="Пудостский камень"/>
              </a:rPr>
              <a:t>пудостским</a:t>
            </a:r>
            <a:r>
              <a:rPr lang="ru-RU" sz="900" dirty="0" smtClean="0">
                <a:hlinkClick r:id="rId12" tooltip="Пудостский камень"/>
              </a:rPr>
              <a:t> камнем</a:t>
            </a:r>
            <a:r>
              <a:rPr lang="ru-RU" sz="900" dirty="0" smtClean="0"/>
              <a:t>; центральная часть облицована полированным тёмно-красным </a:t>
            </a:r>
            <a:r>
              <a:rPr lang="ru-RU" sz="900" dirty="0" smtClean="0">
                <a:hlinkClick r:id="rId13" tooltip="Гранит"/>
              </a:rPr>
              <a:t>гранитом</a:t>
            </a:r>
            <a:r>
              <a:rPr lang="ru-RU" sz="900" dirty="0" smtClean="0"/>
              <a:t>. В дни торжеств зажигается огонь светильников, символизирующий память о подвиге </a:t>
            </a:r>
            <a:r>
              <a:rPr lang="ru-RU" sz="900" dirty="0" err="1" smtClean="0"/>
              <a:t>колпинцев-ижорцев</a:t>
            </a:r>
            <a:r>
              <a:rPr lang="ru-RU" sz="900" dirty="0" smtClean="0"/>
              <a:t>.</a:t>
            </a:r>
          </a:p>
          <a:p>
            <a:r>
              <a:rPr lang="ru-RU" sz="900" b="1" dirty="0" smtClean="0">
                <a:hlinkClick r:id="rId14" action="ppaction://hlinksldjump"/>
              </a:rPr>
              <a:t>Мемориал на Балканском воинском кладбище</a:t>
            </a:r>
            <a:r>
              <a:rPr lang="ru-RU" sz="900" dirty="0" smtClean="0"/>
              <a:t> (1966, скульптор В. И. Гордон, архитектор </a:t>
            </a:r>
            <a:r>
              <a:rPr lang="ru-RU" sz="900" dirty="0" smtClean="0">
                <a:hlinkClick r:id="rId15" tooltip="Голынкин, Олег Борисович"/>
              </a:rPr>
              <a:t>О. Б. </a:t>
            </a:r>
            <a:r>
              <a:rPr lang="ru-RU" sz="900" dirty="0" err="1" smtClean="0">
                <a:hlinkClick r:id="rId15" tooltip="Голынкин, Олег Борисович"/>
              </a:rPr>
              <a:t>Голынкин</a:t>
            </a:r>
            <a:r>
              <a:rPr lang="ru-RU" sz="900" dirty="0" smtClean="0"/>
              <a:t>). На кладбище захоронено 2784 человека, погибших при обороне </a:t>
            </a:r>
            <a:r>
              <a:rPr lang="ru-RU" sz="900" dirty="0" err="1" smtClean="0"/>
              <a:t>колпинских</a:t>
            </a:r>
            <a:r>
              <a:rPr lang="ru-RU" sz="900" dirty="0" smtClean="0"/>
              <a:t> рубежей. В </a:t>
            </a:r>
            <a:r>
              <a:rPr lang="ru-RU" sz="900" dirty="0" smtClean="0">
                <a:hlinkClick r:id="rId16" tooltip="1974 год"/>
              </a:rPr>
              <a:t>1974 году</a:t>
            </a:r>
            <a:r>
              <a:rPr lang="ru-RU" sz="900" dirty="0" smtClean="0"/>
              <a:t> здесь был зажжён </a:t>
            </a:r>
            <a:r>
              <a:rPr lang="ru-RU" sz="900" dirty="0" smtClean="0">
                <a:hlinkClick r:id="rId17" tooltip="Вечный огонь"/>
              </a:rPr>
              <a:t>Вечный огонь</a:t>
            </a:r>
            <a:r>
              <a:rPr lang="ru-RU" sz="900" dirty="0" smtClean="0"/>
              <a:t> (от </a:t>
            </a:r>
            <a:r>
              <a:rPr lang="ru-RU" sz="900" dirty="0" smtClean="0">
                <a:hlinkClick r:id="rId18" tooltip="Пискарёвское мемориальное кладбище"/>
              </a:rPr>
              <a:t>мемориала на Пискарёвском мемориальном кладбище</a:t>
            </a:r>
            <a:r>
              <a:rPr lang="ru-RU" sz="900" dirty="0" smtClean="0"/>
              <a:t>). </a:t>
            </a:r>
          </a:p>
          <a:p>
            <a:r>
              <a:rPr lang="ru-RU" sz="900" b="1" dirty="0" smtClean="0">
                <a:hlinkClick r:id="rId19" action="ppaction://hlinksldjump"/>
              </a:rPr>
              <a:t>Мемориал Ижорский таран</a:t>
            </a:r>
            <a:r>
              <a:rPr lang="ru-RU" sz="900" dirty="0" smtClean="0"/>
              <a:t> (1967, архитектор Ю. В. Комаров). Открыт памятник на 29-м км </a:t>
            </a:r>
            <a:r>
              <a:rPr lang="ru-RU" sz="900" dirty="0" smtClean="0">
                <a:hlinkClick r:id="rId20" tooltip="Октябрьская железная дорога"/>
              </a:rPr>
              <a:t>Октябрьской железной дороги</a:t>
            </a:r>
            <a:r>
              <a:rPr lang="ru-RU" sz="900" dirty="0" smtClean="0"/>
              <a:t>. Он обозначает рубеж, на котором в 1941—1944 годах обороняли Колпино и Ленинград вместе с другими воинами </a:t>
            </a:r>
            <a:r>
              <a:rPr lang="ru-RU" sz="900" dirty="0" smtClean="0">
                <a:hlinkClick r:id="rId21" tooltip="Ленинградский фронт"/>
              </a:rPr>
              <a:t>Ленинградского фронта</a:t>
            </a:r>
            <a:r>
              <a:rPr lang="ru-RU" sz="900" dirty="0" smtClean="0"/>
              <a:t> ополченцы Ижорского завода.</a:t>
            </a:r>
          </a:p>
          <a:p>
            <a:r>
              <a:rPr lang="ru-RU" sz="900" b="1" dirty="0" smtClean="0">
                <a:hlinkClick r:id="rId22" action="ppaction://hlinksldjump"/>
              </a:rPr>
              <a:t>Мемориал на братской могиле воинов, павших в Великой Отечественной войне</a:t>
            </a:r>
            <a:r>
              <a:rPr lang="ru-RU" sz="900" dirty="0" smtClean="0"/>
              <a:t> (1983, скульптор А. В. Дегтярев, архитектор </a:t>
            </a:r>
            <a:r>
              <a:rPr lang="ru-RU" sz="900" dirty="0" smtClean="0">
                <a:hlinkClick r:id="rId15" tooltip="Голынкин, Олег Борисович"/>
              </a:rPr>
              <a:t>О. Б. </a:t>
            </a:r>
            <a:r>
              <a:rPr lang="ru-RU" sz="900" dirty="0" err="1" smtClean="0">
                <a:hlinkClick r:id="rId15" tooltip="Голынкин, Олег Борисович"/>
              </a:rPr>
              <a:t>Голынкин</a:t>
            </a:r>
            <a:r>
              <a:rPr lang="ru-RU" sz="900" dirty="0" smtClean="0"/>
              <a:t>). В сентябре </a:t>
            </a:r>
            <a:r>
              <a:rPr lang="ru-RU" sz="900" dirty="0" smtClean="0">
                <a:hlinkClick r:id="rId23" tooltip="1941 год"/>
              </a:rPr>
              <a:t>1941 года</a:t>
            </a:r>
            <a:r>
              <a:rPr lang="ru-RU" sz="900" dirty="0" smtClean="0"/>
              <a:t> на этом месте было захоронено 888 советских воинов, погибших в годы войны. Реконструкция </a:t>
            </a:r>
            <a:r>
              <a:rPr lang="ru-RU" sz="900" dirty="0" smtClean="0">
                <a:hlinkClick r:id="rId24" tooltip="1984 год"/>
              </a:rPr>
              <a:t>1984 года</a:t>
            </a:r>
            <a:r>
              <a:rPr lang="ru-RU" sz="900" dirty="0" smtClean="0"/>
              <a:t> на месте типового мемориала 1945—1946 годов.</a:t>
            </a:r>
          </a:p>
          <a:p>
            <a:r>
              <a:rPr lang="ru-RU" sz="900" b="1" dirty="0" smtClean="0">
                <a:hlinkClick r:id="rId25" action="ppaction://hlinksldjump"/>
              </a:rPr>
              <a:t>Большой памятный крест</a:t>
            </a:r>
            <a:r>
              <a:rPr lang="ru-RU" sz="900" dirty="0" smtClean="0"/>
              <a:t> (1996, авторы А. А. Селезнёв, В. И. Большаков). Открыт </a:t>
            </a:r>
            <a:r>
              <a:rPr lang="ru-RU" sz="900" dirty="0" smtClean="0">
                <a:hlinkClick r:id="rId26" tooltip="29 августа"/>
              </a:rPr>
              <a:t>29 августа</a:t>
            </a:r>
            <a:r>
              <a:rPr lang="ru-RU" sz="900" dirty="0" smtClean="0"/>
              <a:t> на месте колокольни Свято-Троицкого собора в память жертв, погибших при первом артобстреле Ижорских заводов немецкой артиллерией </a:t>
            </a:r>
            <a:r>
              <a:rPr lang="ru-RU" sz="900" dirty="0" smtClean="0">
                <a:hlinkClick r:id="rId26" tooltip="29 августа"/>
              </a:rPr>
              <a:t>29 августа</a:t>
            </a:r>
            <a:r>
              <a:rPr lang="ru-RU" sz="900" dirty="0" smtClean="0"/>
              <a:t> </a:t>
            </a:r>
            <a:r>
              <a:rPr lang="ru-RU" sz="900" dirty="0" smtClean="0">
                <a:hlinkClick r:id="rId23" tooltip="1941 год"/>
              </a:rPr>
              <a:t>1941 года</a:t>
            </a:r>
            <a:r>
              <a:rPr lang="ru-RU" sz="900" dirty="0" smtClean="0"/>
              <a:t>.</a:t>
            </a:r>
          </a:p>
          <a:p>
            <a:r>
              <a:rPr lang="ru-RU" sz="900" b="1" dirty="0" smtClean="0">
                <a:hlinkClick r:id="rId27" action="ppaction://hlinksldjump"/>
              </a:rPr>
              <a:t>Памятник А. Д. Меншикову</a:t>
            </a:r>
            <a:r>
              <a:rPr lang="ru-RU" sz="900" dirty="0" smtClean="0"/>
              <a:t> (1997, скульптор </a:t>
            </a:r>
            <a:r>
              <a:rPr lang="ru-RU" sz="900" dirty="0" smtClean="0">
                <a:hlinkClick r:id="rId28" tooltip="Чаркин, Альберт Серафимович"/>
              </a:rPr>
              <a:t>А. С. Чаркин</a:t>
            </a:r>
            <a:r>
              <a:rPr lang="ru-RU" sz="900" dirty="0" smtClean="0"/>
              <a:t>). Автор проекта А. А. Селезнёв для привлечения внимания сотрудников администрации и депутатов района к персоне герцога Ижорского (при поддержке главы района В. Д. Копосова) организовал бесплатные экскурсии в </a:t>
            </a:r>
            <a:r>
              <a:rPr lang="ru-RU" sz="900" dirty="0" err="1" smtClean="0">
                <a:hlinkClick r:id="rId29" tooltip="Меншиковский дворец (Санкт-Петербург)"/>
              </a:rPr>
              <a:t>Меншиковский</a:t>
            </a:r>
            <a:r>
              <a:rPr lang="ru-RU" sz="900" dirty="0" smtClean="0">
                <a:hlinkClick r:id="rId29" tooltip="Меншиковский дворец (Санкт-Петербург)"/>
              </a:rPr>
              <a:t> дворец</a:t>
            </a:r>
            <a:r>
              <a:rPr lang="ru-RU" sz="900" dirty="0" smtClean="0"/>
              <a:t>. Сотрудники музея помогли А. Селезнёву убедить депутатов и общественность района в том, что А. Д. Меншиков сыграл решающую роль в возникновении Колпина. Так был открыт первый памятник Меншикову на берегу Ижоры. Взгляд Александра Даниловича обращён вверх по течению реки — туда, где когда-то стояли его пильные мельницы. Открытие памятника состоялось 12 сентября 1997 г. в парке на берегу реки Ижоры, напротив дома № 11 по Адмиралтейской улице.</a:t>
            </a:r>
          </a:p>
          <a:p>
            <a:r>
              <a:rPr lang="ru-RU" sz="900" b="1" dirty="0" smtClean="0">
                <a:hlinkClick r:id="rId30" action="ppaction://hlinksldjump"/>
              </a:rPr>
              <a:t>Памятный знак </a:t>
            </a:r>
            <a:r>
              <a:rPr lang="ru-RU" sz="900" b="1" dirty="0" err="1" smtClean="0">
                <a:hlinkClick r:id="rId30" action="ppaction://hlinksldjump"/>
              </a:rPr>
              <a:t>бронёвщикам</a:t>
            </a:r>
            <a:r>
              <a:rPr lang="ru-RU" sz="900" b="1" dirty="0" smtClean="0">
                <a:hlinkClick r:id="rId30" action="ppaction://hlinksldjump"/>
              </a:rPr>
              <a:t> Ижорских заводов</a:t>
            </a:r>
            <a:r>
              <a:rPr lang="ru-RU" sz="900" dirty="0" smtClean="0"/>
              <a:t> (1998, авторы — летчики А. А. Селезнёв и А. А. Кузнецов). Установлен в день столетия со дня рождения </a:t>
            </a:r>
            <a:r>
              <a:rPr lang="ru-RU" sz="900" dirty="0" smtClean="0">
                <a:hlinkClick r:id="rId31" tooltip="Кошкин, Михаил Ильич"/>
              </a:rPr>
              <a:t>М. И. Кошкина</a:t>
            </a:r>
            <a:r>
              <a:rPr lang="ru-RU" sz="900" dirty="0" smtClean="0"/>
              <a:t> — генерального конструктора танка </a:t>
            </a:r>
            <a:r>
              <a:rPr lang="ru-RU" sz="900" dirty="0" smtClean="0">
                <a:hlinkClick r:id="rId32" tooltip="Т-34"/>
              </a:rPr>
              <a:t>Т-34</a:t>
            </a:r>
            <a:r>
              <a:rPr lang="ru-RU" sz="900" dirty="0" smtClean="0"/>
              <a:t>. Заслуга </a:t>
            </a:r>
            <a:r>
              <a:rPr lang="ru-RU" sz="900" dirty="0" err="1" smtClean="0"/>
              <a:t>ижорцев</a:t>
            </a:r>
            <a:r>
              <a:rPr lang="ru-RU" sz="900" dirty="0" smtClean="0"/>
              <a:t> при создание танка Т-34 велика — именно они разработали технологию создания литой </a:t>
            </a:r>
            <a:r>
              <a:rPr lang="ru-RU" sz="900" dirty="0" smtClean="0">
                <a:hlinkClick r:id="rId33" tooltip="Броня"/>
              </a:rPr>
              <a:t>брони</a:t>
            </a:r>
            <a:r>
              <a:rPr lang="ru-RU" sz="900" dirty="0" smtClean="0"/>
              <a:t>, из которой, начиная с </a:t>
            </a:r>
            <a:r>
              <a:rPr lang="ru-RU" sz="900" dirty="0" smtClean="0">
                <a:hlinkClick r:id="rId34" tooltip="1942 год"/>
              </a:rPr>
              <a:t>1942 года</a:t>
            </a:r>
            <a:r>
              <a:rPr lang="ru-RU" sz="900" dirty="0" smtClean="0"/>
              <a:t> делались башни танков на заводах </a:t>
            </a:r>
            <a:r>
              <a:rPr lang="ru-RU" sz="900" dirty="0" smtClean="0">
                <a:hlinkClick r:id="rId35" tooltip="Урал"/>
              </a:rPr>
              <a:t>Урала</a:t>
            </a:r>
            <a:r>
              <a:rPr lang="ru-RU" sz="900" dirty="0" smtClean="0"/>
              <a:t>.</a:t>
            </a:r>
          </a:p>
          <a:p>
            <a:r>
              <a:rPr lang="ru-RU" sz="900" b="1" dirty="0" smtClean="0">
                <a:hlinkClick r:id="rId36" action="ppaction://hlinksldjump"/>
              </a:rPr>
              <a:t>Памятник героям мультфильма «</a:t>
            </a:r>
            <a:r>
              <a:rPr lang="ru-RU" sz="900" b="1" dirty="0" err="1" smtClean="0">
                <a:hlinkClick r:id="rId36" action="ppaction://hlinksldjump"/>
              </a:rPr>
              <a:t>Простоквашино</a:t>
            </a:r>
            <a:r>
              <a:rPr lang="ru-RU" sz="900" b="1" dirty="0" smtClean="0">
                <a:hlinkClick r:id="rId36" action="ppaction://hlinksldjump"/>
              </a:rPr>
              <a:t>»</a:t>
            </a:r>
            <a:r>
              <a:rPr lang="ru-RU" sz="900" dirty="0" smtClean="0"/>
              <a:t> установлен в 2012 в одноимённом районе города. На лавочке сидят кот </a:t>
            </a:r>
            <a:r>
              <a:rPr lang="ru-RU" sz="900" dirty="0" err="1" smtClean="0"/>
              <a:t>Матроскин</a:t>
            </a:r>
            <a:r>
              <a:rPr lang="ru-RU" sz="900" dirty="0" smtClean="0"/>
              <a:t> и Шарик, а рядом стоит почтальон Печкин. Скульптурная композиция героев </a:t>
            </a:r>
            <a:r>
              <a:rPr lang="ru-RU" sz="900" dirty="0" smtClean="0">
                <a:hlinkClick r:id="rId37" tooltip="Успенский, Эдуард Николаевич"/>
              </a:rPr>
              <a:t>Э. Н. Успенского</a:t>
            </a:r>
            <a:r>
              <a:rPr lang="ru-RU" sz="900" dirty="0" smtClean="0"/>
              <a:t> решена так, чтобы зрители могли расположиться на лавочке и сфотографироваться с любимыми героями.</a:t>
            </a:r>
          </a:p>
          <a:p>
            <a:endParaRPr lang="ru-RU" sz="9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городе расположено множество памятников, памятных знаков, </a:t>
            </a:r>
            <a:r>
              <a:rPr lang="ru-RU" sz="1800" dirty="0" smtClean="0">
                <a:hlinkClick r:id="rId38" tooltip="Мемориальная доска"/>
              </a:rPr>
              <a:t>мемориальных досок</a:t>
            </a:r>
            <a:r>
              <a:rPr lang="ru-RU" sz="1800" dirty="0" smtClean="0"/>
              <a:t>. Наиболее значимыми из них являются: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82_3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88640"/>
            <a:ext cx="4770530" cy="6360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1762125"/>
            <a:ext cx="857250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olpino-gorod-4617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517387" cy="5751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olpino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60432" cy="6110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3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890587"/>
            <a:ext cx="7620000" cy="507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ya_malaya_rodinastavceva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E7518E80-7D8A-40BC-8871-3E8AF93FA3D9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B1C781-CD00-44A1-B706-8C1032A9F44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moya_malaya_rodinastavceva</Template>
  <TotalTime>0</TotalTime>
  <Words>25</Words>
  <Application>Microsoft Office PowerPoint</Application>
  <PresentationFormat>Экран (4:3)</PresentationFormat>
  <Paragraphs>21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moya_malaya_rodinastavceva</vt:lpstr>
      <vt:lpstr>Моя малая Родина</vt:lpstr>
      <vt:lpstr>Моя малая Родина</vt:lpstr>
      <vt:lpstr>В городе расположено множество памятников, памятных знаков, мемориальных досок. Наиболее значимыми из них являются: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2017-09-06T17:17:25Z</dcterms:created>
  <dcterms:modified xsi:type="dcterms:W3CDTF">2017-09-07T13:56:12Z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