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8" r:id="rId4"/>
    <p:sldId id="259" r:id="rId5"/>
    <p:sldId id="282" r:id="rId6"/>
    <p:sldId id="283" r:id="rId7"/>
    <p:sldId id="284" r:id="rId8"/>
    <p:sldId id="263" r:id="rId9"/>
    <p:sldId id="265" r:id="rId10"/>
    <p:sldId id="264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7" r:id="rId20"/>
    <p:sldId id="278" r:id="rId21"/>
    <p:sldId id="279" r:id="rId22"/>
    <p:sldId id="280" r:id="rId23"/>
    <p:sldId id="281" r:id="rId24"/>
    <p:sldId id="275" r:id="rId25"/>
    <p:sldId id="27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 smtClean="0"/>
              <a:t>Тема урока: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«Квалификация. Оплата труда»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93679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Повременная з</a:t>
            </a:r>
            <a:r>
              <a:rPr lang="en-US" b="1" dirty="0"/>
              <a:t>/</a:t>
            </a:r>
            <a:r>
              <a:rPr lang="ru-RU" b="1" dirty="0"/>
              <a:t>п </a:t>
            </a:r>
            <a:r>
              <a:rPr lang="ru-RU" b="1" dirty="0" smtClean="0"/>
              <a:t>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Повременная з</a:t>
            </a:r>
            <a:r>
              <a:rPr lang="en-US" sz="4400" b="1" dirty="0" smtClean="0"/>
              <a:t>/</a:t>
            </a:r>
            <a:r>
              <a:rPr lang="ru-RU" sz="4400" b="1" dirty="0" smtClean="0"/>
              <a:t>п </a:t>
            </a:r>
            <a:r>
              <a:rPr lang="ru-RU" sz="4400" dirty="0" smtClean="0"/>
              <a:t>– работнику платят за отработанное время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80997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Факторы определяющие размер з</a:t>
            </a:r>
            <a:r>
              <a:rPr lang="en-US" b="1" dirty="0" smtClean="0"/>
              <a:t>/</a:t>
            </a:r>
            <a:r>
              <a:rPr lang="ru-RU" b="1" dirty="0" smtClean="0"/>
              <a:t>п: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Сложность труда и уровень квалификации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Условия труда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Социальная значимость труда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Степень риска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5. Уникальность труда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6. Качеством и количество труда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80997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Часовщик сделал прекрасные карманные часы и получил за это денежное вознаграждение. Каким является труд этого человека?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888432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Уникальным.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Легким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Опасным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80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Как называется материальное вознаграждение, которое получил часовых дел мастер?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Долг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Взятка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Заработная плата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80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От чего в этой ситуации зависит размер этого вознаграждения?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От степени риска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От качества работы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От социальной значимости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80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Женщина уже долгое время работает дворником на государственном предприятии. К какому виду труда относится ее </a:t>
            </a:r>
            <a:r>
              <a:rPr lang="ru-RU" b="1" dirty="0" smtClean="0"/>
              <a:t>работа?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Высококвалифицированному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Низкоквалифицированному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Сдельному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80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Почему работа дворника относится к низкоквалифицированной?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464496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Потому что работа не требует особых знаний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Потому что она работает без риска для жизни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Потому что в этой профессии сложно определить производительность труда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80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Какой вид зарплаты она получает?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Официальная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Сдельная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Повременная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80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По какому критерию должен оцениваться труд человека, работающего техником на АЭС?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Уникальностью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Квалификацией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Социальной значимостью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80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К какому виду труда относится работа технического сотрудника АЭС?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Низкоквалифицированному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Высококвалифицированному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Интеллектуальному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7914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Производительность труда </a:t>
            </a:r>
            <a:r>
              <a:rPr lang="ru-RU" b="1" dirty="0" smtClean="0"/>
              <a:t>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Производительность труда </a:t>
            </a:r>
            <a:r>
              <a:rPr lang="ru-RU" sz="4400" dirty="0" smtClean="0"/>
              <a:t>– эффективность труда в процессе производства. Измеряется количеством времени, затраченного на производство единицы продукции, или количеством продукции, произведенной в единицу времени.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80997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Труд не бывает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Малоквалифицированным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Высококвалифицированным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Г. Беззаветны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7914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 Для повышения своего профессионального уровня необходимы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Читать художественную литературу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Посещать культурно-массовые мероприятия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Практические навыки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7914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«Мастер – золотые руки» – так говорят 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Профессионалах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Ювелирах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золотых дел мастере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7914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Человек, имеющий высокую профессиональную квалификацию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Инженер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Бригадир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Мастер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7914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Специальные знания работника, приобретаемые с опытом, это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Эрудиция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Разряд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Квалификация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80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Повторение пройденного материала (определения</a:t>
            </a:r>
            <a:r>
              <a:rPr lang="ru-RU" sz="4400" dirty="0" smtClean="0"/>
              <a:t>).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Параграф – читать. Вопросы в конце параграфа (устно</a:t>
            </a:r>
            <a:r>
              <a:rPr lang="ru-RU" sz="4400" dirty="0" smtClean="0"/>
              <a:t>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80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Квалификация работника </a:t>
            </a:r>
            <a:r>
              <a:rPr lang="ru-RU" b="1" dirty="0" smtClean="0"/>
              <a:t>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Квалификация работника </a:t>
            </a:r>
            <a:r>
              <a:rPr lang="ru-RU" sz="4400" dirty="0" smtClean="0"/>
              <a:t>– специальные знания, полученные работником, а также приобретенные им в практической деятельности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878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764704"/>
            <a:ext cx="597666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200" b="1" dirty="0" smtClean="0"/>
              <a:t>Типы трудовой деятельности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0425" y="2996952"/>
            <a:ext cx="540060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200" b="1" dirty="0" smtClean="0"/>
              <a:t>Высококвалифицированная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4365104"/>
            <a:ext cx="489654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200" b="1" dirty="0" smtClean="0"/>
              <a:t>Малоквалифицированная</a:t>
            </a:r>
            <a:endParaRPr lang="ru-RU" sz="3200" b="1" dirty="0"/>
          </a:p>
        </p:txBody>
      </p:sp>
      <p:sp>
        <p:nvSpPr>
          <p:cNvPr id="7" name="Стрелка вниз 6"/>
          <p:cNvSpPr/>
          <p:nvPr/>
        </p:nvSpPr>
        <p:spPr>
          <a:xfrm>
            <a:off x="6732240" y="2060848"/>
            <a:ext cx="432048" cy="201622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3203848" y="1988840"/>
            <a:ext cx="360040" cy="86409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Высококвалифицированный труд 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Высококвалифицированный </a:t>
            </a:r>
            <a:r>
              <a:rPr lang="ru-RU" sz="4400" b="1" dirty="0" smtClean="0"/>
              <a:t>труд </a:t>
            </a:r>
            <a:r>
              <a:rPr lang="ru-RU" sz="4400" dirty="0" smtClean="0"/>
              <a:t>требует умения осуществлять сложные операции, трудовые приемы, которые невозможно выполнить, не обладая специальными знаниями, умениями и навыками.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66264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Низкоквалифицированный труд 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Низкоквалифицированный </a:t>
            </a:r>
            <a:r>
              <a:rPr lang="ru-RU" sz="4400" b="1" dirty="0" smtClean="0"/>
              <a:t>труд </a:t>
            </a:r>
            <a:r>
              <a:rPr lang="ru-RU" sz="4400" dirty="0" smtClean="0"/>
              <a:t>это простая работа, не требующая специальных умений и навыков, которую можно освоить в течение короткого периода времени.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7586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Зарплата 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Зарплата</a:t>
            </a:r>
            <a:r>
              <a:rPr lang="ru-RU" sz="4400" dirty="0" smtClean="0"/>
              <a:t> – это та плата, которую человек получает за выполнение работы, которой он занимается.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69726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57084" y="1038364"/>
            <a:ext cx="5472608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200" b="1" dirty="0" smtClean="0"/>
              <a:t>Заработная плата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14596" y="3429000"/>
            <a:ext cx="273630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200" b="1" dirty="0" smtClean="0"/>
              <a:t>Сдельная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3405499"/>
            <a:ext cx="273630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200" b="1" dirty="0" smtClean="0"/>
              <a:t>Повременная</a:t>
            </a:r>
            <a:endParaRPr lang="ru-RU" sz="3200" b="1" dirty="0"/>
          </a:p>
        </p:txBody>
      </p:sp>
      <p:sp>
        <p:nvSpPr>
          <p:cNvPr id="7" name="Стрелка вниз 6"/>
          <p:cNvSpPr/>
          <p:nvPr/>
        </p:nvSpPr>
        <p:spPr>
          <a:xfrm>
            <a:off x="2483768" y="2492896"/>
            <a:ext cx="432048" cy="720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228184" y="2492896"/>
            <a:ext cx="432048" cy="720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99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Сдельная з</a:t>
            </a:r>
            <a:r>
              <a:rPr lang="en-US" b="1" dirty="0"/>
              <a:t>/</a:t>
            </a:r>
            <a:r>
              <a:rPr lang="ru-RU" b="1" dirty="0"/>
              <a:t>п </a:t>
            </a:r>
            <a:r>
              <a:rPr lang="ru-RU" b="1" dirty="0" smtClean="0"/>
              <a:t>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Сдельная з</a:t>
            </a:r>
            <a:r>
              <a:rPr lang="en-US" sz="4400" b="1" dirty="0" smtClean="0"/>
              <a:t>/</a:t>
            </a:r>
            <a:r>
              <a:rPr lang="ru-RU" sz="4400" b="1" dirty="0" smtClean="0"/>
              <a:t>п </a:t>
            </a:r>
            <a:r>
              <a:rPr lang="ru-RU" sz="4400" dirty="0" smtClean="0"/>
              <a:t>– строится на объеме работы или количестве произведенной продукции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80997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522</Words>
  <Application>Microsoft Office PowerPoint</Application>
  <PresentationFormat>Экран (4:3)</PresentationFormat>
  <Paragraphs>84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Производительность труда – это?</vt:lpstr>
      <vt:lpstr>Квалификация работника – это?</vt:lpstr>
      <vt:lpstr>Презентация PowerPoint</vt:lpstr>
      <vt:lpstr>Высококвалифицированный труд – это?</vt:lpstr>
      <vt:lpstr>Низкоквалифицированный труд – это?</vt:lpstr>
      <vt:lpstr>Зарплата – это?</vt:lpstr>
      <vt:lpstr>Презентация PowerPoint</vt:lpstr>
      <vt:lpstr>Сдельная з/п – это?</vt:lpstr>
      <vt:lpstr>Повременная з/п – это?</vt:lpstr>
      <vt:lpstr>Факторы определяющие размер з/п:</vt:lpstr>
      <vt:lpstr>Часовщик сделал прекрасные карманные часы и получил за это денежное вознаграждение. Каким является труд этого человека?</vt:lpstr>
      <vt:lpstr>Как называется материальное вознаграждение, которое получил часовых дел мастер?</vt:lpstr>
      <vt:lpstr>От чего в этой ситуации зависит размер этого вознаграждения?</vt:lpstr>
      <vt:lpstr>Женщина уже долгое время работает дворником на государственном предприятии. К какому виду труда относится ее работа?</vt:lpstr>
      <vt:lpstr>Почему работа дворника относится к низкоквалифицированной?</vt:lpstr>
      <vt:lpstr>Какой вид зарплаты она получает?</vt:lpstr>
      <vt:lpstr>По какому критерию должен оцениваться труд человека, работающего техником на АЭС?</vt:lpstr>
      <vt:lpstr>К какому виду труда относится работа технического сотрудника АЭС?</vt:lpstr>
      <vt:lpstr>Труд не бывает</vt:lpstr>
      <vt:lpstr> Для повышения своего профессионального уровня необходимы</vt:lpstr>
      <vt:lpstr>«Мастер – золотые руки» – так говорят о</vt:lpstr>
      <vt:lpstr>Человек, имеющий высокую профессиональную квалификацию</vt:lpstr>
      <vt:lpstr>Специальные знания работника, приобретаемые с опытом, это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АнтохаТоха</dc:creator>
  <cp:lastModifiedBy>Windows User</cp:lastModifiedBy>
  <cp:revision>10</cp:revision>
  <dcterms:created xsi:type="dcterms:W3CDTF">2016-12-17T18:02:59Z</dcterms:created>
  <dcterms:modified xsi:type="dcterms:W3CDTF">2017-09-07T15:21:00Z</dcterms:modified>
</cp:coreProperties>
</file>