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73" r:id="rId6"/>
    <p:sldId id="274" r:id="rId7"/>
    <p:sldId id="262" r:id="rId8"/>
    <p:sldId id="263" r:id="rId9"/>
    <p:sldId id="272" r:id="rId10"/>
    <p:sldId id="264" r:id="rId11"/>
    <p:sldId id="267" r:id="rId12"/>
    <p:sldId id="266" r:id="rId13"/>
    <p:sldId id="265" r:id="rId14"/>
    <p:sldId id="268" r:id="rId15"/>
    <p:sldId id="269" r:id="rId16"/>
    <p:sldId id="288" r:id="rId17"/>
    <p:sldId id="287" r:id="rId18"/>
    <p:sldId id="286" r:id="rId19"/>
    <p:sldId id="285" r:id="rId20"/>
    <p:sldId id="290" r:id="rId21"/>
    <p:sldId id="291" r:id="rId22"/>
    <p:sldId id="280" r:id="rId23"/>
    <p:sldId id="283" r:id="rId24"/>
    <p:sldId id="282" r:id="rId25"/>
    <p:sldId id="276" r:id="rId26"/>
    <p:sldId id="281" r:id="rId27"/>
    <p:sldId id="289" r:id="rId28"/>
    <p:sldId id="275" r:id="rId29"/>
    <p:sldId id="293" r:id="rId30"/>
    <p:sldId id="292" r:id="rId31"/>
    <p:sldId id="270" r:id="rId32"/>
    <p:sldId id="271" r:id="rId33"/>
    <p:sldId id="279" r:id="rId34"/>
    <p:sldId id="278" r:id="rId35"/>
    <p:sldId id="277" r:id="rId36"/>
    <p:sldId id="294" r:id="rId37"/>
    <p:sldId id="257" r:id="rId3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C6B10-F193-4488-BF79-924A4504EBA3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E8848-3F0C-4311-B476-89459DAD44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519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C6B10-F193-4488-BF79-924A4504EBA3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E8848-3F0C-4311-B476-89459DAD44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419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C6B10-F193-4488-BF79-924A4504EBA3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E8848-3F0C-4311-B476-89459DAD44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485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C6B10-F193-4488-BF79-924A4504EBA3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E8848-3F0C-4311-B476-89459DAD44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263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C6B10-F193-4488-BF79-924A4504EBA3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E8848-3F0C-4311-B476-89459DAD44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618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C6B10-F193-4488-BF79-924A4504EBA3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E8848-3F0C-4311-B476-89459DAD44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735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C6B10-F193-4488-BF79-924A4504EBA3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E8848-3F0C-4311-B476-89459DAD44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219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C6B10-F193-4488-BF79-924A4504EBA3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E8848-3F0C-4311-B476-89459DAD44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62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C6B10-F193-4488-BF79-924A4504EBA3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E8848-3F0C-4311-B476-89459DAD44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402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C6B10-F193-4488-BF79-924A4504EBA3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E8848-3F0C-4311-B476-89459DAD44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605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C6B10-F193-4488-BF79-924A4504EBA3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E8848-3F0C-4311-B476-89459DAD44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224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C6B10-F193-4488-BF79-924A4504EBA3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E8848-3F0C-4311-B476-89459DAD44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64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gum1565sv.mskobr.ru/" TargetMode="External"/><Relationship Id="rId4" Type="http://schemas.openxmlformats.org/officeDocument/2006/relationships/hyperlink" Target="mailto:1565@edu.mos.ru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484909" y="2644170"/>
            <a:ext cx="11069782" cy="545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450"/>
              </a:spcBef>
              <a:spcAft>
                <a:spcPts val="45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Проект на 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тему: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450"/>
              </a:spcBef>
              <a:spcAft>
                <a:spcPts val="450"/>
              </a:spcAft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ЭКОЛОГИЧЕСКОЕ ВОСПИТАНИЕ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lvl="0">
              <a:spcBef>
                <a:spcPts val="450"/>
              </a:spcBef>
              <a:spcAft>
                <a:spcPts val="450"/>
              </a:spcAft>
            </a:pP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Дикие животные леса в средней полосе</a:t>
            </a:r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lvl="0" algn="r">
              <a:spcBef>
                <a:spcPts val="450"/>
              </a:spcBef>
              <a:spcAft>
                <a:spcPts val="450"/>
              </a:spcAft>
            </a:pP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 подготовила и провела воспитатель:</a:t>
            </a:r>
          </a:p>
          <a:p>
            <a:pPr lvl="0" algn="r">
              <a:spcBef>
                <a:spcPts val="450"/>
              </a:spcBef>
              <a:spcAft>
                <a:spcPts val="45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Шенько Елена Викторовна</a:t>
            </a:r>
          </a:p>
          <a:p>
            <a:pPr lvl="0">
              <a:spcBef>
                <a:spcPts val="450"/>
              </a:spcBef>
              <a:spcAft>
                <a:spcPts val="450"/>
              </a:spcAft>
            </a:pPr>
            <a:endParaRPr lang="ru-RU" sz="3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endParaRPr lang="ru-RU" sz="3200" b="1" dirty="0">
              <a:solidFill>
                <a:srgbClr val="44444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Описание: C:\Users\Андрей Иванович\Pictures\gerb-big-white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909" y="125123"/>
            <a:ext cx="1285875" cy="13430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655818"/>
              </p:ext>
            </p:extLst>
          </p:nvPr>
        </p:nvGraphicFramePr>
        <p:xfrm>
          <a:off x="1770784" y="125123"/>
          <a:ext cx="9783907" cy="13430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16996">
                  <a:extLst>
                    <a:ext uri="{9D8B030D-6E8A-4147-A177-3AD203B41FA5}">
                      <a16:colId xmlns="" xmlns:a16="http://schemas.microsoft.com/office/drawing/2014/main" val="2876460073"/>
                    </a:ext>
                  </a:extLst>
                </a:gridCol>
                <a:gridCol w="4066911">
                  <a:extLst>
                    <a:ext uri="{9D8B030D-6E8A-4147-A177-3AD203B41FA5}">
                      <a16:colId xmlns="" xmlns:a16="http://schemas.microsoft.com/office/drawing/2014/main" val="2548998110"/>
                    </a:ext>
                  </a:extLst>
                </a:gridCol>
              </a:tblGrid>
              <a:tr h="22253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ДЕПАРТАМЕНТ ОБРАЗОВАНИЯ ГОРОДА МОСКВЫ   //////////////////////////////////////////////////////////////////////////////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58565478"/>
                  </a:ext>
                </a:extLst>
              </a:tr>
              <a:tr h="11204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Государственное бюджетное общеобразовательное учреждение города Москвы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«ГИМНАЗИЯ «СВИБЛОВО»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(ГБОУ Гимназия «Свиблово»)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State Budget Educational Institution of the City of Moscow «Gymnasium «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Sviblovo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SBEI 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Gymnasium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Sviblovo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65260575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215484"/>
              </p:ext>
            </p:extLst>
          </p:nvPr>
        </p:nvGraphicFramePr>
        <p:xfrm>
          <a:off x="484909" y="1593271"/>
          <a:ext cx="11069782" cy="15370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22006">
                  <a:extLst>
                    <a:ext uri="{9D8B030D-6E8A-4147-A177-3AD203B41FA5}">
                      <a16:colId xmlns="" xmlns:a16="http://schemas.microsoft.com/office/drawing/2014/main" val="3686153454"/>
                    </a:ext>
                  </a:extLst>
                </a:gridCol>
                <a:gridCol w="3747776">
                  <a:extLst>
                    <a:ext uri="{9D8B030D-6E8A-4147-A177-3AD203B41FA5}">
                      <a16:colId xmlns="" xmlns:a16="http://schemas.microsoft.com/office/drawing/2014/main" val="2739075279"/>
                    </a:ext>
                  </a:extLst>
                </a:gridCol>
              </a:tblGrid>
              <a:tr h="30801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////////////////////////////////////////////////////////////////////////////////////////////////////////////////////////////////////////////////////////////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53267968"/>
                  </a:ext>
                </a:extLst>
              </a:tr>
              <a:tr h="12290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ул. Седова, д.4 корп.1, г. Москва, 129323,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.8(495)656-60-81; 8(495)656-60-17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de-DE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4"/>
                        </a:rPr>
                        <a:t>1565@edu.mos.ru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de-DE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5"/>
                        </a:rPr>
                        <a:t>http://gym1565sv.mskobr.ru/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ОКПО – 78026555, ОГРН – 1057747734901, ИНН/КПП 7716530474/771601001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Sedova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st.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4/1, Moscow, 129323 Russia,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Tel.:  +7(495)656-60-81; +7(495)656-60-17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de-DE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4"/>
                        </a:rPr>
                        <a:t>1565@edu.mos.ru</a:t>
                      </a: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de-DE" sz="12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5"/>
                        </a:rPr>
                        <a:t>http://gym1565sv.mskobr.ru/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184678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754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551709"/>
            <a:ext cx="5403273" cy="4696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1551708"/>
            <a:ext cx="5458691" cy="4696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258292" y="762000"/>
            <a:ext cx="8657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2929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Дидактические игры: “Узнай по описанию</a:t>
            </a:r>
            <a:r>
              <a:rPr lang="ru-RU" sz="2800" b="1" dirty="0" smtClean="0">
                <a:solidFill>
                  <a:srgbClr val="2929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”</a:t>
            </a:r>
            <a:endParaRPr lang="ru-RU" sz="2800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24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2396836" y="762000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Художественно-эстетическое развитие</a:t>
            </a:r>
            <a:endParaRPr lang="ru-RU" b="1" dirty="0">
              <a:solidFill>
                <a:srgbClr val="292929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364" y="1482436"/>
            <a:ext cx="5389419" cy="5070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2147" y="1482436"/>
            <a:ext cx="5749636" cy="5070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0103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636" y="1399309"/>
            <a:ext cx="5181600" cy="511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0474" y="1399309"/>
            <a:ext cx="6012872" cy="511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4618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782" y="872836"/>
            <a:ext cx="7800109" cy="5444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1111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491" y="1136073"/>
            <a:ext cx="5361710" cy="53201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4436" y="1136072"/>
            <a:ext cx="5777346" cy="5320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7412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6725" y="1620982"/>
            <a:ext cx="5846619" cy="4890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053" y="1620982"/>
            <a:ext cx="5375565" cy="4890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7172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674" y="1856509"/>
            <a:ext cx="5500251" cy="4768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599" y="1856509"/>
            <a:ext cx="5971309" cy="4768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1157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236" y="1537855"/>
            <a:ext cx="5486400" cy="511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872" y="1537854"/>
            <a:ext cx="5874328" cy="5112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2896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945" y="1233055"/>
            <a:ext cx="5250873" cy="5264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5164" y="1233056"/>
            <a:ext cx="5960532" cy="5264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6426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691" y="769793"/>
            <a:ext cx="10266218" cy="5741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4809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803564" y="3394364"/>
            <a:ext cx="4765963" cy="3134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Срок реализации проекта: 2 месяца. </a:t>
            </a: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Участники: 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средней группы,  родители обучающихся, воспитатели. </a:t>
            </a: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Ознакомление детей с дикими животными, воспитание осознанного, бережного отношения к живой природе.  </a:t>
            </a:r>
            <a:endParaRPr lang="ru-RU" sz="20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199" y="1080655"/>
            <a:ext cx="5971309" cy="5447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9399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673" y="1482435"/>
            <a:ext cx="5555672" cy="52413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1308" y="1482435"/>
            <a:ext cx="5982085" cy="52413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1856509" y="734291"/>
            <a:ext cx="97989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Нетрадиционная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техника: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обрывание «Белочка»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77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674" y="1454727"/>
            <a:ext cx="5569526" cy="5126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5163" y="1454726"/>
            <a:ext cx="6012873" cy="5126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9802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255" y="1385455"/>
            <a:ext cx="5721927" cy="5250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4437" y="1385455"/>
            <a:ext cx="5985163" cy="5250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022764" y="734291"/>
            <a:ext cx="67715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Коллективная  работа «Коллаж»</a:t>
            </a:r>
            <a:endParaRPr lang="ru-RU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81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64" y="1066800"/>
            <a:ext cx="5514109" cy="5500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2037" y="1072053"/>
            <a:ext cx="6040581" cy="5517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1356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236" y="1177636"/>
            <a:ext cx="5472546" cy="5458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9018" y="1177636"/>
            <a:ext cx="5874328" cy="5458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8783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173" y="595744"/>
            <a:ext cx="10856100" cy="6012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6372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2064327" y="803565"/>
            <a:ext cx="8451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2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Просмотр видеофильма о диких животных.</a:t>
            </a:r>
            <a:endParaRPr lang="ru-RU" sz="32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599" y="1565564"/>
            <a:ext cx="9144001" cy="5143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5758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656" y="498764"/>
            <a:ext cx="5444836" cy="5763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399" y="498764"/>
            <a:ext cx="5597237" cy="5763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2379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969818" y="886691"/>
            <a:ext cx="105105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гровая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физкультурно-оздоровительная работа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945" y="1743074"/>
            <a:ext cx="5555673" cy="4810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7563" y="1743074"/>
            <a:ext cx="5611092" cy="4810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2840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220" y="1233054"/>
            <a:ext cx="5472544" cy="5278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0582" y="1233054"/>
            <a:ext cx="5805053" cy="5278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3127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Прямоугольник 1"/>
          <p:cNvSpPr/>
          <p:nvPr/>
        </p:nvSpPr>
        <p:spPr>
          <a:xfrm>
            <a:off x="983673" y="1049887"/>
            <a:ext cx="9739745" cy="6445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b="1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</a:t>
            </a:r>
            <a:endParaRPr lang="ru-RU" sz="36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Образовательная:</a:t>
            </a: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Закрепить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представление детей о лесе как месте обитания диких животных. 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Закрепить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понятие «дикие животные», умение различать и называть их жилища.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Развивающая: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Развивать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наблюдательность, мышление, воображение, память.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Воспитательная:</a:t>
            </a: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Воспитывать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любовь и бережное отношение к природе, желание ее охранять и оказывать ей посильную помощь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lvl="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- Привлекать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родителей воспитанию в детях бережного отношения к природе. </a:t>
            </a:r>
          </a:p>
          <a:p>
            <a:pPr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17818" y="623455"/>
            <a:ext cx="35878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929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29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365" y="1316182"/>
            <a:ext cx="5333999" cy="5327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5891" y="1316182"/>
            <a:ext cx="5957454" cy="5327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7995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1634836" y="858982"/>
            <a:ext cx="9997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422073" y="554182"/>
            <a:ext cx="4197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Работа с родителями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74" y="1228314"/>
            <a:ext cx="9620136" cy="5227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9752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873" y="481809"/>
            <a:ext cx="5915891" cy="60319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393" y="481809"/>
            <a:ext cx="5439244" cy="60319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8215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600" y="1524000"/>
            <a:ext cx="8104909" cy="5015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0302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709" y="1468583"/>
            <a:ext cx="5029200" cy="4738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0582" y="1468583"/>
            <a:ext cx="5417127" cy="47445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9979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Прямоугольник 1"/>
          <p:cNvSpPr/>
          <p:nvPr/>
        </p:nvSpPr>
        <p:spPr>
          <a:xfrm>
            <a:off x="651163" y="775855"/>
            <a:ext cx="9753601" cy="5085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Литература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теме самообразования.</a:t>
            </a:r>
            <a:endParaRPr lang="ru-RU" sz="2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Журналы «Дошкольное воспитание», «Ребенок в детском саду».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Программа воспитания и обучения в детском саду. Под ред. Н. В.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Вераксы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Т. С. Комаровой, М. А. Васильевой.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С. Н. Николаева. Юный эколог. Москва.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Мозаика-синтез 2010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Волчкова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В. Н., Степанова Н. В. Экология. Воронеж 2004.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Ознакомление детей с природой. Методические рекомендации.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О. А.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Соломенникова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Занятия по формированию элементарных экологических представлений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Интернет- ресурсы.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53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Прямоугольник 1"/>
          <p:cNvSpPr/>
          <p:nvPr/>
        </p:nvSpPr>
        <p:spPr>
          <a:xfrm>
            <a:off x="1094509" y="775855"/>
            <a:ext cx="10501746" cy="5252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5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5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02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83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3144982" y="623455"/>
            <a:ext cx="3588328" cy="517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Ожидаемый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7018" y="1870367"/>
            <a:ext cx="8562109" cy="5429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должны знать и называть диких </a:t>
            </a: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животных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b="1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иметь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простейшие представления о некоторых особенностях внешнего вида (строение тела, количество ног,  чем питаются , повадки  и т.д.),  способах передвижения (прыгает,  бегает, ),   </a:t>
            </a: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живут, и как зимуют животные; </a:t>
            </a:r>
          </a:p>
          <a:p>
            <a:pPr marL="285750" indent="-28575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знать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пользе, 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которую приносят людям животные; </a:t>
            </a:r>
            <a:endParaRPr lang="ru-RU" b="1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находить сходства и различия; </a:t>
            </a:r>
            <a:endParaRPr lang="ru-RU" b="1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 у детей </a:t>
            </a: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заботливого отношения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животным  и </a:t>
            </a: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окружающей 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средой.  </a:t>
            </a:r>
            <a:endParaRPr lang="ru-RU" b="1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endParaRPr lang="ru-RU" sz="1400" b="1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6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2202873" y="623455"/>
            <a:ext cx="9658385" cy="517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проекта по образовательным областям: </a:t>
            </a:r>
            <a:endParaRPr lang="ru-RU" sz="2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77637" y="1140520"/>
            <a:ext cx="7966364" cy="5007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Познание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solidFill>
                  <a:srgbClr val="2929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представлений о диких </a:t>
            </a:r>
            <a:r>
              <a:rPr lang="ru-RU" dirty="0" smtClean="0">
                <a:solidFill>
                  <a:srgbClr val="2929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лесных жителей, </a:t>
            </a:r>
            <a:r>
              <a:rPr lang="ru-RU" dirty="0">
                <a:solidFill>
                  <a:srgbClr val="2929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расширение кругозора детей. </a:t>
            </a:r>
          </a:p>
          <a:p>
            <a:pPr marL="285750" indent="-28575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Коммуникация: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свободного общения со взрослыми и детьми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художественной литературы: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целостной картины мира, в том числе первичных ценностных представлений о животных, посредством чтения детской художественной литературы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Художественное творчество: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эстетического восприятия образа животных. </a:t>
            </a: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Музыка: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навыков более точного выполнения танцевальных движений, передающих характер изображаемых животных. </a:t>
            </a: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Безопасность: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Соблюдение элементарных правил поведения с животными. 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14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2770908" y="720436"/>
            <a:ext cx="7255277" cy="556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Схема осуществления проекта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89018" y="1939636"/>
            <a:ext cx="8790623" cy="517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Разделы программы </a:t>
            </a:r>
            <a:r>
              <a:rPr lang="ru-RU" sz="24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Виды </a:t>
            </a: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детской деятельности: </a:t>
            </a:r>
            <a:endParaRPr lang="ru-RU" sz="2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1399309" y="2576944"/>
            <a:ext cx="9580332" cy="3892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Рассматривание иллюстраций по темам занятий. </a:t>
            </a:r>
            <a:endParaRPr lang="ru-RU" b="1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  Художественно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речевая деятельность. Загадки о животных, рассказы, небольшие стихи, сказки</a:t>
            </a: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литературы. </a:t>
            </a: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Заучивание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стишков. </a:t>
            </a:r>
            <a:endParaRPr lang="ru-RU" b="1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Игровая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 Сюжетно – ролевые игры: “Зоопарк”  </a:t>
            </a:r>
            <a:endParaRPr lang="ru-RU" b="1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Tx/>
              <a:buChar char="-"/>
            </a:pPr>
            <a:r>
              <a:rPr lang="ru-RU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развитие.</a:t>
            </a:r>
          </a:p>
          <a:p>
            <a:pPr marL="285750" lvl="0" indent="-285750">
              <a:buFontTx/>
              <a:buChar char="-"/>
            </a:pPr>
            <a:endParaRPr lang="ru-RU" b="1" dirty="0">
              <a:solidFill>
                <a:srgbClr val="2929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solidFill>
                  <a:srgbClr val="2929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Работа с родителями.</a:t>
            </a:r>
            <a:endParaRPr lang="ru-RU" b="1" dirty="0">
              <a:solidFill>
                <a:srgbClr val="292929"/>
              </a:solidFill>
            </a:endParaRPr>
          </a:p>
          <a:p>
            <a:pPr marL="285750" indent="-28575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Tx/>
              <a:buChar char="-"/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67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0"/>
            <a:ext cx="12192000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7673" y="1440874"/>
            <a:ext cx="5680364" cy="518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36" y="1440873"/>
            <a:ext cx="5403274" cy="5181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2604656" y="789709"/>
            <a:ext cx="6982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>
                <a:solidFill>
                  <a:srgbClr val="2929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Рассматривание иллюстраций диких животных</a:t>
            </a:r>
            <a:endParaRPr lang="ru-RU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473" y="1607127"/>
            <a:ext cx="5361706" cy="5001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5270" y="1607127"/>
            <a:ext cx="5541821" cy="5001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2244436" y="623455"/>
            <a:ext cx="875626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Составление рассказов о диких </a:t>
            </a:r>
            <a:r>
              <a:rPr lang="ru-RU" sz="2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животных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402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2244436" y="623455"/>
            <a:ext cx="87562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Чтение </a:t>
            </a: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художественной </a:t>
            </a:r>
            <a:r>
              <a:rPr lang="ru-RU" sz="28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литературы</a:t>
            </a:r>
            <a:endParaRPr lang="ru-RU" b="1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2654" y="1454727"/>
            <a:ext cx="8920789" cy="4599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3671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2220</TotalTime>
  <Words>633</Words>
  <Application>Microsoft Office PowerPoint</Application>
  <PresentationFormat>Широкоэкранный</PresentationFormat>
  <Paragraphs>84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admin</cp:lastModifiedBy>
  <cp:revision>54</cp:revision>
  <dcterms:created xsi:type="dcterms:W3CDTF">2016-03-23T10:43:49Z</dcterms:created>
  <dcterms:modified xsi:type="dcterms:W3CDTF">2017-09-07T19:22:00Z</dcterms:modified>
</cp:coreProperties>
</file>