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68" r:id="rId2"/>
    <p:sldId id="269" r:id="rId3"/>
    <p:sldId id="273" r:id="rId4"/>
    <p:sldId id="270" r:id="rId5"/>
    <p:sldId id="271" r:id="rId6"/>
    <p:sldId id="257" r:id="rId7"/>
    <p:sldId id="258" r:id="rId8"/>
    <p:sldId id="259" r:id="rId9"/>
    <p:sldId id="260" r:id="rId10"/>
    <p:sldId id="261" r:id="rId11"/>
    <p:sldId id="262" r:id="rId12"/>
    <p:sldId id="263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2838BEF-8BB2-4498-84A7-C5851F593DF1}" styleName="Средний стиль 4 -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28.08.2017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28.08.2017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28.08.2017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28.08.2017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219200" y="609600"/>
            <a:ext cx="7462838" cy="3581400"/>
          </a:xfrm>
        </p:spPr>
        <p:txBody>
          <a:bodyPr anchor="ctr"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4400" b="1" dirty="0" smtClean="0">
                <a:solidFill>
                  <a:schemeClr val="tx2">
                    <a:satMod val="130000"/>
                  </a:schemeClr>
                </a:solidFill>
                <a:latin typeface="Calibri" pitchFamily="34" charset="0"/>
              </a:rPr>
              <a:t>Профессиональный стандарт педагога в соответствии с ФГОС ДО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5105400" y="4800600"/>
            <a:ext cx="3576638" cy="1447800"/>
          </a:xfrm>
        </p:spPr>
        <p:txBody>
          <a:bodyPr anchor="ctr">
            <a:normAutofit fontScale="92500"/>
          </a:bodyPr>
          <a:lstStyle/>
          <a:p>
            <a:pPr eaLnBrk="1" fontAlgn="auto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ru-RU" sz="1800" b="1" dirty="0" smtClean="0">
                <a:solidFill>
                  <a:schemeClr val="accent1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Подготовила: </a:t>
            </a:r>
          </a:p>
          <a:p>
            <a:pPr eaLnBrk="1" fontAlgn="auto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ru-RU" sz="1800" b="1" dirty="0" err="1" smtClean="0">
                <a:solidFill>
                  <a:schemeClr val="accent1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Поротникова</a:t>
            </a:r>
            <a:r>
              <a:rPr lang="ru-RU" sz="1800" b="1" dirty="0" smtClean="0">
                <a:solidFill>
                  <a:schemeClr val="accent1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М.В., </a:t>
            </a:r>
            <a:endParaRPr lang="ru-RU" sz="1800" b="1" dirty="0" smtClean="0">
              <a:solidFill>
                <a:schemeClr val="accent1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fontAlgn="auto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ru-RU" sz="1800" b="1" dirty="0" smtClean="0">
                <a:solidFill>
                  <a:schemeClr val="accent1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старший </a:t>
            </a:r>
            <a:r>
              <a:rPr lang="ru-RU" sz="1800" b="1" dirty="0" smtClean="0">
                <a:solidFill>
                  <a:schemeClr val="accent1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воспитатель </a:t>
            </a:r>
          </a:p>
          <a:p>
            <a:pPr eaLnBrk="1" fontAlgn="auto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ru-RU" sz="1800" b="1" dirty="0" smtClean="0">
                <a:solidFill>
                  <a:schemeClr val="accent1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МБ ДОУ «Детский сад № 2» АГО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/>
          </a:bodyPr>
          <a:lstStyle/>
          <a:p>
            <a:r>
              <a:rPr lang="ru-RU" sz="3200" b="1" dirty="0" smtClean="0"/>
              <a:t>Необходимые знания</a:t>
            </a:r>
            <a:endParaRPr lang="ru-RU" sz="32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217443"/>
          </a:xfrm>
        </p:spPr>
        <p:txBody>
          <a:bodyPr>
            <a:normAutofit fontScale="70000" lnSpcReduction="20000"/>
          </a:bodyPr>
          <a:lstStyle/>
          <a:p>
            <a:r>
              <a:rPr lang="ru-RU" b="1" dirty="0" smtClean="0"/>
              <a:t>Специфика дошкольного образования и особенностей организации работы с детьми раннего и дошкольного возраста</a:t>
            </a:r>
          </a:p>
          <a:p>
            <a:r>
              <a:rPr lang="ru-RU" b="1" dirty="0" smtClean="0"/>
              <a:t>Основные психологические подходы: культурно-исторический, </a:t>
            </a:r>
            <a:r>
              <a:rPr lang="ru-RU" b="1" dirty="0" err="1" smtClean="0"/>
              <a:t>деятельностный</a:t>
            </a:r>
            <a:r>
              <a:rPr lang="ru-RU" b="1" dirty="0" smtClean="0"/>
              <a:t> и личностный; основы дошкольной педагогики, включая классические системы дошкольного воспитания</a:t>
            </a:r>
          </a:p>
          <a:p>
            <a:r>
              <a:rPr lang="ru-RU" b="1" dirty="0" smtClean="0"/>
              <a:t>Общие закономерности развития ребенка в раннем и дошкольном возрасте</a:t>
            </a:r>
          </a:p>
          <a:p>
            <a:r>
              <a:rPr lang="ru-RU" b="1" dirty="0" smtClean="0"/>
              <a:t>Особенности становления и развития детских деятельностей в раннем и дошкольном возрасте</a:t>
            </a:r>
          </a:p>
          <a:p>
            <a:r>
              <a:rPr lang="ru-RU" b="1" dirty="0" smtClean="0"/>
              <a:t>Основы теории физического, познавательного  и  личностного развития детей раннего и дошкольного возраста</a:t>
            </a:r>
          </a:p>
          <a:p>
            <a:r>
              <a:rPr lang="ru-RU" b="1" dirty="0" smtClean="0"/>
              <a:t>Современные тенденции развития дошкольного образования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/>
          </a:bodyPr>
          <a:lstStyle/>
          <a:p>
            <a:r>
              <a:rPr lang="ru-RU" sz="3200" b="1" dirty="0" smtClean="0"/>
              <a:t>Другие характеристики</a:t>
            </a:r>
            <a:endParaRPr lang="ru-RU" sz="32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1800" b="1" dirty="0" smtClean="0"/>
              <a:t>                  Соблюдение правовых, нравственных и этических норм, требований профессиональной этики.</a:t>
            </a:r>
            <a:endParaRPr lang="ru-RU" sz="1800" b="1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44824"/>
            <a:ext cx="8229600" cy="1143000"/>
          </a:xfrm>
        </p:spPr>
        <p:txBody>
          <a:bodyPr/>
          <a:lstStyle/>
          <a:p>
            <a:r>
              <a:rPr lang="ru-RU" b="1" dirty="0" smtClean="0"/>
              <a:t>Спасибо за внимание!</a:t>
            </a:r>
            <a:endParaRPr lang="ru-RU" b="1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b="1" smtClean="0">
                <a:solidFill>
                  <a:schemeClr val="tx2">
                    <a:satMod val="130000"/>
                  </a:schemeClr>
                </a:solidFill>
                <a:latin typeface="Times New Roman" pitchFamily="18" charset="0"/>
              </a:rPr>
              <a:t>Профессиональный стандарт педагога</a:t>
            </a:r>
            <a:endParaRPr lang="ru-RU" smtClean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5576" y="1827213"/>
            <a:ext cx="7928049" cy="4443412"/>
          </a:xfrm>
        </p:spPr>
        <p:txBody>
          <a:bodyPr>
            <a:normAutofit lnSpcReduction="10000"/>
          </a:bodyPr>
          <a:lstStyle/>
          <a:p>
            <a:pPr marL="365760" indent="-283464" algn="ctr" eaLnBrk="1" fontAlgn="auto" hangingPunct="1">
              <a:spcAft>
                <a:spcPts val="0"/>
              </a:spcAft>
              <a:buClr>
                <a:srgbClr val="E4005C"/>
              </a:buClr>
              <a:buFont typeface="Wingdings" pitchFamily="2" charset="2"/>
              <a:buNone/>
              <a:defRPr/>
            </a:pPr>
            <a:r>
              <a:rPr lang="ru-RU" sz="1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Профессиональный стандарт «Педагог (педагогическая</a:t>
            </a:r>
          </a:p>
          <a:p>
            <a:pPr marL="365760" indent="-283464" algn="ctr" eaLnBrk="1" fontAlgn="auto" hangingPunct="1">
              <a:spcAft>
                <a:spcPts val="0"/>
              </a:spcAft>
              <a:buClr>
                <a:srgbClr val="E4005C"/>
              </a:buClr>
              <a:buFont typeface="Wingdings" pitchFamily="2" charset="2"/>
              <a:buNone/>
              <a:defRPr/>
            </a:pPr>
            <a:r>
              <a:rPr lang="ru-RU" sz="1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деятельность в сфере дошкольного, начального общего,</a:t>
            </a:r>
          </a:p>
          <a:p>
            <a:pPr marL="365760" indent="-283464" algn="ctr" eaLnBrk="1" fontAlgn="auto" hangingPunct="1">
              <a:spcAft>
                <a:spcPts val="0"/>
              </a:spcAft>
              <a:buClr>
                <a:srgbClr val="E4005C"/>
              </a:buClr>
              <a:buFont typeface="Wingdings" pitchFamily="2" charset="2"/>
              <a:buNone/>
              <a:defRPr/>
            </a:pPr>
            <a:r>
              <a:rPr lang="ru-RU" sz="1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основного общего, среднего общего образования)</a:t>
            </a:r>
          </a:p>
          <a:p>
            <a:pPr marL="365760" indent="-283464" algn="ctr" eaLnBrk="1" fontAlgn="auto" hangingPunct="1">
              <a:spcAft>
                <a:spcPts val="0"/>
              </a:spcAft>
              <a:buClr>
                <a:srgbClr val="E4005C"/>
              </a:buClr>
              <a:buFont typeface="Wingdings" pitchFamily="2" charset="2"/>
              <a:buNone/>
              <a:defRPr/>
            </a:pPr>
            <a:r>
              <a:rPr lang="ru-RU" sz="1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(воспитатель, учитель)»: </a:t>
            </a:r>
          </a:p>
          <a:p>
            <a:pPr marL="365760" indent="-283464" algn="ctr" eaLnBrk="1" fontAlgn="auto" hangingPunct="1">
              <a:spcAft>
                <a:spcPts val="0"/>
              </a:spcAft>
              <a:buClr>
                <a:srgbClr val="E4005C"/>
              </a:buClr>
              <a:buFont typeface="Wingdings" pitchFamily="2" charset="2"/>
              <a:buNone/>
              <a:defRPr/>
            </a:pPr>
            <a:endParaRPr lang="ru-RU" sz="1800" b="1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365760" indent="-283464" eaLnBrk="1" fontAlgn="auto" hangingPunct="1">
              <a:spcAft>
                <a:spcPts val="0"/>
              </a:spcAft>
              <a:buClr>
                <a:srgbClr val="E4005C"/>
              </a:buClr>
              <a:buNone/>
              <a:defRPr/>
            </a:pPr>
            <a:r>
              <a:rPr lang="ru-RU" sz="22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1.   Утвержден </a:t>
            </a:r>
            <a:r>
              <a:rPr lang="ru-RU" sz="22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приказом Министерства труда и соцзащиты </a:t>
            </a:r>
            <a:r>
              <a:rPr lang="ru-RU" sz="22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   </a:t>
            </a:r>
          </a:p>
          <a:p>
            <a:pPr marL="365760" indent="-283464" eaLnBrk="1" fontAlgn="auto" hangingPunct="1">
              <a:spcAft>
                <a:spcPts val="0"/>
              </a:spcAft>
              <a:buClr>
                <a:srgbClr val="E4005C"/>
              </a:buClr>
              <a:buNone/>
              <a:defRPr/>
            </a:pPr>
            <a:r>
              <a:rPr lang="ru-RU" sz="22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     Российской </a:t>
            </a:r>
            <a:r>
              <a:rPr lang="ru-RU" sz="22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Федерации от 18 октября 2013 г. N </a:t>
            </a:r>
            <a:r>
              <a:rPr lang="ru-RU" sz="22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544н.</a:t>
            </a:r>
            <a:endParaRPr lang="ru-RU" sz="2200" b="1" dirty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365760" indent="-283464" eaLnBrk="1" fontAlgn="auto" hangingPunct="1">
              <a:spcAft>
                <a:spcPts val="0"/>
              </a:spcAft>
              <a:buClr>
                <a:srgbClr val="E4005C"/>
              </a:buClr>
              <a:buNone/>
              <a:defRPr/>
            </a:pPr>
            <a:r>
              <a:rPr lang="ru-RU" sz="22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2.   Зарегистрирован </a:t>
            </a:r>
            <a:r>
              <a:rPr lang="ru-RU" sz="22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Министерством </a:t>
            </a:r>
            <a:r>
              <a:rPr lang="ru-RU" sz="22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юстиции</a:t>
            </a:r>
          </a:p>
          <a:p>
            <a:pPr marL="82296" indent="0" eaLnBrk="1" fontAlgn="auto" hangingPunct="1">
              <a:spcAft>
                <a:spcPts val="0"/>
              </a:spcAft>
              <a:buClr>
                <a:srgbClr val="E4005C"/>
              </a:buClr>
              <a:buFont typeface="Wingdings 2" pitchFamily="18" charset="2"/>
              <a:buNone/>
              <a:defRPr/>
            </a:pPr>
            <a:r>
              <a:rPr lang="ru-RU" sz="22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     06. 12. </a:t>
            </a:r>
            <a:r>
              <a:rPr lang="ru-RU" sz="22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2013 </a:t>
            </a:r>
            <a:r>
              <a:rPr lang="ru-RU" sz="22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г.</a:t>
            </a:r>
          </a:p>
          <a:p>
            <a:pPr marL="82296" indent="0">
              <a:buClr>
                <a:srgbClr val="E4005C"/>
              </a:buClr>
              <a:buNone/>
              <a:defRPr/>
            </a:pPr>
            <a:r>
              <a:rPr lang="ru-RU" sz="22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3. </a:t>
            </a:r>
            <a:r>
              <a:rPr lang="ru-RU" sz="22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2016 г.– режим апробации. </a:t>
            </a:r>
          </a:p>
          <a:p>
            <a:pPr marL="82296" indent="0">
              <a:buClr>
                <a:srgbClr val="E4005C"/>
              </a:buClr>
              <a:buNone/>
              <a:defRPr/>
            </a:pPr>
            <a:r>
              <a:rPr lang="ru-RU" sz="22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4.  Планировалось </a:t>
            </a:r>
            <a:r>
              <a:rPr lang="ru-RU" sz="22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введение в массовое применение с 1    </a:t>
            </a:r>
          </a:p>
          <a:p>
            <a:pPr marL="82296" indent="0" eaLnBrk="1" fontAlgn="auto" hangingPunct="1">
              <a:spcAft>
                <a:spcPts val="0"/>
              </a:spcAft>
              <a:buClr>
                <a:srgbClr val="E4005C"/>
              </a:buClr>
              <a:buFont typeface="Wingdings 2" pitchFamily="18" charset="2"/>
              <a:buNone/>
              <a:defRPr/>
            </a:pPr>
            <a:r>
              <a:rPr lang="ru-RU" sz="22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     января 2017 г.</a:t>
            </a:r>
          </a:p>
          <a:p>
            <a:pPr marL="0" indent="0"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endParaRPr lang="ru-RU" sz="1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3"/>
          <p:cNvSpPr>
            <a:spLocks noGrp="1" noChangeArrowheads="1"/>
          </p:cNvSpPr>
          <p:nvPr>
            <p:ph idx="1"/>
          </p:nvPr>
        </p:nvSpPr>
        <p:spPr>
          <a:xfrm>
            <a:off x="539552" y="404664"/>
            <a:ext cx="8229600" cy="5544616"/>
          </a:xfrm>
        </p:spPr>
        <p:txBody>
          <a:bodyPr>
            <a:normAutofit fontScale="92500" lnSpcReduction="10000"/>
          </a:bodyPr>
          <a:lstStyle/>
          <a:p>
            <a:pPr eaLnBrk="1" hangingPunct="1">
              <a:lnSpc>
                <a:spcPct val="90000"/>
              </a:lnSpc>
            </a:pPr>
            <a:endParaRPr lang="ru-RU" sz="2400" dirty="0" smtClean="0">
              <a:latin typeface="Times New Roman" pitchFamily="18" charset="0"/>
            </a:endParaRPr>
          </a:p>
          <a:p>
            <a:pPr eaLnBrk="1" hangingPunct="1">
              <a:lnSpc>
                <a:spcPct val="90000"/>
              </a:lnSpc>
              <a:buNone/>
            </a:pPr>
            <a:endParaRPr lang="ru-RU" sz="2400" b="1" dirty="0" smtClean="0">
              <a:latin typeface="Times New Roman" pitchFamily="18" charset="0"/>
            </a:endParaRPr>
          </a:p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</a:rPr>
              <a:t>Для чего нужен профессиональный стандарт педагога?</a:t>
            </a:r>
          </a:p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</a:pPr>
            <a:endParaRPr lang="ru-RU" sz="2400" b="1" dirty="0" smtClean="0">
              <a:solidFill>
                <a:srgbClr val="FF0000"/>
              </a:solidFill>
              <a:latin typeface="Times New Roman" pitchFamily="18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ru-RU" sz="2400" b="1" dirty="0" smtClean="0">
                <a:solidFill>
                  <a:schemeClr val="tx2"/>
                </a:solidFill>
                <a:latin typeface="Times New Roman" pitchFamily="18" charset="0"/>
              </a:rPr>
              <a:t>Стандарт</a:t>
            </a:r>
            <a:r>
              <a:rPr lang="ru-RU" sz="2400" b="1" dirty="0" smtClean="0">
                <a:latin typeface="Times New Roman" pitchFamily="18" charset="0"/>
              </a:rPr>
              <a:t> – инструмент повышения качества образования и выхода отечественного образования на международный уровень.</a:t>
            </a:r>
          </a:p>
          <a:p>
            <a:pPr eaLnBrk="1" hangingPunct="1">
              <a:lnSpc>
                <a:spcPct val="90000"/>
              </a:lnSpc>
            </a:pPr>
            <a:endParaRPr lang="ru-RU" sz="2400" b="1" dirty="0" smtClean="0">
              <a:latin typeface="Times New Roman" pitchFamily="18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ru-RU" sz="2400" b="1" dirty="0" smtClean="0">
                <a:solidFill>
                  <a:schemeClr val="tx2"/>
                </a:solidFill>
                <a:latin typeface="Times New Roman" pitchFamily="18" charset="0"/>
              </a:rPr>
              <a:t>Стандарт</a:t>
            </a:r>
            <a:r>
              <a:rPr lang="ru-RU" sz="2400" b="1" dirty="0" smtClean="0">
                <a:latin typeface="Times New Roman" pitchFamily="18" charset="0"/>
              </a:rPr>
              <a:t> – объективный измеритель квалификации педагога.</a:t>
            </a:r>
          </a:p>
          <a:p>
            <a:pPr eaLnBrk="1" hangingPunct="1">
              <a:lnSpc>
                <a:spcPct val="90000"/>
              </a:lnSpc>
            </a:pPr>
            <a:endParaRPr lang="ru-RU" sz="2400" b="1" dirty="0" smtClean="0">
              <a:latin typeface="Times New Roman" pitchFamily="18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ru-RU" sz="2400" b="1" dirty="0" smtClean="0">
                <a:solidFill>
                  <a:schemeClr val="tx2"/>
                </a:solidFill>
                <a:latin typeface="Times New Roman" pitchFamily="18" charset="0"/>
              </a:rPr>
              <a:t>Стандарт</a:t>
            </a:r>
            <a:r>
              <a:rPr lang="ru-RU" sz="2400" b="1" dirty="0" smtClean="0">
                <a:latin typeface="Times New Roman" pitchFamily="18" charset="0"/>
              </a:rPr>
              <a:t> – средство отбора педагогических кадров в учреждения образования.</a:t>
            </a:r>
          </a:p>
          <a:p>
            <a:pPr eaLnBrk="1" hangingPunct="1">
              <a:lnSpc>
                <a:spcPct val="90000"/>
              </a:lnSpc>
            </a:pPr>
            <a:endParaRPr lang="ru-RU" sz="2400" b="1" dirty="0" smtClean="0">
              <a:latin typeface="Times New Roman" pitchFamily="18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ru-RU" sz="2400" b="1" dirty="0" smtClean="0">
                <a:solidFill>
                  <a:schemeClr val="tx2"/>
                </a:solidFill>
                <a:latin typeface="Times New Roman" pitchFamily="18" charset="0"/>
              </a:rPr>
              <a:t>Стандарт</a:t>
            </a:r>
            <a:r>
              <a:rPr lang="ru-RU" sz="2400" b="1" dirty="0" smtClean="0">
                <a:latin typeface="Times New Roman" pitchFamily="18" charset="0"/>
              </a:rPr>
              <a:t> – основан для формирования трудового договора, фиксирующего отношения между работником и работодателем.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457200"/>
            <a:ext cx="7926462" cy="2438400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Calibri" pitchFamily="34" charset="0"/>
              </a:rPr>
              <a:t>Профессиональный стандарт педагога: </a:t>
            </a:r>
            <a:r>
              <a:rPr lang="ru-RU" sz="2800" b="1" dirty="0">
                <a:solidFill>
                  <a:schemeClr val="tx1"/>
                </a:solidFill>
                <a:latin typeface="Calibri" pitchFamily="34" charset="0"/>
              </a:rPr>
              <a:t>документ, включающий перечень профессиональных и личностных требований к учителю (воспитателю), действующий на всей территории Российской Федерации.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3505200"/>
            <a:ext cx="8311331" cy="1752600"/>
          </a:xfrm>
          <a:ln>
            <a:solidFill>
              <a:schemeClr val="accent3">
                <a:lumMod val="75000"/>
              </a:schemeClr>
            </a:solidFill>
          </a:ln>
        </p:spPr>
        <p:txBody>
          <a:bodyPr>
            <a:normAutofit lnSpcReduction="10000"/>
          </a:bodyPr>
          <a:lstStyle/>
          <a:p>
            <a:pPr algn="ctr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2800" b="1" dirty="0">
                <a:solidFill>
                  <a:srgbClr val="C00000"/>
                </a:solidFill>
                <a:latin typeface="Calibri" pitchFamily="34" charset="0"/>
              </a:rPr>
              <a:t>готовность учить всех без исключения детей, вне зависимости от их склонностей, способностей, особенностей развития, ограниченных возможностей.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2800" b="1" smtClean="0">
                <a:solidFill>
                  <a:srgbClr val="3333CC"/>
                </a:solidFill>
              </a:rPr>
              <a:t>ХАРАКТЕРИСТИКА СТАНДАРТА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idx="1"/>
          </p:nvPr>
        </p:nvSpPr>
        <p:spPr>
          <a:xfrm>
            <a:off x="251520" y="1196752"/>
            <a:ext cx="8682930" cy="5112568"/>
          </a:xfrm>
        </p:spPr>
        <p:txBody>
          <a:bodyPr>
            <a:normAutofit fontScale="92500"/>
          </a:bodyPr>
          <a:lstStyle/>
          <a:p>
            <a:pPr eaLnBrk="1" hangingPunct="1">
              <a:lnSpc>
                <a:spcPct val="90000"/>
              </a:lnSpc>
            </a:pPr>
            <a:r>
              <a:rPr lang="ru-RU" sz="2400" b="1" dirty="0" smtClean="0">
                <a:latin typeface="Calibri" pitchFamily="34" charset="0"/>
              </a:rPr>
              <a:t>в нем </a:t>
            </a:r>
            <a:r>
              <a:rPr lang="ru-RU" sz="2400" b="1" u="sng" dirty="0" smtClean="0">
                <a:latin typeface="Calibri" pitchFamily="34" charset="0"/>
              </a:rPr>
              <a:t>определяются основные требования к квалификации педагога</a:t>
            </a:r>
          </a:p>
          <a:p>
            <a:pPr eaLnBrk="1" hangingPunct="1">
              <a:lnSpc>
                <a:spcPct val="90000"/>
              </a:lnSpc>
            </a:pPr>
            <a:endParaRPr lang="ru-RU" sz="2400" b="1" dirty="0" smtClean="0">
              <a:latin typeface="Calibri" pitchFamily="34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ru-RU" sz="2400" b="1" dirty="0" smtClean="0">
                <a:latin typeface="Calibri" pitchFamily="34" charset="0"/>
              </a:rPr>
              <a:t>может дополнятся региональными требованиями</a:t>
            </a:r>
          </a:p>
          <a:p>
            <a:pPr eaLnBrk="1" hangingPunct="1">
              <a:lnSpc>
                <a:spcPct val="90000"/>
              </a:lnSpc>
            </a:pPr>
            <a:endParaRPr lang="ru-RU" sz="2400" b="1" dirty="0" smtClean="0">
              <a:latin typeface="Calibri" pitchFamily="34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ru-RU" sz="2400" b="1" dirty="0" smtClean="0">
                <a:latin typeface="Calibri" pitchFamily="34" charset="0"/>
              </a:rPr>
              <a:t>может быть дополнен внутренним стандартом образовательного учреждения</a:t>
            </a:r>
          </a:p>
          <a:p>
            <a:pPr eaLnBrk="1" hangingPunct="1">
              <a:lnSpc>
                <a:spcPct val="90000"/>
              </a:lnSpc>
            </a:pPr>
            <a:endParaRPr lang="ru-RU" sz="2400" b="1" dirty="0" smtClean="0">
              <a:latin typeface="Calibri" pitchFamily="34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ru-RU" sz="2400" b="1" dirty="0" smtClean="0">
                <a:latin typeface="Calibri" pitchFamily="34" charset="0"/>
              </a:rPr>
              <a:t>является уровневым, учитывающим специфику работы педагогов образовательного учреждения</a:t>
            </a:r>
          </a:p>
          <a:p>
            <a:pPr eaLnBrk="1" hangingPunct="1">
              <a:lnSpc>
                <a:spcPct val="90000"/>
              </a:lnSpc>
            </a:pPr>
            <a:endParaRPr lang="ru-RU" sz="2400" b="1" dirty="0" smtClean="0">
              <a:latin typeface="Calibri" pitchFamily="34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ru-RU" sz="2400" b="1" dirty="0" smtClean="0">
                <a:latin typeface="Calibri" pitchFamily="34" charset="0"/>
              </a:rPr>
              <a:t>отражает </a:t>
            </a:r>
            <a:r>
              <a:rPr lang="ru-RU" sz="2400" b="1" u="sng" dirty="0" smtClean="0">
                <a:latin typeface="Calibri" pitchFamily="34" charset="0"/>
              </a:rPr>
              <a:t>структуру профессиональной деятельности педагога</a:t>
            </a:r>
          </a:p>
          <a:p>
            <a:pPr eaLnBrk="1" hangingPunct="1">
              <a:lnSpc>
                <a:spcPct val="90000"/>
              </a:lnSpc>
            </a:pPr>
            <a:endParaRPr lang="ru-RU" sz="2400" b="1" dirty="0" smtClean="0">
              <a:latin typeface="Calibri" pitchFamily="34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ru-RU" sz="2400" b="1" dirty="0" smtClean="0">
                <a:latin typeface="Calibri" pitchFamily="34" charset="0"/>
              </a:rPr>
              <a:t>выдвигает </a:t>
            </a:r>
            <a:r>
              <a:rPr lang="ru-RU" sz="2400" b="1" u="sng" dirty="0" smtClean="0">
                <a:latin typeface="Calibri" pitchFamily="34" charset="0"/>
              </a:rPr>
              <a:t>требования к личностным качествам педагога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294105"/>
          <a:ext cx="8229600" cy="64617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314600"/>
                <a:gridCol w="5915000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1400" b="1" kern="1200" dirty="0" smtClean="0"/>
                        <a:t>Требования к образованию и обучению</a:t>
                      </a:r>
                      <a:endParaRPr lang="ru-RU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1" kern="1200" dirty="0" smtClean="0"/>
                        <a:t>Высшее образование или среднее профессиональное образование по направлениям подготовки </a:t>
                      </a:r>
                      <a:r>
                        <a:rPr lang="ru-RU" sz="1800" b="1" u="sng" kern="1200" dirty="0" smtClean="0"/>
                        <a:t>"Образование и педагогика" </a:t>
                      </a:r>
                      <a:r>
                        <a:rPr lang="ru-RU" sz="1800" b="1" kern="1200" dirty="0" smtClean="0"/>
                        <a:t>или в области, соответствующей преподаваемому предмету (с последующей профессиональной переподготовкой  по профилю педагогической деятельности), либо высшее образование или среднее профессиональное образование и дополнительное профессиональное образование по направлению деятельности в образовательной организации </a:t>
                      </a:r>
                      <a:endParaRPr lang="ru-RU" sz="18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400" b="1" kern="1200" dirty="0" smtClean="0"/>
                        <a:t>Требования к опыту практической работы</a:t>
                      </a:r>
                      <a:endParaRPr lang="ru-RU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b="1" kern="1200" dirty="0" smtClean="0"/>
                        <a:t>Требования к опыту практической работы не предъявляются </a:t>
                      </a:r>
                      <a:endParaRPr lang="ru-RU" sz="1400" b="1" dirty="0"/>
                    </a:p>
                  </a:txBody>
                  <a:tcPr/>
                </a:tc>
              </a:tr>
              <a:tr h="2419131">
                <a:tc>
                  <a:txBody>
                    <a:bodyPr/>
                    <a:lstStyle/>
                    <a:p>
                      <a:r>
                        <a:rPr lang="ru-RU" sz="1400" b="1" kern="1200" dirty="0" smtClean="0"/>
                        <a:t>Особые условия допуска к работе</a:t>
                      </a:r>
                      <a:endParaRPr lang="ru-RU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1" kern="1200" dirty="0" smtClean="0"/>
                        <a:t>К педагогической деятельности не допускаются лица:</a:t>
                      </a:r>
                    </a:p>
                    <a:p>
                      <a:r>
                        <a:rPr lang="ru-RU" sz="1800" b="1" kern="1200" dirty="0" smtClean="0"/>
                        <a:t>- лишенные права заниматься педагогической деятельностью в соответствии с вступившим в законную силу приговором суда;</a:t>
                      </a:r>
                    </a:p>
                    <a:p>
                      <a:r>
                        <a:rPr lang="ru-RU" sz="1800" b="1" kern="1200" dirty="0" smtClean="0"/>
                        <a:t>- имеющие или имевшие судимость за преступления, состав и виды которых установлены  законодательством Российской Федерации;</a:t>
                      </a:r>
                    </a:p>
                    <a:p>
                      <a:r>
                        <a:rPr lang="ru-RU" sz="1800" b="1" kern="1200" dirty="0" smtClean="0"/>
                        <a:t>- признанные недееспособными в установленном федеральным законом порядке;</a:t>
                      </a:r>
                    </a:p>
                    <a:p>
                      <a:r>
                        <a:rPr lang="ru-RU" sz="1800" b="1" kern="1200" dirty="0" smtClean="0"/>
                        <a:t>- имеющие заболевания, предусмотренные установленным перечнем.</a:t>
                      </a:r>
                      <a:endParaRPr lang="ru-RU" sz="1800" b="1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6048672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3600" b="1" dirty="0" smtClean="0"/>
              <a:t>Трудовая функция</a:t>
            </a:r>
          </a:p>
          <a:p>
            <a:pPr algn="ctr">
              <a:buNone/>
            </a:pPr>
            <a:endParaRPr lang="ru-RU" sz="2400" dirty="0"/>
          </a:p>
        </p:txBody>
      </p:sp>
      <p:cxnSp>
        <p:nvCxnSpPr>
          <p:cNvPr id="5" name="Прямая со стрелкой 4"/>
          <p:cNvCxnSpPr/>
          <p:nvPr/>
        </p:nvCxnSpPr>
        <p:spPr>
          <a:xfrm flipH="1">
            <a:off x="1547664" y="1268760"/>
            <a:ext cx="504056" cy="72008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 стрелкой 5"/>
          <p:cNvCxnSpPr/>
          <p:nvPr/>
        </p:nvCxnSpPr>
        <p:spPr>
          <a:xfrm>
            <a:off x="3635896" y="1268760"/>
            <a:ext cx="0" cy="72008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>
            <a:off x="5580112" y="1196752"/>
            <a:ext cx="0" cy="72008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>
            <a:off x="7020272" y="1268760"/>
            <a:ext cx="504056" cy="72008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539552" y="2276872"/>
          <a:ext cx="8064896" cy="701040"/>
        </p:xfrm>
        <a:graphic>
          <a:graphicData uri="http://schemas.openxmlformats.org/drawingml/2006/table">
            <a:tbl>
              <a:tblPr firstRow="1" bandRow="1">
                <a:tableStyleId>{22838BEF-8BB2-4498-84A7-C5851F593DF1}</a:tableStyleId>
              </a:tblPr>
              <a:tblGrid>
                <a:gridCol w="2016224"/>
                <a:gridCol w="2016224"/>
                <a:gridCol w="2016224"/>
                <a:gridCol w="2016224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Трудовые действия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Необходимые умения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Необходимые</a:t>
                      </a:r>
                      <a:r>
                        <a:rPr lang="ru-RU" sz="2000" baseline="0" dirty="0" smtClean="0"/>
                        <a:t> </a:t>
                      </a:r>
                      <a:r>
                        <a:rPr lang="ru-RU" sz="2000" dirty="0" smtClean="0"/>
                        <a:t>знания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Другие характеристики</a:t>
                      </a:r>
                      <a:endParaRPr lang="ru-RU" sz="2000" b="1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/>
          </a:bodyPr>
          <a:lstStyle/>
          <a:p>
            <a:r>
              <a:rPr lang="ru-RU" sz="3200" b="1" dirty="0" smtClean="0"/>
              <a:t>Трудовые действия</a:t>
            </a:r>
            <a:endParaRPr lang="ru-RU" sz="32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400600"/>
          </a:xfrm>
        </p:spPr>
        <p:txBody>
          <a:bodyPr>
            <a:normAutofit fontScale="25000" lnSpcReduction="20000"/>
          </a:bodyPr>
          <a:lstStyle/>
          <a:p>
            <a:r>
              <a:rPr lang="ru-RU" sz="4800" b="1" dirty="0" smtClean="0"/>
              <a:t>Участие в разработке основной общеобразовательной программы образовательной организации в соответствии с федеральным государственным образовательным стандартом дошкольного образования </a:t>
            </a:r>
          </a:p>
          <a:p>
            <a:r>
              <a:rPr lang="ru-RU" sz="4800" b="1" dirty="0" smtClean="0"/>
              <a:t>Участие в создании безопасной и психологически комфортной образовательной среды образовательной организации через обеспечение безопасности жизни детей, поддержание эмоционального благополучия ребенка в период пребывания в образовательной организации</a:t>
            </a:r>
          </a:p>
          <a:p>
            <a:r>
              <a:rPr lang="ru-RU" sz="4800" b="1" dirty="0" smtClean="0"/>
              <a:t>Планирование и реализация образовательной работы в группе детей раннего и/или дошкольного возраста в соответствии с федеральными государственными образовательными стандартами и основными образовательными программами</a:t>
            </a:r>
          </a:p>
          <a:p>
            <a:r>
              <a:rPr lang="ru-RU" sz="4800" b="1" dirty="0" smtClean="0"/>
              <a:t>Организация и проведение педагогического мониторинга освоения детьми образовательной программы и анализ образовательной работы в группе детей раннего и/или дошкольного возраста</a:t>
            </a:r>
          </a:p>
          <a:p>
            <a:r>
              <a:rPr lang="ru-RU" sz="4800" b="1" dirty="0" smtClean="0"/>
              <a:t>Участие в планировании и корректировке образовательных задач (совместно с психологом и другими специалистами) по результатам мониторинга с учетом индивидуальных особенностей развития каждого ребенка раннего и/или  дошкольного возраста</a:t>
            </a:r>
          </a:p>
          <a:p>
            <a:r>
              <a:rPr lang="ru-RU" sz="4800" b="1" dirty="0" smtClean="0"/>
              <a:t>Реализация педагогических рекомендаций специалистов (психолога, логопеда, дефектолога и др.)  в работе с детьми, испытывающими трудности в освоении программы, а также  с детьми с особыми образовательными потребностями</a:t>
            </a:r>
          </a:p>
          <a:p>
            <a:r>
              <a:rPr lang="ru-RU" sz="4800" b="1" dirty="0" smtClean="0"/>
              <a:t>Развитие профессионально значимых компетенций, необходимых для решения образовательных задач развития детей раннего и дошкольного возраста с учетом особенностей возрастных и индивидуальных особенностей их развития</a:t>
            </a:r>
          </a:p>
          <a:p>
            <a:r>
              <a:rPr lang="ru-RU" sz="4800" b="1" dirty="0" smtClean="0"/>
              <a:t>Формирование психологической готовности к школьному обучению</a:t>
            </a:r>
          </a:p>
          <a:p>
            <a:r>
              <a:rPr lang="ru-RU" sz="4800" b="1" dirty="0" smtClean="0"/>
              <a:t>Создание позитивного психологического климата в группе и условий для доброжелательных отношений между детьми, в том числе принадлежащими к разным национально-культурным, религиозным общностям и социальным слоям, а также с различными (в том числе ограниченными) возможностями здоровья</a:t>
            </a:r>
          </a:p>
          <a:p>
            <a:r>
              <a:rPr lang="ru-RU" sz="4800" b="1" dirty="0" smtClean="0"/>
              <a:t>Организация видов деятельности, осуществляемых в раннем и дошкольном возрасте: предметной,  познавательно-исследовательской, игры (ролевой, режиссерской, с правилом), продуктивной; конструирования, создания широких возможностей для развития свободной игры детей, в том числе обеспечение игрового времени и пространства</a:t>
            </a:r>
          </a:p>
          <a:p>
            <a:r>
              <a:rPr lang="ru-RU" sz="4800" b="1" dirty="0" smtClean="0"/>
              <a:t>Организация конструктивного  взаимодействия детей в разных видах деятельности, создание условий для свободного выбора детьми деятельности, участников совместной деятельности, материалов</a:t>
            </a:r>
          </a:p>
          <a:p>
            <a:r>
              <a:rPr lang="ru-RU" sz="4800" b="1" dirty="0" smtClean="0"/>
              <a:t>Активное использование </a:t>
            </a:r>
            <a:r>
              <a:rPr lang="ru-RU" sz="4800" b="1" dirty="0" err="1" smtClean="0"/>
              <a:t>недирективной</a:t>
            </a:r>
            <a:r>
              <a:rPr lang="ru-RU" sz="4800" b="1" dirty="0" smtClean="0"/>
              <a:t> помощи и поддержка детской инициативы и самостоятельности в разных видах деятельности</a:t>
            </a:r>
          </a:p>
          <a:p>
            <a:r>
              <a:rPr lang="ru-RU" sz="4800" b="1" dirty="0" smtClean="0"/>
              <a:t>Организация образовательного процесса на основе непосредственного общения с каждым ребенком с учетом его особых образовательных потребностей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Autofit/>
          </a:bodyPr>
          <a:lstStyle/>
          <a:p>
            <a:r>
              <a:rPr lang="ru-RU" sz="3200" b="1" dirty="0" smtClean="0"/>
              <a:t>Необходимые умения</a:t>
            </a:r>
            <a:endParaRPr lang="ru-RU" sz="32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145435"/>
          </a:xfrm>
        </p:spPr>
        <p:txBody>
          <a:bodyPr>
            <a:normAutofit fontScale="25000" lnSpcReduction="20000"/>
          </a:bodyPr>
          <a:lstStyle/>
          <a:p>
            <a:r>
              <a:rPr lang="ru-RU" sz="7200" b="1" dirty="0" smtClean="0"/>
              <a:t>Организовывать виды деятельности, осуществляемые в раннем и дошкольном возрасте: предметная,  познавательно-исследовательская, игра (ролевая, режиссерская, с правилом), продуктивная; конструирование, создания широких возможностей для развития свободной игры детей, в том числе обеспечения игрового времени и пространства</a:t>
            </a:r>
          </a:p>
          <a:p>
            <a:r>
              <a:rPr lang="ru-RU" sz="7200" b="1" dirty="0" smtClean="0"/>
              <a:t>Применять методы физического, познавательного и личностного развития детей раннего и дошкольного возраста в соответствии с образовательной программой организации</a:t>
            </a:r>
          </a:p>
          <a:p>
            <a:r>
              <a:rPr lang="ru-RU" sz="7200" b="1" dirty="0" smtClean="0"/>
              <a:t>Использовать методы и средства анализа психолого-педагогического мониторинга, позволяющие оценить результаты освоения детьми образовательных программ, степень </a:t>
            </a:r>
            <a:r>
              <a:rPr lang="ru-RU" sz="7200" b="1" dirty="0" err="1" smtClean="0"/>
              <a:t>сформированности</a:t>
            </a:r>
            <a:r>
              <a:rPr lang="ru-RU" sz="7200" b="1" dirty="0" smtClean="0"/>
              <a:t> у них качеств, необходимых для дальнейшего обучения и развития на следующих уровнях обучения</a:t>
            </a:r>
          </a:p>
          <a:p>
            <a:r>
              <a:rPr lang="ru-RU" sz="7200" b="1" dirty="0" smtClean="0"/>
              <a:t>Владеть всеми видами развивающих деятельностей дошкольника (игровой, продуктивной, познавательно-исследовательской)</a:t>
            </a:r>
          </a:p>
          <a:p>
            <a:r>
              <a:rPr lang="ru-RU" sz="7200" b="1" dirty="0" smtClean="0"/>
              <a:t>Выстраивать партнерское взаимодействие с родителями (законными представителями) детей раннего и дошкольного возраста для решения образовательных задач, использовать методы и средства для их психолого-педагогического просвещения</a:t>
            </a:r>
          </a:p>
          <a:p>
            <a:r>
              <a:rPr lang="ru-RU" sz="7200" b="1" dirty="0" smtClean="0"/>
              <a:t>Владеть </a:t>
            </a:r>
            <a:r>
              <a:rPr lang="ru-RU" sz="7200" b="1" dirty="0" err="1" smtClean="0"/>
              <a:t>ИКТ-компетентностями</a:t>
            </a:r>
            <a:r>
              <a:rPr lang="ru-RU" sz="7200" b="1" dirty="0" smtClean="0"/>
              <a:t>, необходимыми и достаточными для планирования, реализации и оценки образовательной работы с детьми раннего и дошкольного возраста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452</TotalTime>
  <Words>951</Words>
  <Application>Microsoft Office PowerPoint</Application>
  <PresentationFormat>Экран (4:3)</PresentationFormat>
  <Paragraphs>89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Профессиональный стандарт педагога в соответствии с ФГОС ДО</vt:lpstr>
      <vt:lpstr>Профессиональный стандарт педагога</vt:lpstr>
      <vt:lpstr>Слайд 3</vt:lpstr>
      <vt:lpstr>Профессиональный стандарт педагога: документ, включающий перечень профессиональных и личностных требований к учителю (воспитателю), действующий на всей территории Российской Федерации.</vt:lpstr>
      <vt:lpstr>ХАРАКТЕРИСТИКА СТАНДАРТА</vt:lpstr>
      <vt:lpstr>Слайд 6</vt:lpstr>
      <vt:lpstr>Слайд 7</vt:lpstr>
      <vt:lpstr>Трудовые действия</vt:lpstr>
      <vt:lpstr>Необходимые умения</vt:lpstr>
      <vt:lpstr>Необходимые знания</vt:lpstr>
      <vt:lpstr>Другие характеристики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Профессиональный стандарт педагога в соответствии с ФГОС ДО</dc:title>
  <dc:creator>User</dc:creator>
  <cp:lastModifiedBy>User</cp:lastModifiedBy>
  <cp:revision>47</cp:revision>
  <dcterms:created xsi:type="dcterms:W3CDTF">2017-08-24T04:25:57Z</dcterms:created>
  <dcterms:modified xsi:type="dcterms:W3CDTF">2017-08-28T06:22:27Z</dcterms:modified>
</cp:coreProperties>
</file>