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59" r:id="rId4"/>
    <p:sldId id="260" r:id="rId5"/>
    <p:sldId id="261" r:id="rId6"/>
    <p:sldId id="280" r:id="rId7"/>
    <p:sldId id="281" r:id="rId8"/>
    <p:sldId id="282" r:id="rId9"/>
    <p:sldId id="283" r:id="rId10"/>
    <p:sldId id="257" r:id="rId11"/>
    <p:sldId id="284" r:id="rId12"/>
    <p:sldId id="278" r:id="rId13"/>
    <p:sldId id="285" r:id="rId14"/>
    <p:sldId id="258" r:id="rId15"/>
    <p:sldId id="263" r:id="rId16"/>
    <p:sldId id="264" r:id="rId17"/>
    <p:sldId id="265" r:id="rId18"/>
    <p:sldId id="269" r:id="rId19"/>
    <p:sldId id="270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547" autoAdjust="0"/>
  </p:normalViewPr>
  <p:slideViewPr>
    <p:cSldViewPr>
      <p:cViewPr varScale="1">
        <p:scale>
          <a:sx n="51" d="100"/>
          <a:sy n="51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7017D-F5AA-434E-903D-A4EA6AEBFCF8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A01D0-F3E2-47EC-85E1-41C148A51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Правильно, ребята, Это гномы. А</a:t>
            </a:r>
            <a:r>
              <a:rPr lang="ru-RU" sz="1400" baseline="0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 такие гномы? Это сказочные существа в смешных колпачках. Они часто проказят, но, в общем, довольно безобидны. Гномы - очень трудолюбивый народец, большие выдумщики и</a:t>
            </a:r>
            <a:r>
              <a:rPr lang="ru-RU" sz="1400" baseline="0" dirty="0" smtClean="0">
                <a:latin typeface="Times New Roman" pitchFamily="18" charset="0"/>
                <a:cs typeface="Times New Roman" pitchFamily="18" charset="0"/>
              </a:rPr>
              <a:t> фантазёры!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 где живут гномы, знаете? В волшебной</a:t>
            </a:r>
            <a:r>
              <a:rPr lang="ru-RU" sz="1400" baseline="0" dirty="0" smtClean="0">
                <a:latin typeface="Times New Roman" pitchFamily="18" charset="0"/>
                <a:cs typeface="Times New Roman" pitchFamily="18" charset="0"/>
              </a:rPr>
              <a:t> стране Фантазии.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чем же все они занимаются? Этого никто не знает, ну а мы сейчас тихонечко возьмём и посмотрим …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/>
              <a:t>Итак, во что превратится обычный лист бумаги, зависит только от умелых рук мастера.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Гномы подготовили для</a:t>
            </a:r>
            <a:r>
              <a:rPr lang="ru-RU" baseline="0" dirty="0" smtClean="0"/>
              <a:t>  нас с вами загадки, и сейчас мы отгадаем, что же понадобится нам на занятиях. Приготовились?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Не похож на человечка, но имеет он сердечко,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И работе круглый год он сердечко отдаёт.                           (Карандаш.)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2.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мне можно написать, на мне можно рисовать.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Меня можно разукрашивать, меня можно вырезать.          (Лист бумаги)</a:t>
            </a:r>
          </a:p>
          <a:p>
            <a:endParaRPr lang="ru-RU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3. Жил-был в бумажном царстве очень важный дед.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Считал себя он прочным, а значит, самым главным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И очень-очень твёрдым из всех бумаг.                                    (Картон)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Инструмент бывалый – не большой, не малый.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У него полно забот: он  и режет и стрижёт.                           (Ножницы.)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Соединю картон с бумагой я, соединю я два листа.                  (Клей.)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Хоть я не прачка, друзья, стираю старательно я.                       (Ластик.)</a:t>
            </a:r>
          </a:p>
          <a:p>
            <a:endParaRPr lang="ru-RU" dirty="0" smtClean="0"/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Жмутся в узеньком домишке разноцветные детишки.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Только выпустишь на волю – где была пустота,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Там глядишь красота!                                                      (Цветные карандаши.)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 Без меня чертить сумей-ка! А зовут меня …            (Линейка)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над морем — мы с тобою!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Над волнами чайки кружат,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Полетим за ними дружно.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Брызги пены, шум прибоя,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над морем — мы с тобою! (Дети машут руками, словно крыльями.)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теперь плывём по морю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резвимся на просторе.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Веселее загребай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дельфинов догоняй. (Дети делают плавательные движения руками.)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Физкультминутка. Аист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(Спина прямая, руки на поясе. Дети плавно и медленно поднимают то правую, то левую ногу, согнутую в колене, и также плавно опускают. Следить за спиной.)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Аист, аист длинноногий,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Покажи домой дорогу. (Аист отвечает.)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Топай правою ногою,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Топай левою ногою,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Снова — правою ногою,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Снова — левою ногою.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— правою ногою,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— левою ногою.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тогда придешь домой.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Прежде чем приступить к практической</a:t>
            </a:r>
            <a:r>
              <a:rPr lang="ru-RU" baseline="0" dirty="0" smtClean="0"/>
              <a:t> работе, давайте отгадаем загадку.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 загадка такая: У родителей и деток</a:t>
            </a:r>
            <a:r>
              <a:rPr lang="ru-RU" baseline="0" dirty="0" smtClean="0"/>
              <a:t> вся одежда из монеток. Правильно, это рыбки.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Сегодня мы с вами выполним рыбку из цветной бумаги.</a:t>
            </a:r>
            <a:r>
              <a:rPr lang="ru-RU" sz="1200" b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1200" b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1200" b="0" dirty="0" smtClean="0">
                <a:solidFill>
                  <a:srgbClr val="7030A0"/>
                </a:solidFill>
                <a:latin typeface="Arial Narrow" pitchFamily="34" charset="0"/>
              </a:rPr>
              <a:t>Нам понадобятся:  двусторонняя цветная бумага для тела и хвоста, белая  бумага и чёрный фломастер  для глаз, клей и ножницы.</a:t>
            </a:r>
            <a:br>
              <a:rPr lang="ru-RU" sz="1200" b="0" dirty="0" smtClean="0">
                <a:solidFill>
                  <a:srgbClr val="7030A0"/>
                </a:solidFill>
                <a:latin typeface="Arial Narrow" pitchFamily="34" charset="0"/>
              </a:rPr>
            </a:b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 вас на столах лежат готовые детали. Давайте посмотрим</a:t>
            </a:r>
            <a:r>
              <a:rPr lang="ru-RU" baseline="0" dirty="0" smtClean="0"/>
              <a:t> на них.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Самый мудрый гном подготовил для вас рассказ: </a:t>
            </a:r>
          </a:p>
          <a:p>
            <a:r>
              <a:rPr lang="ru-RU" b="0" dirty="0" smtClean="0"/>
              <a:t>Мы,</a:t>
            </a:r>
            <a:r>
              <a:rPr lang="ru-RU" b="0" baseline="0" dirty="0" smtClean="0"/>
              <a:t> </a:t>
            </a:r>
            <a:r>
              <a:rPr lang="ru-RU" b="0" dirty="0" smtClean="0"/>
              <a:t>гномы, очень любим мастерить поделки своими руками из простого материала, который называется бумага. </a:t>
            </a:r>
            <a:r>
              <a:rPr lang="ru-RU" sz="1200" b="0" dirty="0" smtClean="0"/>
              <a:t>Бумага очень хороший материал</a:t>
            </a:r>
            <a:r>
              <a:rPr lang="ru-RU" sz="1200" b="0" baseline="0" dirty="0" smtClean="0"/>
              <a:t> </a:t>
            </a:r>
            <a:r>
              <a:rPr lang="ru-RU" sz="1200" b="0" dirty="0" smtClean="0"/>
              <a:t>для творчества.  Она хорошо режется, клеится, бывает тонкой, плотной, цветной. А откуда она взялась?</a:t>
            </a:r>
            <a:r>
              <a:rPr lang="ru-RU" sz="1200" b="0" baseline="0" dirty="0" smtClean="0"/>
              <a:t> Давайте узнаем!</a:t>
            </a:r>
            <a:endParaRPr lang="ru-RU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>
                <a:solidFill>
                  <a:srgbClr val="923C16"/>
                </a:solidFill>
              </a:rPr>
              <a:t>Бумагу изобрел в Китае примерно в 105 году </a:t>
            </a:r>
            <a:r>
              <a:rPr lang="ru-RU" b="0" dirty="0" err="1" smtClean="0">
                <a:solidFill>
                  <a:srgbClr val="923C16"/>
                </a:solidFill>
              </a:rPr>
              <a:t>Цай</a:t>
            </a:r>
            <a:r>
              <a:rPr lang="ru-RU" b="0" dirty="0" smtClean="0">
                <a:solidFill>
                  <a:srgbClr val="923C16"/>
                </a:solidFill>
              </a:rPr>
              <a:t> Лунь. Он нашел способ делать бумагу из волокнистой коры тутового дерева. </a:t>
            </a:r>
            <a:endParaRPr lang="ru-RU" b="0" dirty="0">
              <a:solidFill>
                <a:srgbClr val="923C1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rgbClr val="923C16"/>
                </a:solidFill>
              </a:rPr>
              <a:t>Китайцы долго растирали кору деревьев, щепки, тряпьё в воде, пока не получалась каша без комочков, потом они выливали эту смесь на подносы. Когда вода стекала, мягкие листы клали сушиться на ровную поверхность.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>
                <a:solidFill>
                  <a:srgbClr val="923C16"/>
                </a:solidFill>
              </a:rPr>
              <a:t>Торговые караваны из дальних стран приезжали в Китай за товарами  и как самую большую ценность покупали бумагу. Китайцы  строго хранили свою тайну и 800 лет никто не смог её выведать.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>
                <a:solidFill>
                  <a:srgbClr val="923C16"/>
                </a:solidFill>
              </a:rPr>
              <a:t>Однажды арабы разбили китайское войско и захватили пленников. У пленных китайцев они выпытали способ изготовления бумаги.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rgbClr val="996633"/>
                </a:solidFill>
              </a:rPr>
              <a:t>Делали бумагу вручную, с применением самой примитивной техники. За день получали не более 100–120 килограммов. С развитием книгопечатания бумаги требовалось все больше. Тряпья, сбором которого занимались тысячи людей, не хватало. И тут решили испробовать дерево. Опыт удался – древесину расщепили на отдельные волокна и превратили их в бумажную массу. С тех пор и производят бумагу из дерева. </a:t>
            </a: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dirty="0" smtClean="0">
                <a:solidFill>
                  <a:srgbClr val="923C16"/>
                </a:solidFill>
              </a:rPr>
              <a:t>Сейчас бумагу делают примерно также, только всё это выполняют машины. Бумагоделательные машины выпускают бумажную ленту шириной в несколько метров со скоростью 600-750метров в минуту.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b="0" dirty="0" smtClean="0"/>
              <a:t>Сегодня  в Японии сохранилось ручное производство бумаги. Это целое искусство. Такая бумага высоко ценится, на ней пишут только красивым каллиграфическим почерком, а художники рисуют картины.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1200" b="0" dirty="0" smtClean="0"/>
              <a:t>Бумагу, сделанную руками мастера, называют «</a:t>
            </a:r>
            <a:r>
              <a:rPr lang="ru-RU" sz="1200" b="0" dirty="0" err="1" smtClean="0"/>
              <a:t>васи</a:t>
            </a:r>
            <a:r>
              <a:rPr lang="ru-RU" sz="1200" b="0" dirty="0" smtClean="0"/>
              <a:t>» - японская бумага. </a:t>
            </a:r>
            <a:r>
              <a:rPr lang="ru-RU" sz="1200" b="0" dirty="0" smtClean="0">
                <a:latin typeface="Monotype Corsiva" pitchFamily="66" charset="0"/>
              </a:rPr>
              <a:t>«Хорошая бумага заставляет думать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200" b="0" dirty="0" smtClean="0">
                <a:latin typeface="Monotype Corsiva" pitchFamily="66" charset="0"/>
              </a:rPr>
              <a:t>о хороших вещах»,- говорят японцы. </a:t>
            </a:r>
          </a:p>
          <a:p>
            <a:pPr>
              <a:spcBef>
                <a:spcPct val="50000"/>
              </a:spcBef>
            </a:pPr>
            <a:endParaRPr lang="ru-RU" sz="1200" dirty="0" smtClean="0">
              <a:latin typeface="Monotype Corsiva" pitchFamily="66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A01D0-F3E2-47EC-85E1-41C148A51BB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gif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12" Type="http://schemas.openxmlformats.org/officeDocument/2006/relationships/image" Target="../media/image4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gif"/><Relationship Id="rId5" Type="http://schemas.openxmlformats.org/officeDocument/2006/relationships/image" Target="../media/image42.jpeg"/><Relationship Id="rId10" Type="http://schemas.openxmlformats.org/officeDocument/2006/relationships/image" Target="../media/image47.png"/><Relationship Id="rId4" Type="http://schemas.openxmlformats.org/officeDocument/2006/relationships/image" Target="../media/image41.gif"/><Relationship Id="rId9" Type="http://schemas.openxmlformats.org/officeDocument/2006/relationships/image" Target="../media/image46.jpeg"/><Relationship Id="rId1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7;&#1082;&#1091;&#1083;&#1082;&#1080;&#1085;&#1072;\scool\089_&#1043;&#1085;&#1086;&#1084;&#1099;.mp3" TargetMode="External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lavclub.ru/zagadki/zagadkiribi/1449-zagadki-ribi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etiseti.ru/" TargetMode="External"/><Relationship Id="rId5" Type="http://schemas.openxmlformats.org/officeDocument/2006/relationships/hyperlink" Target="http://stranamasterov.ru/taxonomy/term/361?page=1" TargetMode="External"/><Relationship Id="rId4" Type="http://schemas.openxmlformats.org/officeDocument/2006/relationships/hyperlink" Target="http://www.pedsovet.su/load/242-1-0-485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на сердце отдаю детям\для конкурса метод. разработка\1192732405_tony_wolf_34.jpg"/>
          <p:cNvPicPr>
            <a:picLocks noChangeAspect="1" noChangeArrowheads="1"/>
          </p:cNvPicPr>
          <p:nvPr/>
        </p:nvPicPr>
        <p:blipFill>
          <a:blip r:embed="rId3" cstate="print"/>
          <a:srcRect l="756" t="894" r="756" b="8042"/>
          <a:stretch>
            <a:fillRect/>
          </a:stretch>
        </p:blipFill>
        <p:spPr bwMode="auto">
          <a:xfrm>
            <a:off x="0" y="-36640"/>
            <a:ext cx="9144000" cy="68946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0"/>
            <a:ext cx="8501122" cy="207167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«Школа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весёлых гномов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 descr="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286116" y="1214422"/>
            <a:ext cx="2143140" cy="3147819"/>
          </a:xfrm>
          <a:prstGeom prst="rect">
            <a:avLst/>
          </a:prstGeom>
          <a:noFill/>
          <a:ln/>
        </p:spPr>
      </p:pic>
      <p:sp>
        <p:nvSpPr>
          <p:cNvPr id="7" name="Прямоугольник 6"/>
          <p:cNvSpPr/>
          <p:nvPr/>
        </p:nvSpPr>
        <p:spPr>
          <a:xfrm>
            <a:off x="-1143040" y="285728"/>
            <a:ext cx="98584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Что мы можем сделать из бумаги?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Picture 1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536" y="908720"/>
            <a:ext cx="2667000" cy="1862138"/>
          </a:xfrm>
          <a:prstGeom prst="rect">
            <a:avLst/>
          </a:prstGeom>
        </p:spPr>
      </p:pic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896"/>
            <a:ext cx="2590802" cy="194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2" descr="crw_241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1332722" y="3645024"/>
            <a:ext cx="2211786" cy="2200767"/>
          </a:xfrm>
          <a:noFill/>
          <a:ln/>
        </p:spPr>
      </p:pic>
      <p:pic>
        <p:nvPicPr>
          <p:cNvPr id="12" name="Picture 13" descr="crw_19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4884564"/>
            <a:ext cx="1979712" cy="1973436"/>
          </a:xfrm>
          <a:prstGeom prst="rect">
            <a:avLst/>
          </a:prstGeom>
          <a:noFill/>
          <a:ln/>
        </p:spPr>
      </p:pic>
      <p:pic>
        <p:nvPicPr>
          <p:cNvPr id="14" name="Picture 10" descr="crw_19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3419872" y="3645024"/>
            <a:ext cx="1243541" cy="3212976"/>
          </a:xfrm>
          <a:prstGeom prst="rect">
            <a:avLst/>
          </a:prstGeom>
          <a:noFill/>
          <a:ln/>
        </p:spPr>
      </p:pic>
      <p:pic>
        <p:nvPicPr>
          <p:cNvPr id="15" name="Picture 13" descr="crw_240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4788024" y="4149080"/>
            <a:ext cx="1714511" cy="2413015"/>
          </a:xfrm>
          <a:prstGeom prst="rect">
            <a:avLst/>
          </a:prstGeom>
          <a:noFill/>
          <a:ln/>
        </p:spPr>
      </p:pic>
      <p:pic>
        <p:nvPicPr>
          <p:cNvPr id="16" name="Picture 7" descr="crw_194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5148064" y="1052736"/>
            <a:ext cx="2214578" cy="2357454"/>
          </a:xfrm>
          <a:prstGeom prst="rect">
            <a:avLst/>
          </a:prstGeom>
          <a:noFill/>
          <a:ln/>
        </p:spPr>
      </p:pic>
      <p:pic>
        <p:nvPicPr>
          <p:cNvPr id="17" name="Picture 11" descr="crw_193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>
          <a:xfrm>
            <a:off x="7326221" y="1124744"/>
            <a:ext cx="1817779" cy="1853968"/>
          </a:xfrm>
          <a:prstGeom prst="rect">
            <a:avLst/>
          </a:prstGeom>
          <a:noFill/>
          <a:ln/>
        </p:spPr>
      </p:pic>
      <p:pic>
        <p:nvPicPr>
          <p:cNvPr id="18" name="Picture 9" descr="crw_196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>
          <a:xfrm>
            <a:off x="6588224" y="2564904"/>
            <a:ext cx="1888025" cy="2500330"/>
          </a:xfrm>
          <a:prstGeom prst="rect">
            <a:avLst/>
          </a:prstGeom>
          <a:noFill/>
          <a:ln/>
        </p:spPr>
      </p:pic>
      <p:pic>
        <p:nvPicPr>
          <p:cNvPr id="19" name="Picture 6" descr="img_479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>
          <a:xfrm>
            <a:off x="7164288" y="4643422"/>
            <a:ext cx="1979712" cy="221457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на сердце отдаю детям\для конкурса метод. разработка\1254066164_gnom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4852" y="0"/>
            <a:ext cx="932379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94591" y="1268760"/>
            <a:ext cx="355482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  №1</a:t>
            </a: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ЗАГАДКИ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  ГНОМОВ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на сердце отдаю детям\к презентации к занятию\post-24860-1173686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2357422" y="500042"/>
            <a:ext cx="1785950" cy="1785950"/>
          </a:xfrm>
          <a:prstGeom prst="rect">
            <a:avLst/>
          </a:prstGeom>
          <a:noFill/>
        </p:spPr>
      </p:pic>
      <p:pic>
        <p:nvPicPr>
          <p:cNvPr id="8195" name="Picture 3" descr="G:\на сердце отдаю детям\гномы и пр\gnom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8671" y="0"/>
            <a:ext cx="1325329" cy="1168087"/>
          </a:xfrm>
          <a:prstGeom prst="rect">
            <a:avLst/>
          </a:prstGeom>
          <a:noFill/>
        </p:spPr>
      </p:pic>
      <p:pic>
        <p:nvPicPr>
          <p:cNvPr id="5" name="Picture 2" descr="G:\на сердце отдаю детям\к презентации к занятию\950156_en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1" y="4143380"/>
            <a:ext cx="3238185" cy="2714620"/>
          </a:xfrm>
          <a:prstGeom prst="rect">
            <a:avLst/>
          </a:prstGeom>
          <a:noFill/>
        </p:spPr>
      </p:pic>
      <p:pic>
        <p:nvPicPr>
          <p:cNvPr id="6" name="Picture 2" descr="G:\на сердце отдаю детям\к презентации к занятию\cut-of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973011">
            <a:off x="6124377" y="951430"/>
            <a:ext cx="1918217" cy="1585727"/>
          </a:xfrm>
          <a:prstGeom prst="rect">
            <a:avLst/>
          </a:prstGeom>
          <a:noFill/>
        </p:spPr>
      </p:pic>
      <p:pic>
        <p:nvPicPr>
          <p:cNvPr id="7" name="Picture 2" descr="G:\на сердце отдаю детям\к презентации к занятию\790-1783-thickbo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4" y="2857496"/>
            <a:ext cx="1571636" cy="1571636"/>
          </a:xfrm>
          <a:prstGeom prst="rect">
            <a:avLst/>
          </a:prstGeom>
          <a:noFill/>
        </p:spPr>
      </p:pic>
      <p:pic>
        <p:nvPicPr>
          <p:cNvPr id="8" name="Picture 2" descr="G:\на сердце отдаю детям\к презентации к занятию\O00bd42590e2d19ae148051c48cf1176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488" y="5214950"/>
            <a:ext cx="1078394" cy="1078394"/>
          </a:xfrm>
          <a:prstGeom prst="rect">
            <a:avLst/>
          </a:prstGeom>
          <a:noFill/>
        </p:spPr>
      </p:pic>
      <p:pic>
        <p:nvPicPr>
          <p:cNvPr id="9" name="Picture 2" descr="G:\на сердце отдаю детям\к презентации к занятию\311742_2$(1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1500174"/>
            <a:ext cx="1466373" cy="2760954"/>
          </a:xfrm>
          <a:prstGeom prst="rect">
            <a:avLst/>
          </a:prstGeom>
          <a:noFill/>
        </p:spPr>
      </p:pic>
      <p:pic>
        <p:nvPicPr>
          <p:cNvPr id="10" name="Picture 2" descr="G:\на сердце отдаю детям\к презентации к занятию\210141_x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785794"/>
            <a:ext cx="2214546" cy="2214546"/>
          </a:xfrm>
          <a:prstGeom prst="rect">
            <a:avLst/>
          </a:prstGeom>
          <a:noFill/>
        </p:spPr>
      </p:pic>
      <p:pic>
        <p:nvPicPr>
          <p:cNvPr id="11" name="Picture 3" descr="G:\на сердце отдаю детям\гномы и пр\gnom1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857224" cy="1273591"/>
          </a:xfrm>
          <a:prstGeom prst="rect">
            <a:avLst/>
          </a:prstGeom>
          <a:noFill/>
        </p:spPr>
      </p:pic>
      <p:pic>
        <p:nvPicPr>
          <p:cNvPr id="12" name="Picture 3" descr="G:\на сердце отдаю детям\гномы и пр\gnom17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929330"/>
            <a:ext cx="1072178" cy="928670"/>
          </a:xfrm>
          <a:prstGeom prst="rect">
            <a:avLst/>
          </a:prstGeom>
          <a:noFill/>
        </p:spPr>
      </p:pic>
      <p:pic>
        <p:nvPicPr>
          <p:cNvPr id="13" name="Picture 3" descr="G:\на сердце отдаю детям\гномы и пр\gnom11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61325" y="5929306"/>
            <a:ext cx="1082675" cy="928694"/>
          </a:xfrm>
          <a:prstGeom prst="rect">
            <a:avLst/>
          </a:prstGeom>
          <a:noFill/>
        </p:spPr>
      </p:pic>
      <p:pic>
        <p:nvPicPr>
          <p:cNvPr id="4" name="Picture 3" descr="G:\на сердце отдаю детям\к презентации к занятию\stat-25-01.jpg"/>
          <p:cNvPicPr>
            <a:picLocks noChangeAspect="1" noChangeArrowheads="1"/>
          </p:cNvPicPr>
          <p:nvPr/>
        </p:nvPicPr>
        <p:blipFill>
          <a:blip r:embed="rId14" cstate="print"/>
          <a:srcRect l="1969" t="2502" r="5906" b="7507"/>
          <a:stretch>
            <a:fillRect/>
          </a:stretch>
        </p:blipFill>
        <p:spPr bwMode="auto">
          <a:xfrm>
            <a:off x="1285852" y="2764293"/>
            <a:ext cx="3165757" cy="2432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81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8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38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8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38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700fe789a295.jpg"/>
          <p:cNvPicPr>
            <a:picLocks noChangeAspect="1"/>
          </p:cNvPicPr>
          <p:nvPr/>
        </p:nvPicPr>
        <p:blipFill>
          <a:blip r:embed="rId4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4071934" y="500042"/>
            <a:ext cx="4643470" cy="171451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ФИЗКУЛЬТМИНУТКА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«ГНОМИКИ»</a:t>
            </a:r>
          </a:p>
        </p:txBody>
      </p:sp>
      <p:pic>
        <p:nvPicPr>
          <p:cNvPr id="6" name="089_Гном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2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2590457"/>
            <a:ext cx="34563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endParaRPr lang="ru-RU" dirty="0"/>
          </a:p>
        </p:txBody>
      </p:sp>
      <p:pic>
        <p:nvPicPr>
          <p:cNvPr id="6" name="Picture 2" descr="D:\на сердце отдаю детям\для конкурса метод. разработка\1254066164_gnom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86050" y="1285860"/>
            <a:ext cx="3874182" cy="56323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Задание №2</a:t>
            </a: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ВЫПОЛНЕНИЕ ПРАКТИЧЕСКОЙ РАБОТЫ</a:t>
            </a:r>
          </a:p>
          <a:p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на сердце отдаю детям\для конкурса метод. разработка\0a21876ef143e52a49457994733ad4f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 rot="18292047" flipH="1">
            <a:off x="538051" y="52849"/>
            <a:ext cx="2554572" cy="2645140"/>
          </a:xfrm>
          <a:prstGeom prst="wedgeEllipseCallout">
            <a:avLst>
              <a:gd name="adj1" fmla="val -44774"/>
              <a:gd name="adj2" fmla="val 9927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76672"/>
            <a:ext cx="25922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   У родителей и деток </a:t>
            </a:r>
            <a:endParaRPr kumimoji="0" lang="ru-RU" sz="20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</a:rPr>
              <a:t>Вся одежда из монеток. 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6" name="Picture 4" descr="D:\на сердце отдаю детям\ribi\fish1-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212976"/>
            <a:ext cx="2016224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Arial Narrow" pitchFamily="34" charset="0"/>
              </a:rPr>
            </a:br>
            <a:endParaRPr lang="ru-RU" sz="2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980728"/>
            <a:ext cx="4851064" cy="525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на сердце отдаю детям\для конкурса метод. разработка\1278426130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4643446"/>
            <a:ext cx="164307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672" y="908720"/>
            <a:ext cx="5358531" cy="3440741"/>
          </a:xfrm>
          <a:noFill/>
        </p:spPr>
      </p:pic>
      <p:pic>
        <p:nvPicPr>
          <p:cNvPr id="5" name="Picture 2" descr="D:\на сердце отдаю детям\для конкурса метод. разработка\1278426130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4429132"/>
            <a:ext cx="1855325" cy="2214578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rot="5400000" flipH="1" flipV="1">
            <a:off x="1151620" y="4545124"/>
            <a:ext cx="1008112" cy="64807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8" idx="0"/>
          </p:cNvCxnSpPr>
          <p:nvPr/>
        </p:nvCxnSpPr>
        <p:spPr>
          <a:xfrm rot="5400000" flipH="1" flipV="1">
            <a:off x="4907605" y="4124646"/>
            <a:ext cx="2520280" cy="264893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8" idx="0"/>
          </p:cNvCxnSpPr>
          <p:nvPr/>
        </p:nvCxnSpPr>
        <p:spPr>
          <a:xfrm rot="16200000" flipV="1">
            <a:off x="5375658" y="4857590"/>
            <a:ext cx="1080120" cy="239163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6624228" y="2816932"/>
            <a:ext cx="1080120" cy="864096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55576" y="530120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Туловище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rot="5400000">
            <a:off x="7020271" y="836713"/>
            <a:ext cx="792088" cy="792087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740352" y="404664"/>
            <a:ext cx="1403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хвост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20272" y="227687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плавники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436096" y="5517232"/>
            <a:ext cx="11984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глазки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 rot="10800000" flipV="1">
            <a:off x="5868144" y="2708920"/>
            <a:ext cx="1728192" cy="57606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на сердце отдаю детям\для конкурса метод. разработка\127842613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7016" y="5429240"/>
            <a:ext cx="1196984" cy="142876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71600" y="1844824"/>
            <a:ext cx="2109009" cy="1800201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580112" y="1556792"/>
            <a:ext cx="2448272" cy="1872207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55576" y="4293096"/>
            <a:ext cx="2160240" cy="222624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1520" y="40466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Складываем оба квадрата    гармошкой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476672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2.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Складываем пополам полученные детали, склеиваем туловище и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хвост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3861048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3.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Приклеиваем плавники и глаза.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4653136"/>
            <a:ext cx="1795497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724128" y="4077072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4.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Наша рыбка готова 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для конкурса метод. разработка\Fun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861048"/>
            <a:ext cx="4853000" cy="25003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71435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труда не выловишь и рыбку из пруда!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9" name="Picture 5" descr="F:\на сердце отдаю детям\гномы и пр\post-146930-1247834035_thum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8325" y="1428736"/>
            <a:ext cx="2125675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577 0.02778 L 1.04982 0.03842 " pathEditMode="fixed" rAng="0" ptsTypes="AA">
                                      <p:cBhvr>
                                        <p:cTn id="6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D:\на сердце отдаю детям\для конкурса метод. разработка\0a21c59c1e278c5567846812b080f7e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00108"/>
            <a:ext cx="90726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Использованная литература </a:t>
            </a:r>
            <a:r>
              <a:rPr lang="ru-RU" sz="24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 интернет – ресурсы</a:t>
            </a:r>
            <a:r>
              <a:rPr lang="ru-RU" sz="24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ru-RU" sz="2400" b="1" dirty="0" smtClean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Сборник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загадок: пособие для учителя / М.Т.Карпенко. – М.: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Просвещение,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1988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slavclub.ru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/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zagadki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/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zagadkiribi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/1449-zagadki-ribi.html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www.pedsovet.su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/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load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/242-1-0-4851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stranamasterov.ru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/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taxonomy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/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term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/361?page=1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www.detiseti.ru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а сердце отдаю детям\для конкурса метод. разработка\127842613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5522" y="4572008"/>
            <a:ext cx="1652758" cy="19727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>
              <a:solidFill>
                <a:srgbClr val="923C16"/>
              </a:solidFill>
            </a:endParaRPr>
          </a:p>
        </p:txBody>
      </p:sp>
      <p:pic>
        <p:nvPicPr>
          <p:cNvPr id="4" name="Picture 5" descr="изобрет бу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333375"/>
            <a:ext cx="2347913" cy="295275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5" name="Picture 9" descr="тутовое дерев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3875088"/>
            <a:ext cx="3600450" cy="27019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6" name="Picture 4" descr="Кто придумал, изобрел бумагу или откуда появилась бумага?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28604"/>
            <a:ext cx="44640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а сердце отдаю детям\для конкурса метод. разработка\f_184641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4659946"/>
            <a:ext cx="1785918" cy="2198053"/>
          </a:xfrm>
          <a:prstGeom prst="rect">
            <a:avLst/>
          </a:prstGeom>
          <a:noFill/>
        </p:spPr>
      </p:pic>
      <p:pic>
        <p:nvPicPr>
          <p:cNvPr id="11" name="Picture 6" descr="бум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85728"/>
            <a:ext cx="3238500" cy="268605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7" name="Picture 7" descr="дел бу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57166"/>
            <a:ext cx="3397250" cy="2547938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8" name="Picture 12" descr="Изображение 05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3286124"/>
            <a:ext cx="3529012" cy="264477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а сердце отдаю детям\для конкурса метод. разработка\1236055584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390428"/>
            <a:ext cx="2142538" cy="2172287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19" y="285728"/>
            <a:ext cx="3898381" cy="321471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285728"/>
            <a:ext cx="3571900" cy="329865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929066"/>
            <a:ext cx="6192838" cy="25749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3"/>
          <p:cNvGrpSpPr>
            <a:grpSpLocks/>
          </p:cNvGrpSpPr>
          <p:nvPr/>
        </p:nvGrpSpPr>
        <p:grpSpPr bwMode="auto">
          <a:xfrm>
            <a:off x="215900" y="548680"/>
            <a:ext cx="8928100" cy="4330700"/>
            <a:chOff x="68" y="88"/>
            <a:chExt cx="5624" cy="2728"/>
          </a:xfrm>
        </p:grpSpPr>
        <p:pic>
          <p:nvPicPr>
            <p:cNvPr id="11" name="Picture 8" descr="изго б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" y="91"/>
              <a:ext cx="1859" cy="2477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</p:spPr>
        </p:pic>
        <p:pic>
          <p:nvPicPr>
            <p:cNvPr id="12" name="Picture 9" descr="изгот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68" y="1379"/>
              <a:ext cx="1724" cy="1437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</p:spPr>
        </p:pic>
        <p:pic>
          <p:nvPicPr>
            <p:cNvPr id="13" name="Picture 12" descr="бумаг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18" y="88"/>
              <a:ext cx="2400" cy="1800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</p:spPr>
        </p:pic>
      </p:grpSp>
      <p:pic>
        <p:nvPicPr>
          <p:cNvPr id="6146" name="Picture 2" descr="D:\на сердце отдаю детям\для конкурса метод. разработка\1236055584_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5085184"/>
            <a:ext cx="1475656" cy="1496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а сердце отдаю детям\для конкурса метод. разработка\1236055584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2731" y="5072074"/>
            <a:ext cx="1550089" cy="1571611"/>
          </a:xfrm>
          <a:prstGeom prst="rect">
            <a:avLst/>
          </a:prstGeom>
          <a:noFill/>
        </p:spPr>
      </p:pic>
      <p:pic>
        <p:nvPicPr>
          <p:cNvPr id="10" name="Picture 5" descr="производтв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3" y="144463"/>
            <a:ext cx="4284661" cy="2414316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4" name="Picture 7" descr="бума фаб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285728"/>
            <a:ext cx="3240087" cy="2249487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5" name="Picture 6" descr="бум производст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3071810"/>
            <a:ext cx="4095750" cy="307657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на сердце отдаю детям\для конкурса метод. разработка\127842613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4616" y="5000636"/>
            <a:ext cx="1293663" cy="1544159"/>
          </a:xfrm>
          <a:prstGeom prst="rect">
            <a:avLst/>
          </a:prstGeom>
          <a:noFill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929058" y="357166"/>
            <a:ext cx="4510102" cy="3786214"/>
          </a:xfrm>
          <a:prstGeom prst="rect">
            <a:avLst/>
          </a:prstGeom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28596" y="2552846"/>
            <a:ext cx="4429156" cy="3886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на сердце отдаю детям\для конкурса метод. разработка\127842613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4616" y="5000636"/>
            <a:ext cx="1293663" cy="15441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0"/>
            <a:ext cx="8715404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3200" b="1" dirty="0" smtClean="0">
                <a:latin typeface="Monotype Corsiva" pitchFamily="66" charset="0"/>
              </a:rPr>
              <a:t>«Хорошая бумага заставляет думать </a:t>
            </a:r>
          </a:p>
          <a:p>
            <a:pPr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3200" b="1" dirty="0" smtClean="0">
                <a:latin typeface="Monotype Corsiva" pitchFamily="66" charset="0"/>
              </a:rPr>
              <a:t>о хороших вещах»,- говорят японцы. </a:t>
            </a:r>
          </a:p>
          <a:p>
            <a:pPr>
              <a:spcBef>
                <a:spcPct val="50000"/>
              </a:spcBef>
            </a:pPr>
            <a:endParaRPr lang="ru-RU" dirty="0">
              <a:latin typeface="Monotype Corsiva" pitchFamily="66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14348" y="1285860"/>
            <a:ext cx="2857520" cy="2625347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071934" y="1142984"/>
            <a:ext cx="2795590" cy="2484363"/>
          </a:xfrm>
          <a:prstGeom prst="rect">
            <a:avLst/>
          </a:prstGeom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929190" y="3357562"/>
            <a:ext cx="2571768" cy="2913832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1643042" y="3286124"/>
            <a:ext cx="2786082" cy="2966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952</Words>
  <Application>Microsoft Office PowerPoint</Application>
  <PresentationFormat>Экран (4:3)</PresentationFormat>
  <Paragraphs>121</Paragraphs>
  <Slides>20</Slides>
  <Notes>20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  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- сопровождение к занятию</dc:title>
  <dc:subject>"Школа весёлых гномов"</dc:subject>
  <dc:creator>Скулкина С.В.</dc:creator>
  <cp:lastModifiedBy>Admin</cp:lastModifiedBy>
  <cp:revision>79</cp:revision>
  <dcterms:modified xsi:type="dcterms:W3CDTF">2012-02-22T04:36:18Z</dcterms:modified>
</cp:coreProperties>
</file>