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70" r:id="rId7"/>
    <p:sldId id="262" r:id="rId8"/>
    <p:sldId id="263" r:id="rId9"/>
    <p:sldId id="268" r:id="rId10"/>
    <p:sldId id="269" r:id="rId11"/>
    <p:sldId id="264" r:id="rId12"/>
    <p:sldId id="266" r:id="rId13"/>
    <p:sldId id="267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CC4000E-00D2-45B0-A7DC-BAD09907E55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43F2D63-10CB-48D8-81F1-09C1F635FF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000E-00D2-45B0-A7DC-BAD09907E55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2D63-10CB-48D8-81F1-09C1F635FF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000E-00D2-45B0-A7DC-BAD09907E55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2D63-10CB-48D8-81F1-09C1F635FF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CC4000E-00D2-45B0-A7DC-BAD09907E55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2D63-10CB-48D8-81F1-09C1F635FF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CC4000E-00D2-45B0-A7DC-BAD09907E55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43F2D63-10CB-48D8-81F1-09C1F635FF2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CC4000E-00D2-45B0-A7DC-BAD09907E55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43F2D63-10CB-48D8-81F1-09C1F635FF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CC4000E-00D2-45B0-A7DC-BAD09907E55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43F2D63-10CB-48D8-81F1-09C1F635FF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4000E-00D2-45B0-A7DC-BAD09907E55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2D63-10CB-48D8-81F1-09C1F635FF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CC4000E-00D2-45B0-A7DC-BAD09907E55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43F2D63-10CB-48D8-81F1-09C1F635FF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CC4000E-00D2-45B0-A7DC-BAD09907E55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43F2D63-10CB-48D8-81F1-09C1F635FF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CC4000E-00D2-45B0-A7DC-BAD09907E55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43F2D63-10CB-48D8-81F1-09C1F635FF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CC4000E-00D2-45B0-A7DC-BAD09907E553}" type="datetimeFigureOut">
              <a:rPr lang="ru-RU" smtClean="0"/>
              <a:pPr/>
              <a:t>07.09.2017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43F2D63-10CB-48D8-81F1-09C1F635FF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effectLst/>
                <a:latin typeface="Monotype Corsiva" pitchFamily="66" charset="0"/>
                <a:cs typeface="Times New Roman" pitchFamily="18" charset="0"/>
              </a:rPr>
              <a:t>Старые улицы Москвы</a:t>
            </a:r>
            <a:endParaRPr lang="ru-RU" dirty="0">
              <a:solidFill>
                <a:srgbClr val="00B050"/>
              </a:solidFill>
              <a:effectLst/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026" name="Picture 2" descr="Старая Моск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00240"/>
            <a:ext cx="5429288" cy="336098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357554" y="5000636"/>
            <a:ext cx="564360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Презентацию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группы «Кораблик»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Крюкова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Л.В.</a:t>
            </a: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Москва 2017-2018г.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85728"/>
            <a:ext cx="75724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ДЕПАТАМЕНТ ОБРАЗОВАНИЯ ГОРОДА МОСКВЫ </a:t>
            </a:r>
            <a:br>
              <a:rPr lang="ru-RU" sz="1600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образовательное учреждение </a:t>
            </a:r>
            <a:br>
              <a:rPr lang="ru-RU" sz="1600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Москвы  Школа №1421»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moscowchronology.ru/sites/default/files/resize/images/photostory/photo_XIX_3-500x3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71612"/>
            <a:ext cx="6290138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881472" y="642918"/>
            <a:ext cx="41908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</a:rPr>
              <a:t>Кремлевская </a:t>
            </a:r>
            <a:r>
              <a:rPr lang="ru-RU" sz="2800" b="1" dirty="0" smtClean="0">
                <a:solidFill>
                  <a:srgbClr val="00B050"/>
                </a:solidFill>
                <a:latin typeface="Monotype Corsiva" pitchFamily="66" charset="0"/>
              </a:rPr>
              <a:t>набережная</a:t>
            </a:r>
            <a:endParaRPr lang="ru-RU" sz="28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56950" y="214290"/>
            <a:ext cx="32581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</a:rPr>
              <a:t>Поварская улица</a:t>
            </a:r>
          </a:p>
        </p:txBody>
      </p:sp>
      <p:pic>
        <p:nvPicPr>
          <p:cNvPr id="46082" name="Picture 2" descr="http://moscowchronology.ru/sites/default/files/resize/images/mosstreets/Povarskaya-500x3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604342"/>
            <a:ext cx="5643602" cy="399567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4714884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улица Поварская, неширокая, но москвичам хорошо известная с давних пор.</a:t>
            </a:r>
          </a:p>
          <a:p>
            <a:pPr fontAlgn="base"/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В XII - XIV  веках по ней купцы отправлялись в Новгород. 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В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XVII веке они ещё жили здесь, между дворами царских поваров.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08860" y="357166"/>
            <a:ext cx="31634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</a:rPr>
              <a:t>Улица Остоженка</a:t>
            </a:r>
          </a:p>
        </p:txBody>
      </p:sp>
      <p:pic>
        <p:nvPicPr>
          <p:cNvPr id="48130" name="Picture 2" descr="http://moscowchronology.ru/sites/default/files/resize/images/mosstreets/Ostojenka-500x3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928670"/>
            <a:ext cx="6072230" cy="409268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14414" y="5229493"/>
            <a:ext cx="69294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 В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 середине улицы стояла Конюшенная слобода (от неё остался по сей день </a:t>
            </a:r>
            <a:r>
              <a:rPr lang="ru-RU" sz="2400" dirty="0" err="1">
                <a:solidFill>
                  <a:srgbClr val="002060"/>
                </a:solidFill>
                <a:latin typeface="Monotype Corsiva" pitchFamily="66" charset="0"/>
              </a:rPr>
              <a:t>Староконюшеный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 переулок)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5" y="357166"/>
            <a:ext cx="4621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</a:rPr>
              <a:t>Улица Большая </a:t>
            </a:r>
            <a:r>
              <a:rPr lang="ru-RU" sz="2800" b="1" dirty="0" err="1">
                <a:solidFill>
                  <a:srgbClr val="00B050"/>
                </a:solidFill>
                <a:latin typeface="Monotype Corsiva" pitchFamily="66" charset="0"/>
              </a:rPr>
              <a:t>Якиманка</a:t>
            </a:r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</a:rPr>
              <a:t>.</a:t>
            </a:r>
          </a:p>
        </p:txBody>
      </p:sp>
      <p:pic>
        <p:nvPicPr>
          <p:cNvPr id="49154" name="Picture 2" descr="http://moscowchronology.ru/sites/default/files/resize/images/mosstreets/Bolshaya_Yakimanka_1-500x4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928670"/>
            <a:ext cx="6215106" cy="475957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57290" y="5691157"/>
            <a:ext cx="6143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Была </a:t>
            </a:r>
            <a:r>
              <a:rPr lang="ru-RU" sz="2000" dirty="0">
                <a:solidFill>
                  <a:srgbClr val="002060"/>
                </a:solidFill>
                <a:latin typeface="Monotype Corsiva" pitchFamily="66" charset="0"/>
              </a:rPr>
              <a:t>построена церковь Спаса Преображения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1" y="357166"/>
            <a:ext cx="36433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</a:rPr>
              <a:t>Старый Арбат.</a:t>
            </a:r>
          </a:p>
        </p:txBody>
      </p:sp>
      <p:pic>
        <p:nvPicPr>
          <p:cNvPr id="47106" name="Picture 2" descr="http://moscowchronology.ru/sites/default/files/resize/images/mosstreets/Stariy_Arbat-500x3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0179" y="928670"/>
            <a:ext cx="6399341" cy="38908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00100" y="4813994"/>
            <a:ext cx="7358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Monotype Corsiva" pitchFamily="66" charset="0"/>
              </a:rPr>
              <a:t>Улица Арбат возникла в XIV - XV веках, по ней шла дорога на Смоленск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.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Во второй половине XIX века многие дома на Арбате перешли к купцам, улица стала торговой. 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moscowchronology.ru/sites/default/files/resize/images/mosessays/mosessays-15/Ohotniy_Ryad_1-500x3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56"/>
            <a:ext cx="4800941" cy="35719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71736" y="285728"/>
            <a:ext cx="3071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8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Охотный  ряд</a:t>
            </a:r>
            <a:endParaRPr lang="ru-RU" sz="2800" b="1" dirty="0">
              <a:solidFill>
                <a:srgbClr val="00B05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5691157"/>
            <a:ext cx="5857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старой Москве на этом месте торговали дичью.</a:t>
            </a:r>
          </a:p>
        </p:txBody>
      </p:sp>
      <p:pic>
        <p:nvPicPr>
          <p:cNvPr id="15364" name="Picture 4" descr="http://moscowchronology.ru/sites/default/files/resize/images/mosessays/mosessays-15/Ohotniy_Ryad_2-500x3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500306"/>
            <a:ext cx="4762500" cy="3171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428604"/>
            <a:ext cx="33575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</a:rPr>
              <a:t>Улица Покровка.</a:t>
            </a:r>
          </a:p>
        </p:txBody>
      </p:sp>
      <p:pic>
        <p:nvPicPr>
          <p:cNvPr id="28674" name="Picture 2" descr="http://moscowchronology.ru/sites/default/files/resize/images/mosstreets/Pokrovka-500x3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035541"/>
            <a:ext cx="6143668" cy="422684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5286388"/>
            <a:ext cx="72152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Monotype Corsiva" pitchFamily="66" charset="0"/>
              </a:rPr>
              <a:t>Улица Покровка расположена между площадями Покровских ворот и Земляной Вал. В XVI - XVII веке по обеим сторонам улицы находились дворцовые слободы: Огородная, </a:t>
            </a:r>
            <a:r>
              <a:rPr lang="ru-RU" sz="2000" dirty="0" err="1">
                <a:solidFill>
                  <a:srgbClr val="002060"/>
                </a:solidFill>
                <a:latin typeface="Monotype Corsiva" pitchFamily="66" charset="0"/>
              </a:rPr>
              <a:t>Барашевская</a:t>
            </a:r>
            <a:r>
              <a:rPr lang="ru-RU" sz="2000" dirty="0">
                <a:solidFill>
                  <a:srgbClr val="002060"/>
                </a:solidFill>
                <a:latin typeface="Monotype Corsiva" pitchFamily="66" charset="0"/>
              </a:rPr>
              <a:t>, Садовая, Казенная.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25078" y="357166"/>
            <a:ext cx="32615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</a:rPr>
              <a:t>Улица Тверская.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5763584"/>
            <a:ext cx="53578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Проходила дорога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из Твери в Москву,</a:t>
            </a:r>
          </a:p>
        </p:txBody>
      </p:sp>
      <p:pic>
        <p:nvPicPr>
          <p:cNvPr id="41990" name="Picture 6" descr="http://moscowchronology.ru/sites/default/files/resize/images/mosstreets/Tverskaya_1-500x3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214422"/>
            <a:ext cx="6171878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moscowchronology.ru/sites/default/files/resize/images/mosstreets/Sretenka-500x3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928670"/>
            <a:ext cx="6816833" cy="425370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5072074"/>
            <a:ext cx="72866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Monotype Corsiva" pitchFamily="66" charset="0"/>
              </a:rPr>
              <a:t>Между Сретенскими воротами и проспектом Мира находится улица </a:t>
            </a:r>
            <a:r>
              <a:rPr lang="ru-RU" sz="2000" dirty="0" err="1">
                <a:solidFill>
                  <a:srgbClr val="002060"/>
                </a:solidFill>
                <a:latin typeface="Monotype Corsiva" pitchFamily="66" charset="0"/>
              </a:rPr>
              <a:t>Сретенка</a:t>
            </a:r>
            <a:r>
              <a:rPr lang="ru-RU" sz="2000" dirty="0">
                <a:solidFill>
                  <a:srgbClr val="002060"/>
                </a:solidFill>
                <a:latin typeface="Monotype Corsiva" pitchFamily="66" charset="0"/>
              </a:rPr>
              <a:t>. Отсюда из Москвы шла дорога в северные земли Руси, в Троице-Сергиев монастырь, а во второй половине XVI века - и к Белому морю, к Архангельску.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74584" y="428604"/>
            <a:ext cx="3383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</a:rPr>
              <a:t>Улица </a:t>
            </a:r>
            <a:r>
              <a:rPr lang="ru-RU" sz="2800" b="1" dirty="0" err="1">
                <a:solidFill>
                  <a:srgbClr val="00B050"/>
                </a:solidFill>
                <a:latin typeface="Monotype Corsiva" pitchFamily="66" charset="0"/>
              </a:rPr>
              <a:t>Сретенка</a:t>
            </a:r>
            <a:r>
              <a:rPr lang="ru-RU" b="1" dirty="0">
                <a:solidFill>
                  <a:srgbClr val="00B05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428604"/>
            <a:ext cx="33421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</a:rPr>
              <a:t>Улица Рождественка</a:t>
            </a:r>
          </a:p>
        </p:txBody>
      </p:sp>
      <p:pic>
        <p:nvPicPr>
          <p:cNvPr id="52226" name="Picture 2" descr="http://moscowchronology.ru/sites/default/files/resize/images/mosstreets/Rojdestvenka-500x3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000108"/>
            <a:ext cx="7049844" cy="435771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14414" y="5572140"/>
            <a:ext cx="714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Соединяла </a:t>
            </a:r>
            <a:r>
              <a:rPr lang="ru-RU" sz="2000" dirty="0">
                <a:solidFill>
                  <a:srgbClr val="002060"/>
                </a:solidFill>
                <a:latin typeface="Monotype Corsiva" pitchFamily="66" charset="0"/>
              </a:rPr>
              <a:t>основанный в те времена Рождественский девичий монастырь с центром города.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42524" y="357166"/>
            <a:ext cx="32011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</a:rPr>
              <a:t>Цветной бульвар.</a:t>
            </a:r>
          </a:p>
        </p:txBody>
      </p:sp>
      <p:pic>
        <p:nvPicPr>
          <p:cNvPr id="44034" name="Picture 2" descr="http://moscowchronology.ru/sites/default/files/resize/images/mosstreets/Cvetnoy_Bulvar-500x3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4073704" cy="2957510"/>
          </a:xfrm>
          <a:prstGeom prst="rect">
            <a:avLst/>
          </a:prstGeom>
          <a:noFill/>
        </p:spPr>
      </p:pic>
      <p:pic>
        <p:nvPicPr>
          <p:cNvPr id="44036" name="Picture 4" descr="http://moscowchronology.ru/sites/default/files/resize/images/mosstreets/Cvetnoy_Bulvar_1-500x4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357298"/>
            <a:ext cx="4190996" cy="361263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4929198"/>
            <a:ext cx="70009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dirty="0">
                <a:solidFill>
                  <a:srgbClr val="002060"/>
                </a:solidFill>
                <a:latin typeface="Monotype Corsiva" pitchFamily="66" charset="0"/>
              </a:rPr>
              <a:t>Между Трубной площадью и Олимпийским проспектом расположен Цветной бульвар.</a:t>
            </a:r>
          </a:p>
          <a:p>
            <a:pPr fontAlgn="base"/>
            <a:r>
              <a:rPr lang="ru-RU" sz="2800" dirty="0">
                <a:solidFill>
                  <a:srgbClr val="002060"/>
                </a:solidFill>
                <a:latin typeface="Monotype Corsiva" pitchFamily="66" charset="0"/>
              </a:rPr>
              <a:t>В стародавние времена здесь текла река </a:t>
            </a:r>
            <a:r>
              <a:rPr lang="ru-RU" sz="2800" dirty="0" err="1" smtClean="0">
                <a:solidFill>
                  <a:srgbClr val="002060"/>
                </a:solidFill>
                <a:latin typeface="Monotype Corsiva" pitchFamily="66" charset="0"/>
              </a:rPr>
              <a:t>Неглинная</a:t>
            </a:r>
            <a:r>
              <a:rPr lang="ru-RU" sz="2800" dirty="0">
                <a:solidFill>
                  <a:srgbClr val="002060"/>
                </a:solidFill>
                <a:latin typeface="Monotype Corsiva" pitchFamily="66" charset="0"/>
              </a:rPr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357166"/>
            <a:ext cx="4286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</a:rPr>
              <a:t>Улица Петровка</a:t>
            </a:r>
            <a:r>
              <a:rPr lang="ru-RU" b="1" dirty="0">
                <a:solidFill>
                  <a:srgbClr val="00B050"/>
                </a:solidFill>
              </a:rPr>
              <a:t>.</a:t>
            </a:r>
          </a:p>
        </p:txBody>
      </p:sp>
      <p:pic>
        <p:nvPicPr>
          <p:cNvPr id="45058" name="Picture 2" descr="http://moscowchronology.ru/sites/default/files/resize/images/mosstreets/Petrovka-500x3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5"/>
            <a:ext cx="4071966" cy="2646778"/>
          </a:xfrm>
          <a:prstGeom prst="rect">
            <a:avLst/>
          </a:prstGeom>
          <a:noFill/>
        </p:spPr>
      </p:pic>
      <p:pic>
        <p:nvPicPr>
          <p:cNvPr id="45060" name="Picture 4" descr="http://moscowchronology.ru/sites/default/files/resize/images/mosstreets/Petrovka_3-500x344.jpg"/>
          <p:cNvPicPr>
            <a:picLocks noChangeAspect="1" noChangeArrowheads="1"/>
          </p:cNvPicPr>
          <p:nvPr/>
        </p:nvPicPr>
        <p:blipFill>
          <a:blip r:embed="rId3"/>
          <a:srcRect r="8499"/>
          <a:stretch>
            <a:fillRect/>
          </a:stretch>
        </p:blipFill>
        <p:spPr bwMode="auto">
          <a:xfrm>
            <a:off x="4357686" y="1714488"/>
            <a:ext cx="4357718" cy="32766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5072074"/>
            <a:ext cx="67866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Московская знать, ремесленники, торговцы тележного ряда и мастера-каретники жили здесь. 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1773" y="214290"/>
            <a:ext cx="41734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solidFill>
                  <a:srgbClr val="00B050"/>
                </a:solidFill>
                <a:latin typeface="Monotype Corsiva" pitchFamily="66" charset="0"/>
              </a:rPr>
              <a:t>Улица Большая Полянка.</a:t>
            </a:r>
          </a:p>
        </p:txBody>
      </p:sp>
      <p:pic>
        <p:nvPicPr>
          <p:cNvPr id="50178" name="Picture 2" descr="http://moscowchronology.ru/sites/default/files/resize/images/mosstreets/Bolshaya_Polynka-500x3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0693" y="785794"/>
            <a:ext cx="6556017" cy="414340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28662" y="5072074"/>
            <a:ext cx="75724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На этом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месте был 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Монетный двор, а во времена Петра I - "Навигационная математическая школа"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89</TotalTime>
  <Words>261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Яркая</vt:lpstr>
      <vt:lpstr>Старые улицы Москвы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Samsung</cp:lastModifiedBy>
  <cp:revision>11</cp:revision>
  <dcterms:created xsi:type="dcterms:W3CDTF">2017-09-06T14:41:21Z</dcterms:created>
  <dcterms:modified xsi:type="dcterms:W3CDTF">2017-09-07T06:15:46Z</dcterms:modified>
</cp:coreProperties>
</file>