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73" r:id="rId4"/>
    <p:sldId id="261" r:id="rId5"/>
    <p:sldId id="262" r:id="rId6"/>
    <p:sldId id="259" r:id="rId7"/>
    <p:sldId id="265" r:id="rId8"/>
    <p:sldId id="267" r:id="rId9"/>
    <p:sldId id="266" r:id="rId10"/>
    <p:sldId id="268" r:id="rId11"/>
    <p:sldId id="269" r:id="rId12"/>
    <p:sldId id="270" r:id="rId13"/>
    <p:sldId id="271" r:id="rId14"/>
    <p:sldId id="272" r:id="rId15"/>
    <p:sldId id="26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6FE0D-1CC2-4417-BB8E-85259F7C2629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0CD57-6047-4383-9544-A1842B64A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8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jpeg"/><Relationship Id="rId11" Type="http://schemas.openxmlformats.org/officeDocument/2006/relationships/image" Target="../media/image47.png"/><Relationship Id="rId5" Type="http://schemas.openxmlformats.org/officeDocument/2006/relationships/image" Target="../media/image41.jpeg"/><Relationship Id="rId10" Type="http://schemas.openxmlformats.org/officeDocument/2006/relationships/image" Target="../media/image46.pn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4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png"/><Relationship Id="rId5" Type="http://schemas.openxmlformats.org/officeDocument/2006/relationships/image" Target="../media/image48.png"/><Relationship Id="rId4" Type="http://schemas.openxmlformats.org/officeDocument/2006/relationships/image" Target="../media/image5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7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jpeg"/><Relationship Id="rId5" Type="http://schemas.openxmlformats.org/officeDocument/2006/relationships/image" Target="../media/image16.pn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404665"/>
            <a:ext cx="6336704" cy="864095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rgbClr val="FFC000"/>
                </a:solidFill>
              </a:rPr>
              <a:t>Муниципальная бюджетная организация дополнительного образования </a:t>
            </a:r>
            <a:br>
              <a:rPr lang="ru-RU" sz="1600" b="1" dirty="0" smtClean="0">
                <a:solidFill>
                  <a:srgbClr val="FFC000"/>
                </a:solidFill>
              </a:rPr>
            </a:br>
            <a:r>
              <a:rPr lang="ru-RU" sz="1600" b="1" dirty="0" smtClean="0">
                <a:solidFill>
                  <a:srgbClr val="FFC000"/>
                </a:solidFill>
              </a:rPr>
              <a:t>Дом детского творчества  г.Ак-Довурака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204864"/>
            <a:ext cx="6400800" cy="3888432"/>
          </a:xfrm>
        </p:spPr>
        <p:txBody>
          <a:bodyPr>
            <a:normAutofit fontScale="40000" lnSpcReduction="20000"/>
          </a:bodyPr>
          <a:lstStyle/>
          <a:p>
            <a:r>
              <a:rPr lang="ru-RU" sz="11000" dirty="0" smtClean="0">
                <a:solidFill>
                  <a:srgbClr val="000099"/>
                </a:solidFill>
                <a:latin typeface="Monte-Carlo" pitchFamily="2" charset="0"/>
              </a:rPr>
              <a:t>Тема: </a:t>
            </a:r>
          </a:p>
          <a:p>
            <a:r>
              <a:rPr lang="ru-RU" sz="11000" dirty="0" smtClean="0">
                <a:solidFill>
                  <a:srgbClr val="000099"/>
                </a:solidFill>
                <a:latin typeface="Monte-Carlo" pitchFamily="2" charset="0"/>
              </a:rPr>
              <a:t>«Театральные маски»</a:t>
            </a:r>
          </a:p>
          <a:p>
            <a:endParaRPr lang="ru-RU" sz="12800" dirty="0" smtClean="0">
              <a:solidFill>
                <a:srgbClr val="000099"/>
              </a:solidFill>
              <a:latin typeface="Monte-Carlo" pitchFamily="2" charset="0"/>
            </a:endParaRPr>
          </a:p>
          <a:p>
            <a:pPr algn="r"/>
            <a:endParaRPr lang="ru-RU" sz="3700" dirty="0" smtClean="0">
              <a:solidFill>
                <a:srgbClr val="000099"/>
              </a:solidFill>
              <a:latin typeface="Monte-Carlo" pitchFamily="2" charset="0"/>
            </a:endParaRPr>
          </a:p>
          <a:p>
            <a:pPr algn="r"/>
            <a:r>
              <a:rPr lang="ru-RU" sz="3700" dirty="0" smtClean="0">
                <a:solidFill>
                  <a:srgbClr val="002060"/>
                </a:solidFill>
                <a:latin typeface="Monte-Carlo" pitchFamily="2" charset="0"/>
              </a:rPr>
              <a:t>Педагог дополнительного образования</a:t>
            </a:r>
          </a:p>
          <a:p>
            <a:pPr algn="r"/>
            <a:r>
              <a:rPr lang="ru-RU" sz="3700" dirty="0" smtClean="0">
                <a:solidFill>
                  <a:srgbClr val="002060"/>
                </a:solidFill>
                <a:latin typeface="Monte-Carlo" pitchFamily="2" charset="0"/>
              </a:rPr>
              <a:t>Черкасова Роза Мазитовна</a:t>
            </a:r>
          </a:p>
          <a:p>
            <a:endParaRPr lang="ru-RU" b="1" dirty="0" smtClean="0">
              <a:solidFill>
                <a:srgbClr val="002060"/>
              </a:solidFill>
              <a:latin typeface="Monte-Carlo" pitchFamily="2" charset="0"/>
            </a:endParaRPr>
          </a:p>
          <a:p>
            <a:endParaRPr lang="ru-RU" b="1" dirty="0" smtClean="0">
              <a:solidFill>
                <a:srgbClr val="002060"/>
              </a:solidFill>
              <a:latin typeface="Monte-Carlo" pitchFamily="2" charset="0"/>
            </a:endParaRPr>
          </a:p>
          <a:p>
            <a:endParaRPr lang="ru-RU" b="1" dirty="0" smtClean="0">
              <a:solidFill>
                <a:srgbClr val="002060"/>
              </a:solidFill>
              <a:latin typeface="Monte-Carlo" pitchFamily="2" charset="0"/>
            </a:endParaRPr>
          </a:p>
          <a:p>
            <a:endParaRPr lang="ru-RU" dirty="0"/>
          </a:p>
        </p:txBody>
      </p:sp>
      <p:pic>
        <p:nvPicPr>
          <p:cNvPr id="2051" name="Picture 3" descr="D:\МАМА РАБОТА\ТЕАТР\1228559_html_m2c6c0b3a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548680"/>
            <a:ext cx="1945911" cy="181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260648"/>
            <a:ext cx="4316288" cy="568863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sz="38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V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. Практическая работа</a:t>
            </a:r>
            <a:endParaRPr lang="ru-RU" sz="4000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Сегодня на занятии мы с вами будем делать маски. Маски бывают сложные и простые. Мы с вами изготовим простую маску по шаблону. Располагаем на альбомном листе шаблон. Сверху, снизу, справа оставляем одинаковое расстояние.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Последовательность изображения маски: </a:t>
            </a:r>
            <a:endParaRPr lang="ru-RU" sz="4000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Обведем маску;</a:t>
            </a:r>
          </a:p>
          <a:p>
            <a:pPr lvl="0"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Вырежем маску и прорези для глаз;</a:t>
            </a:r>
          </a:p>
          <a:p>
            <a:pPr lvl="0"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Наклеим все, что необходимо для украшения маски.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Самое главное – маска должна  показать характер вашего персонажа.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Теперь вы знаете последовательность изображения маски, вы можете приступать к работе. 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Подключайте свою фантазию, набирайтесь терпения  -  и у вас все получится!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 </a:t>
            </a:r>
          </a:p>
          <a:p>
            <a:endParaRPr lang="ru-RU" dirty="0"/>
          </a:p>
        </p:txBody>
      </p:sp>
      <p:pic>
        <p:nvPicPr>
          <p:cNvPr id="5" name="Содержимое 4" descr="Новогодние маски из бумаги - праздник уже с вами маска медведя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 rot="5400000">
            <a:off x="4608004" y="512676"/>
            <a:ext cx="1224136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94595790_2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308304" y="620688"/>
            <a:ext cx="1440160" cy="1224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maski-dlya-skazok-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012160" y="260648"/>
            <a:ext cx="1224136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SC0972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95536" y="4293096"/>
            <a:ext cx="3384376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SC0001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804248" y="4725144"/>
            <a:ext cx="2067694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DSC09973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804248" y="2492896"/>
            <a:ext cx="2016224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DSC09986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499992" y="2492896"/>
            <a:ext cx="2016224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DSC09998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355976" y="4725144"/>
            <a:ext cx="2232248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10640755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 rot="16200000">
            <a:off x="6943700" y="4657700"/>
            <a:ext cx="2060848" cy="2339752"/>
          </a:xfrm>
          <a:prstGeom prst="rect">
            <a:avLst/>
          </a:prstGeom>
        </p:spPr>
      </p:pic>
      <p:pic>
        <p:nvPicPr>
          <p:cNvPr id="15" name="Рисунок 14" descr="10640755.pn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 rot="5400000">
            <a:off x="72628" y="-72628"/>
            <a:ext cx="1484784" cy="1630040"/>
          </a:xfrm>
          <a:prstGeom prst="rect">
            <a:avLst/>
          </a:prstGeom>
        </p:spPr>
      </p:pic>
      <p:pic>
        <p:nvPicPr>
          <p:cNvPr id="16" name="Рисунок 15" descr="10640755.pn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0" y="4518248"/>
            <a:ext cx="2131252" cy="2339752"/>
          </a:xfrm>
          <a:prstGeom prst="rect">
            <a:avLst/>
          </a:prstGeom>
        </p:spPr>
      </p:pic>
      <p:pic>
        <p:nvPicPr>
          <p:cNvPr id="17" name="Рисунок 16" descr="10640755.pn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 rot="10800000">
            <a:off x="7659216" y="0"/>
            <a:ext cx="1484784" cy="16288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88640"/>
            <a:ext cx="6192688" cy="640871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Требования безопасности труда при работе с ножницами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1.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Расположить ножницы справа с сомкнутыми лезвиями, направленными от себя, чтобы при движении не уколоться о концы ножниц.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2.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Следить за тем, чтобы ножницы не оказались под изделием, так как, беря изделие, их можно уронить и поранить себя или работающего рядом.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3.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Передавать ножницы кольцами вперед с сомкнутыми лезвиями.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Выполняя работу, помни, что говорит о труде народная мудрость:</a:t>
            </a:r>
          </a:p>
          <a:p>
            <a:pPr>
              <a:buNone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 lvl="0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Семь раз отмерь, один раз отрежь.</a:t>
            </a:r>
          </a:p>
          <a:p>
            <a:pPr lvl="0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Есть терпение – будет и умение.</a:t>
            </a:r>
          </a:p>
          <a:p>
            <a:pPr lvl="0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Торопливость делу не помогает.</a:t>
            </a:r>
          </a:p>
          <a:p>
            <a:pPr lvl="0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Поспешишь - людей насмешишь.</a:t>
            </a:r>
          </a:p>
          <a:p>
            <a:pPr lvl="0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Каков мастер, такова и работа.</a:t>
            </a:r>
          </a:p>
          <a:p>
            <a:pPr lvl="0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Рукам работа – душе праздник.</a:t>
            </a:r>
          </a:p>
          <a:p>
            <a:pPr lvl="0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Дело мастера боится.</a:t>
            </a:r>
          </a:p>
          <a:p>
            <a:pPr lvl="0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Землю красит солнце, а человека труд.</a:t>
            </a:r>
          </a:p>
          <a:p>
            <a:pPr lvl="0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Где труд, там и счастье.</a:t>
            </a:r>
          </a:p>
          <a:p>
            <a:endParaRPr lang="ru-RU" dirty="0"/>
          </a:p>
        </p:txBody>
      </p:sp>
      <p:pic>
        <p:nvPicPr>
          <p:cNvPr id="5" name="Рисунок 4" descr="10640755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0800000">
            <a:off x="7012748" y="0"/>
            <a:ext cx="2131252" cy="2339752"/>
          </a:xfrm>
          <a:prstGeom prst="rect">
            <a:avLst/>
          </a:prstGeom>
        </p:spPr>
      </p:pic>
      <p:pic>
        <p:nvPicPr>
          <p:cNvPr id="2050" name="Picture 2" descr="C:\Users\Андреевы\Desktop\cPhdiys2mDw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2060848"/>
            <a:ext cx="2088232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10640755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6200000">
            <a:off x="6908498" y="4622498"/>
            <a:ext cx="2131252" cy="233975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260648"/>
            <a:ext cx="8712968" cy="583264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000" b="1" dirty="0" smtClean="0">
                <a:latin typeface="Monotype Corsiva" pitchFamily="66" charset="0"/>
              </a:rPr>
              <a:t>VI</a:t>
            </a:r>
            <a:r>
              <a:rPr lang="ru-RU" sz="2000" b="1" dirty="0" smtClean="0">
                <a:latin typeface="Monotype Corsiva" pitchFamily="66" charset="0"/>
              </a:rPr>
              <a:t>. Практическая работа</a:t>
            </a:r>
          </a:p>
          <a:p>
            <a:endParaRPr lang="ru-RU" sz="2000" b="1" dirty="0" smtClean="0">
              <a:latin typeface="Monotype Corsiva" pitchFamily="66" charset="0"/>
            </a:endParaRPr>
          </a:p>
          <a:p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 </a:t>
            </a:r>
          </a:p>
          <a:p>
            <a:endParaRPr lang="ru-RU" dirty="0"/>
          </a:p>
        </p:txBody>
      </p:sp>
      <p:pic>
        <p:nvPicPr>
          <p:cNvPr id="5" name="Содержимое 4" descr="DSC09733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2915816" y="620688"/>
            <a:ext cx="3528392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0976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3573016"/>
            <a:ext cx="428396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SC0977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6016" y="3573016"/>
            <a:ext cx="417646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707904" y="3212976"/>
            <a:ext cx="21602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Monotype Corsiva" pitchFamily="66" charset="0"/>
              </a:rPr>
              <a:t>VII</a:t>
            </a:r>
            <a:r>
              <a:rPr lang="ru-RU" b="1" i="1" dirty="0" smtClean="0">
                <a:latin typeface="Monotype Corsiva" pitchFamily="66" charset="0"/>
              </a:rPr>
              <a:t>.   </a:t>
            </a:r>
            <a:r>
              <a:rPr lang="ru-RU" b="1" dirty="0" smtClean="0">
                <a:latin typeface="Monotype Corsiva" pitchFamily="66" charset="0"/>
              </a:rPr>
              <a:t>Физминутка</a:t>
            </a:r>
            <a:endParaRPr lang="ru-RU" dirty="0"/>
          </a:p>
        </p:txBody>
      </p:sp>
      <p:pic>
        <p:nvPicPr>
          <p:cNvPr id="9" name="Рисунок 8" descr="10640755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400000">
            <a:off x="104250" y="12382"/>
            <a:ext cx="2131252" cy="2339752"/>
          </a:xfrm>
          <a:prstGeom prst="rect">
            <a:avLst/>
          </a:prstGeom>
        </p:spPr>
      </p:pic>
      <p:pic>
        <p:nvPicPr>
          <p:cNvPr id="10" name="Рисунок 9" descr="10640755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0800000">
            <a:off x="7012748" y="0"/>
            <a:ext cx="2131252" cy="2339752"/>
          </a:xfrm>
          <a:prstGeom prst="rect">
            <a:avLst/>
          </a:prstGeom>
        </p:spPr>
      </p:pic>
      <p:pic>
        <p:nvPicPr>
          <p:cNvPr id="1030" name="Picture 6" descr="C:\Users\Андреевы\Desktop\Без имени-1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04692" y="908720"/>
            <a:ext cx="2371764" cy="2232248"/>
          </a:xfrm>
          <a:prstGeom prst="rect">
            <a:avLst/>
          </a:prstGeom>
          <a:noFill/>
        </p:spPr>
      </p:pic>
      <p:pic>
        <p:nvPicPr>
          <p:cNvPr id="1031" name="Picture 7" descr="C:\Users\Андреевы\Desktop\карандпш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971600" y="548680"/>
            <a:ext cx="1556020" cy="25902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251520" y="188640"/>
            <a:ext cx="8568952" cy="6408712"/>
          </a:xfrm>
        </p:spPr>
        <p:txBody>
          <a:bodyPr>
            <a:normAutofit fontScale="25000" lnSpcReduction="20000"/>
          </a:bodyPr>
          <a:lstStyle/>
          <a:p>
            <a:pPr marL="1028700" indent="-1028700">
              <a:buAutoNum type="romanUcPeriod" startAt="8"/>
            </a:pPr>
            <a:r>
              <a:rPr lang="ru-RU" sz="7200" b="1" i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Театрализованная   </a:t>
            </a:r>
            <a:r>
              <a:rPr lang="ru-RU" sz="72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импровизация с масками.</a:t>
            </a:r>
          </a:p>
          <a:p>
            <a:pPr marL="1028700" indent="-1028700">
              <a:buAutoNum type="romanUcPeriod" startAt="8"/>
            </a:pPr>
            <a:endParaRPr lang="ru-RU" sz="5600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56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</a:t>
            </a:r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Тень-тень, потетень.</a:t>
            </a:r>
            <a:endParaRPr lang="ru-RU" sz="6400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56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Ведущая:</a:t>
            </a: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Тень-тень, потетень</a:t>
            </a:r>
          </a:p>
          <a:p>
            <a:pPr>
              <a:buNone/>
            </a:pP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Выше города плетень. </a:t>
            </a:r>
          </a:p>
          <a:p>
            <a:pPr>
              <a:buNone/>
            </a:pP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Сели звери за плетень, </a:t>
            </a:r>
          </a:p>
          <a:p>
            <a:pPr>
              <a:buNone/>
            </a:pP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Похвалялися весь день. </a:t>
            </a:r>
          </a:p>
          <a:p>
            <a:pPr>
              <a:buNone/>
            </a:pP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</a:t>
            </a:r>
            <a:r>
              <a:rPr lang="ru-RU" sz="56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Лиса:</a:t>
            </a: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Похвалялась лиса...</a:t>
            </a:r>
          </a:p>
          <a:p>
            <a:pPr>
              <a:buNone/>
            </a:pP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Всему свету я краса!</a:t>
            </a:r>
          </a:p>
          <a:p>
            <a:pPr>
              <a:buNone/>
            </a:pP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Шуба очень хороша,</a:t>
            </a:r>
          </a:p>
          <a:p>
            <a:pPr>
              <a:buNone/>
            </a:pP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Хвост пушистый у меня.</a:t>
            </a:r>
          </a:p>
          <a:p>
            <a:pPr>
              <a:buNone/>
            </a:pPr>
            <a:r>
              <a:rPr lang="ru-RU" sz="56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Ведущая:</a:t>
            </a: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Похвалялся зайка...</a:t>
            </a:r>
          </a:p>
          <a:p>
            <a:pPr>
              <a:buNone/>
            </a:pPr>
            <a:r>
              <a:rPr lang="ru-RU" sz="56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Зайка:</a:t>
            </a: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Уши длинные торчком,</a:t>
            </a:r>
          </a:p>
          <a:p>
            <a:pPr>
              <a:buNone/>
            </a:pP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Хвостик кругленький пучком.</a:t>
            </a:r>
          </a:p>
          <a:p>
            <a:pPr>
              <a:buNone/>
            </a:pP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В белой шубке веселюсь,</a:t>
            </a:r>
          </a:p>
          <a:p>
            <a:pPr>
              <a:buNone/>
            </a:pP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Волка серого боюсь.</a:t>
            </a:r>
          </a:p>
          <a:p>
            <a:pPr>
              <a:buNone/>
            </a:pP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А еще люблю играть.</a:t>
            </a:r>
          </a:p>
          <a:p>
            <a:pPr>
              <a:buNone/>
            </a:pP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Бегать, прыгать, догонять.</a:t>
            </a:r>
            <a:r>
              <a:rPr lang="ru-RU" sz="56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</a:t>
            </a:r>
            <a:endParaRPr lang="ru-RU" sz="5600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56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Ведущая:</a:t>
            </a: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Похвалялся медведь...</a:t>
            </a:r>
          </a:p>
          <a:p>
            <a:pPr>
              <a:buNone/>
            </a:pPr>
            <a:r>
              <a:rPr lang="ru-RU" sz="56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Медведь:</a:t>
            </a: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Хожу толстый и лохматый,</a:t>
            </a:r>
          </a:p>
          <a:p>
            <a:pPr>
              <a:buNone/>
            </a:pP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В шубе длинной и косматой.</a:t>
            </a:r>
          </a:p>
          <a:p>
            <a:pPr>
              <a:buNone/>
            </a:pP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А я мишка- медведь,</a:t>
            </a:r>
          </a:p>
          <a:p>
            <a:pPr>
              <a:buNone/>
            </a:pPr>
            <a:r>
              <a:rPr lang="ru-RU" sz="56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</a:t>
            </a: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Могу песни я петь!</a:t>
            </a:r>
          </a:p>
          <a:p>
            <a:pPr>
              <a:buNone/>
            </a:pP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Песни петь, да плясать,</a:t>
            </a:r>
          </a:p>
          <a:p>
            <a:pPr>
              <a:buNone/>
            </a:pPr>
            <a:r>
              <a:rPr lang="ru-RU" sz="5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Малых деток забавлять.</a:t>
            </a:r>
          </a:p>
          <a:p>
            <a:pPr>
              <a:buNone/>
            </a:pPr>
            <a:endParaRPr lang="ru-RU" sz="5600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72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Игра: "Кто быстрее соберет </a:t>
            </a:r>
          </a:p>
          <a:p>
            <a:pPr>
              <a:buNone/>
            </a:pPr>
            <a:r>
              <a:rPr lang="ru-RU" sz="72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лисичку и зайчика".</a:t>
            </a:r>
          </a:p>
          <a:p>
            <a:pPr>
              <a:buNone/>
            </a:pPr>
            <a:endParaRPr lang="ru-RU" sz="6400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Users\Андреевы\Desktop\новые поделки\На сайт\занятие маски\DSC0979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6012160" y="836712"/>
            <a:ext cx="2808312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DSC0984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31840" y="3861048"/>
            <a:ext cx="273630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064075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0800000">
            <a:off x="7012748" y="0"/>
            <a:ext cx="2131252" cy="2339752"/>
          </a:xfrm>
          <a:prstGeom prst="rect">
            <a:avLst/>
          </a:prstGeom>
        </p:spPr>
      </p:pic>
      <p:pic>
        <p:nvPicPr>
          <p:cNvPr id="7" name="Рисунок 6" descr="DSC0979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131840" y="836712"/>
            <a:ext cx="273630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0980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12160" y="3861048"/>
            <a:ext cx="2880320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064075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6200000">
            <a:off x="6908498" y="4622498"/>
            <a:ext cx="2131252" cy="233975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Рефлексия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И вот, благодаря  вашему творческому труду, были  cозданы  эти удивительные маски для сказки и игры.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4040188" cy="4680520"/>
          </a:xfrm>
        </p:spPr>
        <p:txBody>
          <a:bodyPr>
            <a:normAutofit/>
          </a:bodyPr>
          <a:lstStyle/>
          <a:p>
            <a:endParaRPr lang="ru-RU" sz="2400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Как хорошо, что есть театр!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Он был и будет с нами вечно,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Всегда готовый утверждать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Всё что на свете человечно.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Здесь всё прекрасно - жесты, маски,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Костюмы, музыка, игра.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Здесь оживают наши сказки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И с ними светлый мир добра! </a:t>
            </a:r>
          </a:p>
          <a:p>
            <a:pPr>
              <a:buNone/>
            </a:pPr>
            <a:endParaRPr lang="ru-RU" sz="24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 </a:t>
            </a:r>
          </a:p>
          <a:p>
            <a:pPr>
              <a:buNone/>
            </a:pPr>
            <a:endParaRPr lang="ru-RU" sz="2400" dirty="0" smtClean="0">
              <a:latin typeface="Monotype Corsiva" pitchFamily="66" charset="0"/>
            </a:endParaRPr>
          </a:p>
          <a:p>
            <a:pPr>
              <a:buNone/>
            </a:pPr>
            <a:endParaRPr lang="ru-RU" sz="2400" dirty="0" smtClean="0">
              <a:latin typeface="Monotype Corsiva" pitchFamily="66" charset="0"/>
            </a:endParaRPr>
          </a:p>
          <a:p>
            <a:endParaRPr lang="ru-RU" dirty="0"/>
          </a:p>
        </p:txBody>
      </p:sp>
      <p:pic>
        <p:nvPicPr>
          <p:cNvPr id="5" name="Содержимое 4" descr="DSC09779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95936" y="2204864"/>
            <a:ext cx="489654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4" descr="BTaAbab9c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5085184"/>
            <a:ext cx="1368152" cy="1604833"/>
          </a:xfrm>
          <a:prstGeom prst="rect">
            <a:avLst/>
          </a:prstGeom>
        </p:spPr>
      </p:pic>
      <p:pic>
        <p:nvPicPr>
          <p:cNvPr id="8" name="Рисунок 7" descr="1064075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104250" y="-104250"/>
            <a:ext cx="2131252" cy="2339752"/>
          </a:xfrm>
          <a:prstGeom prst="rect">
            <a:avLst/>
          </a:prstGeom>
        </p:spPr>
      </p:pic>
      <p:pic>
        <p:nvPicPr>
          <p:cNvPr id="9" name="Рисунок 8" descr="1064075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0800000">
            <a:off x="7012748" y="0"/>
            <a:ext cx="2131252" cy="2339752"/>
          </a:xfrm>
          <a:prstGeom prst="rect">
            <a:avLst/>
          </a:prstGeom>
        </p:spPr>
      </p:pic>
      <p:pic>
        <p:nvPicPr>
          <p:cNvPr id="10" name="Рисунок 9" descr="1064075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6200000">
            <a:off x="6908498" y="4622498"/>
            <a:ext cx="2131252" cy="233975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Спасибо за внимание!</a:t>
            </a:r>
            <a:endParaRPr lang="ru-RU" sz="4000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91264" cy="180020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Цель: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Знакомство с театральной маской. Привлечение детей к  миру театра. Формирование интереса к  театральной деятельности. Обратить внимание </a:t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детей на то, что театр способен раскрыть новые качества человека и воспитать </a:t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его хорошим, добрым и отзывчивым.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00808"/>
            <a:ext cx="8784976" cy="496855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 </a:t>
            </a:r>
            <a:r>
              <a:rPr lang="ru-RU" sz="5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Задачи: </a:t>
            </a:r>
            <a:endParaRPr lang="ru-RU" sz="4200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42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1.Обучающие</a:t>
            </a:r>
            <a:r>
              <a:rPr lang="ru-RU" sz="42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:</a:t>
            </a:r>
          </a:p>
          <a:p>
            <a:pPr lvl="0"/>
            <a:r>
              <a:rPr lang="ru-RU" sz="42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Познакомить с условным языком масок, обратить внимание на характер масок, на то, какими средствами достигается их выразительность.</a:t>
            </a:r>
          </a:p>
          <a:p>
            <a:pPr lvl="0"/>
            <a:r>
              <a:rPr lang="ru-RU" sz="42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Сформировать  представление о  театральных масках. </a:t>
            </a:r>
          </a:p>
          <a:p>
            <a:pPr lvl="0"/>
            <a:r>
              <a:rPr lang="ru-RU" sz="42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Научить изготавливать простые маски традиционным способом.</a:t>
            </a:r>
          </a:p>
          <a:p>
            <a:pPr>
              <a:buNone/>
            </a:pPr>
            <a:r>
              <a:rPr lang="ru-RU" sz="42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2. Развивающие: </a:t>
            </a:r>
            <a:endParaRPr lang="ru-RU" sz="4200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 lvl="0"/>
            <a:r>
              <a:rPr lang="ru-RU" sz="42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Развивать познавательный интерес, творческие способности, внимание и наблюдательность.</a:t>
            </a:r>
          </a:p>
          <a:p>
            <a:pPr lvl="0"/>
            <a:r>
              <a:rPr lang="ru-RU" sz="42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Развивать правильное понимание театральной терминологии и использования ее в речи. </a:t>
            </a:r>
          </a:p>
          <a:p>
            <a:pPr lvl="0"/>
            <a:r>
              <a:rPr lang="ru-RU" sz="42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Развивать у детей навык разметки по шаблону, правила резания по кривой. </a:t>
            </a:r>
          </a:p>
          <a:p>
            <a:pPr>
              <a:buNone/>
            </a:pPr>
            <a:r>
              <a:rPr lang="ru-RU" sz="42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3. Воспитывающие:</a:t>
            </a:r>
            <a:endParaRPr lang="ru-RU" sz="4200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 lvl="0"/>
            <a:r>
              <a:rPr lang="ru-RU" sz="42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Воспитывать у детей на примере импровизации положительные качества, необходимые для творчества.</a:t>
            </a:r>
          </a:p>
          <a:p>
            <a:pPr lvl="0"/>
            <a:r>
              <a:rPr lang="ru-RU" sz="42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Воспитать эмоционально – положительный взгляд на мир театрального искусства и искусства в целом.</a:t>
            </a:r>
          </a:p>
          <a:p>
            <a:pPr lvl="0"/>
            <a:r>
              <a:rPr lang="ru-RU" sz="42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Воспитывать усидчивость, трудолюбие, художественный и творческий вкус.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7" name="Рисунок 6" descr="0_60bca_67d2de5d_or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6200000">
            <a:off x="7360060" y="5074056"/>
            <a:ext cx="1876206" cy="1691681"/>
          </a:xfrm>
          <a:prstGeom prst="rect">
            <a:avLst/>
          </a:prstGeom>
        </p:spPr>
      </p:pic>
      <p:pic>
        <p:nvPicPr>
          <p:cNvPr id="1027" name="Picture 3" descr="C:\Users\Андреевы\Desktop\ec9d48b1fbf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9792" y="5805264"/>
            <a:ext cx="3240360" cy="819472"/>
          </a:xfrm>
          <a:prstGeom prst="rect">
            <a:avLst/>
          </a:prstGeom>
          <a:noFill/>
        </p:spPr>
      </p:pic>
      <p:pic>
        <p:nvPicPr>
          <p:cNvPr id="11" name="Рисунок 10" descr="0_60bca_67d2de5d_or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-92263" y="92262"/>
            <a:ext cx="1876205" cy="1691680"/>
          </a:xfrm>
          <a:prstGeom prst="rect">
            <a:avLst/>
          </a:prstGeom>
        </p:spPr>
      </p:pic>
      <p:pic>
        <p:nvPicPr>
          <p:cNvPr id="12" name="Рисунок 11" descr="0_60bca_67d2de5d_or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0800000">
            <a:off x="7267794" y="0"/>
            <a:ext cx="1876206" cy="1691681"/>
          </a:xfrm>
          <a:prstGeom prst="rect">
            <a:avLst/>
          </a:prstGeom>
        </p:spPr>
      </p:pic>
      <p:pic>
        <p:nvPicPr>
          <p:cNvPr id="13" name="Рисунок 12" descr="0_60bca_67d2de5d_or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5166320"/>
            <a:ext cx="1876205" cy="169168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0968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76056" y="908720"/>
            <a:ext cx="3528392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0099"/>
                </a:solidFill>
                <a:latin typeface="Monte-Carlo" pitchFamily="2" charset="0"/>
              </a:rPr>
              <a:t>Творческая мастерская</a:t>
            </a:r>
            <a:endParaRPr lang="ru-RU" sz="2400" dirty="0">
              <a:solidFill>
                <a:srgbClr val="000099"/>
              </a:solidFill>
              <a:latin typeface="Monte-Carlo" pitchFamily="2" charset="0"/>
            </a:endParaRPr>
          </a:p>
        </p:txBody>
      </p:sp>
      <p:pic>
        <p:nvPicPr>
          <p:cNvPr id="4" name="Содержимое 3" descr="DSC0967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67544" y="908720"/>
            <a:ext cx="4104456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0968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7544" y="3717032"/>
            <a:ext cx="4104456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SC0969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76056" y="3717032"/>
            <a:ext cx="3528392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10640755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4265712"/>
            <a:ext cx="2580739" cy="2592288"/>
          </a:xfrm>
          <a:prstGeom prst="rect">
            <a:avLst/>
          </a:prstGeom>
        </p:spPr>
      </p:pic>
      <p:pic>
        <p:nvPicPr>
          <p:cNvPr id="10" name="Picture 2" descr="C:\Users\Андреевы\Desktop\hello_html_76810017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75856" y="3212976"/>
            <a:ext cx="3096344" cy="741112"/>
          </a:xfrm>
          <a:prstGeom prst="rect">
            <a:avLst/>
          </a:prstGeom>
          <a:noFill/>
        </p:spPr>
      </p:pic>
      <p:pic>
        <p:nvPicPr>
          <p:cNvPr id="13" name="Рисунок 12" descr="10640755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0800000">
            <a:off x="6563261" y="0"/>
            <a:ext cx="2580739" cy="2592288"/>
          </a:xfrm>
          <a:prstGeom prst="rect">
            <a:avLst/>
          </a:prstGeom>
        </p:spPr>
      </p:pic>
      <p:pic>
        <p:nvPicPr>
          <p:cNvPr id="4101" name="Picture 5" descr="C:\Users\Андреевы\Desktop\палитра 2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520" y="188640"/>
            <a:ext cx="1368152" cy="1008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23528" y="260648"/>
            <a:ext cx="4536504" cy="6408712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romanUcPeriod"/>
            </a:pPr>
            <a:endParaRPr lang="ru-RU" sz="1800" dirty="0" smtClean="0">
              <a:latin typeface="Monotype Corsiva" pitchFamily="66" charset="0"/>
            </a:endParaRPr>
          </a:p>
          <a:p>
            <a:pPr marL="514350" indent="-514350">
              <a:buNone/>
            </a:pPr>
            <a:r>
              <a:rPr lang="ru-RU" sz="1800" dirty="0" smtClean="0">
                <a:latin typeface="Monotype Corsiva" pitchFamily="66" charset="0"/>
              </a:rPr>
              <a:t>            </a:t>
            </a: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Оборудование: </a:t>
            </a: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Мимические картинки, предметные картинки,  поэтапное изображение маски, маски выполненные в разных техниках, маски для театрализации, ножницы, простые  карандаши, кисточки, акварельные краски, клей, музыкальный центр, презентация: «Театральные маски», ноутбук.</a:t>
            </a:r>
          </a:p>
          <a:p>
            <a:pPr marL="514350" indent="-514350" algn="ctr">
              <a:buNone/>
            </a:pPr>
            <a:endParaRPr lang="ru-RU" sz="2100" b="1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 marL="514350" indent="-514350" algn="ctr">
              <a:buNone/>
            </a:pP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Ход занятия</a:t>
            </a:r>
          </a:p>
          <a:p>
            <a:pPr marL="514350" indent="-514350">
              <a:buAutoNum type="romanUcPeriod"/>
            </a:pP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Организационно-подготовительный этап:</a:t>
            </a:r>
            <a:endParaRPr lang="ru-RU" sz="2100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Приветствие, эмоциональный настрой на предстоящее занятие.</a:t>
            </a:r>
          </a:p>
          <a:p>
            <a:pPr>
              <a:buNone/>
            </a:pP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- Здравствуйте, ребята! Давайте с вами все дружно улыбнемся и сделаем наш день светлее.</a:t>
            </a:r>
          </a:p>
          <a:p>
            <a:pPr>
              <a:buNone/>
            </a:pPr>
            <a:r>
              <a:rPr lang="ru-RU" sz="2100" b="1" dirty="0" smtClean="0">
                <a:latin typeface="Monotype Corsiva" pitchFamily="66" charset="0"/>
              </a:rPr>
              <a:t> </a:t>
            </a:r>
            <a:r>
              <a:rPr lang="en-US" sz="2100" b="1" dirty="0" smtClean="0">
                <a:latin typeface="Monotype Corsiva" pitchFamily="66" charset="0"/>
              </a:rPr>
              <a:t>II</a:t>
            </a:r>
            <a:r>
              <a:rPr lang="ru-RU" sz="2100" b="1" dirty="0" smtClean="0">
                <a:latin typeface="Monotype Corsiva" pitchFamily="66" charset="0"/>
              </a:rPr>
              <a:t>. </a:t>
            </a: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1часть – вводная:</a:t>
            </a: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объявление темы и цели занятия. Работа над правильным дыханием.</a:t>
            </a:r>
          </a:p>
          <a:p>
            <a:pPr>
              <a:buNone/>
            </a:pP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Упражнение на 3 вида выдыхания, упражнение на артикуляцию. Зарядка для шеи и челюсти.</a:t>
            </a:r>
          </a:p>
          <a:p>
            <a:pPr>
              <a:buNone/>
            </a:pP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</a:t>
            </a: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Тема занятия: «Театральные маски». </a:t>
            </a: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Сегодня на занятии мы с вами узнаем, какие бывают театральные маски. Для чего они нужны. Научимся изготавливать простые маски. Но прежде чем перейти к новой теме, мы продолжим работу над правильным дыханием и над артикуляцией речи. Вы знаете, как это важно  для артиста на сцене.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Андреевы\Desktop\новые поделки\На сайт\DSC098993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788024" y="404664"/>
            <a:ext cx="3967977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0987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8024" y="3501008"/>
            <a:ext cx="4032448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13117_1384381877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7504" y="116632"/>
            <a:ext cx="2088232" cy="2088232"/>
          </a:xfrm>
          <a:prstGeom prst="rect">
            <a:avLst/>
          </a:prstGeom>
        </p:spPr>
      </p:pic>
      <p:pic>
        <p:nvPicPr>
          <p:cNvPr id="9" name="Рисунок 8" descr="013117_1384381877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0800000">
            <a:off x="6948264" y="4662264"/>
            <a:ext cx="2195736" cy="219573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179512" y="188640"/>
            <a:ext cx="4680520" cy="648072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Пояснение что такое мимика и артикуляция и для чего они нужны, знакомство с театральными масками.</a:t>
            </a:r>
          </a:p>
          <a:p>
            <a:pPr>
              <a:buNone/>
            </a:pPr>
            <a:endParaRPr lang="ru-RU" sz="2300" b="1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Мимика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- это выражение лица, передача мыслей и чувств не словами, а лицом, телодвижением, отражающее эмоциональное состояние.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Работа по картинке: «Гномики», «Облака», «Веселая семейка» (распознавание выражений лиц)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Артикуляция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– работа органов речи, необходимая для произнесения звука речи. Произносить надо членораздельно и ясно. 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Кто хочет разговаривать,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Тот должен выговаривать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Всё правильно и внятно,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Чтоб всем было понятно.</a:t>
            </a:r>
          </a:p>
          <a:p>
            <a:pPr>
              <a:buNone/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III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. Упражнения</a:t>
            </a:r>
          </a:p>
          <a:p>
            <a:endParaRPr lang="ru-RU" sz="2000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Упражнения на 3 вида выдыхания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(работа по картинкам)</a:t>
            </a:r>
          </a:p>
          <a:p>
            <a:pPr>
              <a:buNone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000" b="1" u="sng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1 вид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– обслуживает спокойную, плавно звучащую речь.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Шумят деревья – ШШШШШ…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Звенит комар – ЗЗЗЗЗЗЗЗ…</a:t>
            </a:r>
          </a:p>
          <a:p>
            <a:pPr algn="ctr">
              <a:buNone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pic>
        <p:nvPicPr>
          <p:cNvPr id="4" name="Содержимое 3" descr="DSC09735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716016" y="332656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0974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6016" y="3429000"/>
            <a:ext cx="4032448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064075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0800000">
            <a:off x="6653869" y="0"/>
            <a:ext cx="2490130" cy="263691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9512" y="332656"/>
            <a:ext cx="4248472" cy="6120680"/>
          </a:xfrm>
        </p:spPr>
        <p:txBody>
          <a:bodyPr>
            <a:normAutofit fontScale="77500" lnSpcReduction="20000"/>
          </a:bodyPr>
          <a:lstStyle/>
          <a:p>
            <a:endParaRPr lang="ru-RU" sz="2500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400" b="1" u="sng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2 вид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– обслуживает эмоциональную    речь в быстром темпе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Кошка сердится – Ф! Ф! Ф! Ф!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Воздух выходит из шара – Ф! Ф! Ф! Ф!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Заводится мотор –  Р! Р! Р! Р!</a:t>
            </a:r>
          </a:p>
          <a:p>
            <a:pPr>
              <a:buFont typeface="Wingdings" pitchFamily="2" charset="2"/>
              <a:buChar char="v"/>
            </a:pPr>
            <a:r>
              <a:rPr lang="ru-RU" sz="2400" i="1" u="sng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«Мотоцикл»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Заводим мотор: Р! Р! Р!... РРРРР! РРРРР! РРРРР! РРРРРРРРРРРРРРРР!</a:t>
            </a:r>
          </a:p>
          <a:p>
            <a:endParaRPr lang="ru-RU" sz="2500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5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Упражнения на артикуляцию</a:t>
            </a:r>
            <a:r>
              <a:rPr lang="ru-RU" sz="25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:</a:t>
            </a:r>
          </a:p>
          <a:p>
            <a:pPr>
              <a:buNone/>
            </a:pPr>
            <a:r>
              <a:rPr lang="ru-RU" sz="2500" b="1" i="1" u="sng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«Веселый пятачок»</a:t>
            </a:r>
            <a:endParaRPr lang="ru-RU" sz="2500" b="1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5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Сомкнутые губы вытягиваются вперед, как «пятачок»  у поросенка</a:t>
            </a:r>
          </a:p>
          <a:p>
            <a:pPr lvl="0">
              <a:buFont typeface="Wingdings" pitchFamily="2" charset="2"/>
              <a:buChar char="v"/>
            </a:pPr>
            <a:r>
              <a:rPr lang="ru-RU" sz="25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Губы растягиваются в улыбке, не обнажая зубов</a:t>
            </a:r>
          </a:p>
          <a:p>
            <a:pPr lvl="0">
              <a:buFont typeface="Wingdings" pitchFamily="2" charset="2"/>
              <a:buChar char="v"/>
            </a:pPr>
            <a:r>
              <a:rPr lang="ru-RU" sz="25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Пятачок делает круговые движения: вверх – вниз – вправо - влево и обратно.</a:t>
            </a:r>
          </a:p>
          <a:p>
            <a:pPr lvl="0">
              <a:buFont typeface="Wingdings" pitchFamily="2" charset="2"/>
              <a:buChar char="v"/>
            </a:pPr>
            <a:endParaRPr lang="ru-RU" sz="2500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 lvl="0" algn="ctr">
              <a:buNone/>
            </a:pPr>
            <a:r>
              <a:rPr lang="ru-RU" sz="25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После окончания упражнения нужно расслабить все мышцы и фыркнуть, как лошадка</a:t>
            </a:r>
          </a:p>
          <a:p>
            <a:endParaRPr lang="ru-RU" dirty="0"/>
          </a:p>
        </p:txBody>
      </p:sp>
      <p:pic>
        <p:nvPicPr>
          <p:cNvPr id="8" name="Содержимое 7" descr="DSC09745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4008" y="260648"/>
            <a:ext cx="4244975" cy="3183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SC0975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4008" y="3573016"/>
            <a:ext cx="424847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064075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4615084"/>
            <a:ext cx="2195735" cy="232516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260648"/>
            <a:ext cx="4464496" cy="6336704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6200" dirty="0" smtClean="0"/>
              <a:t> </a:t>
            </a:r>
            <a:r>
              <a:rPr lang="ru-RU" sz="62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2 часть – изучение нового материала:</a:t>
            </a:r>
          </a:p>
          <a:p>
            <a:pPr>
              <a:buNone/>
            </a:pPr>
            <a:endParaRPr lang="ru-RU" sz="6200" b="1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en-US" sz="6200" b="1" dirty="0" smtClean="0">
                <a:latin typeface="Monotype Corsiva" pitchFamily="66" charset="0"/>
              </a:rPr>
              <a:t>IV</a:t>
            </a:r>
            <a:r>
              <a:rPr lang="ru-RU" sz="6200" b="1" dirty="0" smtClean="0">
                <a:latin typeface="Monotype Corsiva" pitchFamily="66" charset="0"/>
              </a:rPr>
              <a:t>. Беседа</a:t>
            </a:r>
          </a:p>
          <a:p>
            <a:pPr>
              <a:buNone/>
            </a:pPr>
            <a:endParaRPr lang="ru-RU" sz="62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6400" dirty="0" smtClean="0">
                <a:latin typeface="Monotype Corsiva" pitchFamily="66" charset="0"/>
              </a:rPr>
              <a:t>      </a:t>
            </a:r>
            <a:r>
              <a:rPr lang="ru-RU" sz="6200" dirty="0" smtClean="0">
                <a:latin typeface="Monotype Corsiva" pitchFamily="66" charset="0"/>
              </a:rPr>
              <a:t>На нашей выставке представлены  театральные маски. Посмотрите, какие они все разные! И по цвету, и по форме (показ работ в рамках и на доске). «Маски» - от лат. «личина».  Маска – это специальная накладка, скрывающая лицо (иногда с изображением человеческого лица, звериной мордочки) с вырезами для глаз. С древних времен люди подметили, что быть кем-то, играть в кого-то легче в маске. Потому что маска помогает скрыть лицо, превратиться в волшебного героя. Театр начинается с игры. Достаточно надеть маску, изменить голос, походку и начинается театр. </a:t>
            </a:r>
          </a:p>
          <a:p>
            <a:pPr>
              <a:buNone/>
            </a:pPr>
            <a:endParaRPr lang="ru-RU" sz="7200" dirty="0" smtClean="0">
              <a:latin typeface="Monotype Corsiva" pitchFamily="66" charset="0"/>
            </a:endParaRPr>
          </a:p>
        </p:txBody>
      </p:sp>
      <p:pic>
        <p:nvPicPr>
          <p:cNvPr id="5" name="Содержимое 4" descr="DSC09882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220072" y="332656"/>
            <a:ext cx="375056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0988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20072" y="3429000"/>
            <a:ext cx="3744416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_60bca_67d2de5d_ori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5093572"/>
            <a:ext cx="2110351" cy="1764428"/>
          </a:xfrm>
          <a:prstGeom prst="rect">
            <a:avLst/>
          </a:prstGeom>
        </p:spPr>
      </p:pic>
      <p:pic>
        <p:nvPicPr>
          <p:cNvPr id="8" name="Рисунок 7" descr="0_60bca_67d2de5d_ori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0800000">
            <a:off x="7033649" y="0"/>
            <a:ext cx="2110351" cy="176442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700808"/>
            <a:ext cx="3744416" cy="48965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   -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У каждого народа были свои маски. Их делали из золота и серебра, украшали драгоценными камнями, выдалбливали из дерева, вырезали на них орнаменты и узоры.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В России тоже были праздники с масками и чучелами. Например, на Рождество или Масленицу. Веселясь, люди наряжались в  костюмы и маски, а потому так и назывались – ряженые. Потом праздники и представления перешли с городских площадей на театральную сцену и появились театральные маски. </a:t>
            </a:r>
            <a:endParaRPr lang="ru-RU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Содержимое 4" descr="1600x1190_533759_[www.ArtFile.ru]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7236296" y="2636912"/>
            <a:ext cx="1728887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680x1050_40545_[www.ArtFile.ru]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52120" y="2636912"/>
            <a:ext cx="1728192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African-Masks-Collection-1_0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79912" y="4365104"/>
            <a:ext cx="2736304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357920748_6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660232" y="4365104"/>
            <a:ext cx="2304256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0_8b7a7_54787abb_orig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115616" y="188640"/>
            <a:ext cx="1944216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3e38ec14fb7c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860032" y="188640"/>
            <a:ext cx="3096344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87153939_large_1__69_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851920" y="2636912"/>
            <a:ext cx="1872208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052736"/>
            <a:ext cx="3744416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Маски бывают самые разные. Они могут изображать зверей и героев сказок: чудовищ, весельчаков, ведьм, красавиц. Маска обязательно выражает характер персонажа. Обратите внимание, как меняются выражения маски от того, какие нарисованы глаза, брови, нос.</a:t>
            </a:r>
          </a:p>
          <a:p>
            <a:pPr>
              <a:buNone/>
            </a:pP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Маски могут улыбаться, сердиться, плакать, удивляться.</a:t>
            </a:r>
          </a:p>
          <a:p>
            <a:pPr>
              <a:buNone/>
            </a:pP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А как вы думаете, каким цветом мы будем изображать добрую маску? (в теплых тонах)</a:t>
            </a:r>
          </a:p>
          <a:p>
            <a:pPr>
              <a:buNone/>
            </a:pP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- А злую? (темными красками)</a:t>
            </a: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.</a:t>
            </a:r>
            <a:endParaRPr lang="ru-RU" sz="1900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pic>
        <p:nvPicPr>
          <p:cNvPr id="4" name="Содержимое 3" descr="gelbjacke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716016" y="188640"/>
            <a:ext cx="1872208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olzmasken-1-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8024" y="1844824"/>
            <a:ext cx="397053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burgnarr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04248" y="188640"/>
            <a:ext cx="2088232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013117_1384381877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0"/>
            <a:ext cx="2195736" cy="2195736"/>
          </a:xfrm>
          <a:prstGeom prst="rect">
            <a:avLst/>
          </a:prstGeom>
        </p:spPr>
      </p:pic>
      <p:pic>
        <p:nvPicPr>
          <p:cNvPr id="10" name="Рисунок 9" descr="87153940_large_1__70_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788024" y="4653136"/>
            <a:ext cx="3854202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013117_1384381877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10800000">
            <a:off x="6948264" y="4446240"/>
            <a:ext cx="2195736" cy="24117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1201</Words>
  <Application>Microsoft Office PowerPoint</Application>
  <PresentationFormat>Экран (4:3)</PresentationFormat>
  <Paragraphs>150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Муниципальная бюджетная организация дополнительного образования  Дом детского творчества  г.Ак-Довурака </vt:lpstr>
      <vt:lpstr>Цель: Знакомство с театральной маской. Привлечение детей к  миру театра. Формирование интереса к  театральной деятельности. Обратить внимание  детей на то, что театр способен раскрыть новые качества человека и воспитать  его хорошим, добрым и отзывчивым. </vt:lpstr>
      <vt:lpstr>Творческая мастерская</vt:lpstr>
      <vt:lpstr>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Рефлексия  И вот, благодаря  вашему творческому труду, были  cозданы  эти удивительные маски для сказки и игры.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Андреевы</dc:creator>
  <cp:lastModifiedBy>Андреевы</cp:lastModifiedBy>
  <cp:revision>121</cp:revision>
  <dcterms:created xsi:type="dcterms:W3CDTF">2017-01-18T15:42:48Z</dcterms:created>
  <dcterms:modified xsi:type="dcterms:W3CDTF">2017-09-07T13:27:00Z</dcterms:modified>
</cp:coreProperties>
</file>