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77" r:id="rId9"/>
    <p:sldId id="264" r:id="rId10"/>
    <p:sldId id="276" r:id="rId11"/>
    <p:sldId id="265" r:id="rId12"/>
    <p:sldId id="267" r:id="rId13"/>
    <p:sldId id="278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58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3143240" y="928670"/>
            <a:ext cx="5343508" cy="2143140"/>
          </a:xfrm>
        </p:spPr>
        <p:txBody>
          <a:bodyPr/>
          <a:lstStyle>
            <a:lvl1pPr>
              <a:defRPr baseline="0"/>
            </a:lvl1pPr>
          </a:lstStyle>
          <a:p>
            <a:r>
              <a:rPr lang="ru-RU" dirty="0" smtClean="0"/>
              <a:t>Шаблон</a:t>
            </a:r>
            <a:br>
              <a:rPr lang="ru-RU" dirty="0" smtClean="0"/>
            </a:br>
            <a:r>
              <a:rPr lang="ru-RU" dirty="0" smtClean="0"/>
              <a:t> для</a:t>
            </a:r>
            <a:br>
              <a:rPr lang="ru-RU" dirty="0" smtClean="0"/>
            </a:br>
            <a:r>
              <a:rPr lang="ru-RU" dirty="0" smtClean="0"/>
              <a:t>презентации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 hasCustomPrompt="1"/>
          </p:nvPr>
        </p:nvSpPr>
        <p:spPr>
          <a:xfrm>
            <a:off x="4429124" y="3286124"/>
            <a:ext cx="3914780" cy="571504"/>
          </a:xfrm>
        </p:spPr>
        <p:txBody>
          <a:bodyPr>
            <a:normAutofit/>
          </a:bodyPr>
          <a:lstStyle>
            <a:lvl1pPr marL="0" indent="0" algn="ctr">
              <a:buNone/>
              <a:defRPr sz="2800">
                <a:solidFill>
                  <a:schemeClr val="accent3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dirty="0" smtClean="0"/>
              <a:t>Математика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01500-C325-4F64-B52F-7AEB2DBC3B65}" type="datetimeFigureOut">
              <a:rPr lang="ru-RU" smtClean="0"/>
              <a:pPr/>
              <a:t>16.03.2016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0348D4-71CE-409A-A098-99F7F9DEBE4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01500-C325-4F64-B52F-7AEB2DBC3B65}" type="datetimeFigureOut">
              <a:rPr lang="ru-RU" smtClean="0"/>
              <a:pPr/>
              <a:t>16.03.2016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0348D4-71CE-409A-A098-99F7F9DEBE4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01500-C325-4F64-B52F-7AEB2DBC3B65}" type="datetimeFigureOut">
              <a:rPr lang="ru-RU" smtClean="0"/>
              <a:pPr/>
              <a:t>16.03.2016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0348D4-71CE-409A-A098-99F7F9DEBE4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01500-C325-4F64-B52F-7AEB2DBC3B65}" type="datetimeFigureOut">
              <a:rPr lang="ru-RU" smtClean="0"/>
              <a:pPr/>
              <a:t>16.03.2016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0348D4-71CE-409A-A098-99F7F9DEBE4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01500-C325-4F64-B52F-7AEB2DBC3B65}" type="datetimeFigureOut">
              <a:rPr lang="ru-RU" smtClean="0"/>
              <a:pPr/>
              <a:t>16.03.2016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0348D4-71CE-409A-A098-99F7F9DEBE4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01500-C325-4F64-B52F-7AEB2DBC3B65}" type="datetimeFigureOut">
              <a:rPr lang="ru-RU" smtClean="0"/>
              <a:pPr/>
              <a:t>16.03.2016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0348D4-71CE-409A-A098-99F7F9DEBE4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01500-C325-4F64-B52F-7AEB2DBC3B65}" type="datetimeFigureOut">
              <a:rPr lang="ru-RU" smtClean="0"/>
              <a:pPr/>
              <a:t>16.03.2016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0348D4-71CE-409A-A098-99F7F9DEBE4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01500-C325-4F64-B52F-7AEB2DBC3B65}" type="datetimeFigureOut">
              <a:rPr lang="ru-RU" smtClean="0"/>
              <a:pPr/>
              <a:t>16.03.2016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0348D4-71CE-409A-A098-99F7F9DEBE4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01500-C325-4F64-B52F-7AEB2DBC3B65}" type="datetimeFigureOut">
              <a:rPr lang="ru-RU" smtClean="0"/>
              <a:pPr/>
              <a:t>16.03.2016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0348D4-71CE-409A-A098-99F7F9DEBE4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01500-C325-4F64-B52F-7AEB2DBC3B65}" type="datetimeFigureOut">
              <a:rPr lang="ru-RU" smtClean="0"/>
              <a:pPr/>
              <a:t>16.03.2016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0348D4-71CE-409A-A098-99F7F9DEBE4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01500-C325-4F64-B52F-7AEB2DBC3B65}" type="datetimeFigureOut">
              <a:rPr lang="ru-RU" smtClean="0"/>
              <a:pPr/>
              <a:t>16.03.2016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0348D4-71CE-409A-A098-99F7F9DEBE4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A01500-C325-4F64-B52F-7AEB2DBC3B65}" type="datetimeFigureOut">
              <a:rPr lang="ru-RU" smtClean="0"/>
              <a:pPr/>
              <a:t>16.03.2016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0348D4-71CE-409A-A098-99F7F9DEBE4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b="0" kern="1200">
          <a:solidFill>
            <a:schemeClr val="accent3">
              <a:lumMod val="50000"/>
            </a:schemeClr>
          </a:solidFill>
          <a:latin typeface="Arial Black" pitchFamily="34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b="1" kern="1200">
          <a:solidFill>
            <a:schemeClr val="accent3">
              <a:lumMod val="75000"/>
            </a:schemeClr>
          </a:solidFill>
          <a:latin typeface="Arial Black" pitchFamily="34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b="1" kern="1200">
          <a:solidFill>
            <a:schemeClr val="accent3">
              <a:lumMod val="75000"/>
            </a:schemeClr>
          </a:solidFill>
          <a:latin typeface="Arial Black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b="1" kern="1200">
          <a:solidFill>
            <a:schemeClr val="accent3">
              <a:lumMod val="75000"/>
            </a:schemeClr>
          </a:solidFill>
          <a:latin typeface="Arial Black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b="1" kern="1200">
          <a:solidFill>
            <a:schemeClr val="accent3">
              <a:lumMod val="75000"/>
            </a:schemeClr>
          </a:solidFill>
          <a:latin typeface="Arial Black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b="1" kern="1200">
          <a:solidFill>
            <a:schemeClr val="accent3">
              <a:lumMod val="75000"/>
            </a:schemeClr>
          </a:solidFill>
          <a:latin typeface="Arial Black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«Умножение и деление десятичных дробей на натуральное число»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971600" y="1556792"/>
            <a:ext cx="1944216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1)2,4-а</a:t>
            </a:r>
          </a:p>
          <a:p>
            <a:r>
              <a:rPr lang="ru-RU" sz="3200" dirty="0" smtClean="0"/>
              <a:t>2)0,08-р</a:t>
            </a:r>
          </a:p>
          <a:p>
            <a:r>
              <a:rPr lang="ru-RU" sz="3200" dirty="0" smtClean="0"/>
              <a:t>3)0,55-н</a:t>
            </a:r>
          </a:p>
          <a:p>
            <a:r>
              <a:rPr lang="ru-RU" sz="3200" dirty="0" smtClean="0"/>
              <a:t>4)0,54-м</a:t>
            </a:r>
          </a:p>
          <a:p>
            <a:r>
              <a:rPr lang="ru-RU" sz="3200" dirty="0" smtClean="0"/>
              <a:t>5)0,9-о</a:t>
            </a:r>
          </a:p>
          <a:p>
            <a:r>
              <a:rPr lang="ru-RU" sz="3200" dirty="0" smtClean="0"/>
              <a:t>6)3,8-я</a:t>
            </a:r>
          </a:p>
          <a:p>
            <a:r>
              <a:rPr lang="ru-RU" sz="3200" dirty="0" smtClean="0"/>
              <a:t>7)0,25-а</a:t>
            </a:r>
          </a:p>
          <a:p>
            <a:r>
              <a:rPr lang="ru-RU" sz="3200" dirty="0" smtClean="0"/>
              <a:t>8)37-р</a:t>
            </a:r>
          </a:p>
          <a:p>
            <a:r>
              <a:rPr lang="ru-RU" sz="3200" dirty="0" smtClean="0"/>
              <a:t>9)0,96-м</a:t>
            </a:r>
            <a:endParaRPr lang="ru-RU" sz="3200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29335068"/>
              </p:ext>
            </p:extLst>
          </p:nvPr>
        </p:nvGraphicFramePr>
        <p:xfrm>
          <a:off x="3707904" y="1417667"/>
          <a:ext cx="3768080" cy="466344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884040"/>
                <a:gridCol w="1884040"/>
              </a:tblGrid>
              <a:tr h="314862"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   0,54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14862"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  0,08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14862"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2,4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14862"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0,96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14862"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0,9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14862"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37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14862"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0,55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14862"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0,25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14862"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3,8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18209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Пещера «Мраморная»</a:t>
            </a:r>
            <a:endParaRPr lang="ru-RU" dirty="0"/>
          </a:p>
        </p:txBody>
      </p:sp>
      <p:pic>
        <p:nvPicPr>
          <p:cNvPr id="4" name="Содержимое 3" descr="1426634337_mramornaya-1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54691" y="1600200"/>
            <a:ext cx="6034617" cy="45259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Решить уравнения: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Х*8=13,7+4,7</a:t>
            </a:r>
          </a:p>
          <a:p>
            <a:r>
              <a:rPr lang="ru-RU" dirty="0" smtClean="0"/>
              <a:t>Х+12,4=24,14*3</a:t>
            </a:r>
          </a:p>
          <a:p>
            <a:r>
              <a:rPr lang="ru-RU" dirty="0" smtClean="0"/>
              <a:t>Х : 2=50,05</a:t>
            </a:r>
          </a:p>
          <a:p>
            <a:r>
              <a:rPr lang="ru-RU" dirty="0" smtClean="0"/>
              <a:t>84,12 : х =3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2,3</a:t>
            </a:r>
          </a:p>
          <a:p>
            <a:r>
              <a:rPr lang="ru-RU" dirty="0" smtClean="0"/>
              <a:t>60,02</a:t>
            </a:r>
          </a:p>
          <a:p>
            <a:r>
              <a:rPr lang="ru-RU" dirty="0" smtClean="0"/>
              <a:t>100,1</a:t>
            </a:r>
          </a:p>
          <a:p>
            <a:r>
              <a:rPr lang="ru-RU" dirty="0" smtClean="0"/>
              <a:t>28,04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65414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Зал «Сказок»</a:t>
            </a:r>
            <a:endParaRPr lang="ru-RU" dirty="0"/>
          </a:p>
        </p:txBody>
      </p:sp>
      <p:pic>
        <p:nvPicPr>
          <p:cNvPr id="4" name="Содержимое 3" descr="7ac7ae33b75f6b78c6358d9f11c5c22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000100" y="1475961"/>
            <a:ext cx="6715171" cy="448797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Зал «Перестройки»</a:t>
            </a:r>
            <a:endParaRPr lang="ru-RU" dirty="0"/>
          </a:p>
        </p:txBody>
      </p:sp>
      <p:pic>
        <p:nvPicPr>
          <p:cNvPr id="4" name="Содержимое 3" descr="1183634iwb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142976" y="1470319"/>
            <a:ext cx="5619774" cy="392162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Воронцовский</a:t>
            </a:r>
            <a:r>
              <a:rPr lang="ru-RU" dirty="0" smtClean="0"/>
              <a:t> дворец</a:t>
            </a:r>
            <a:endParaRPr lang="ru-RU" dirty="0"/>
          </a:p>
        </p:txBody>
      </p:sp>
      <p:pic>
        <p:nvPicPr>
          <p:cNvPr id="4" name="Содержимое 3" descr="450998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00187" y="1743869"/>
            <a:ext cx="6143625" cy="423862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Ласточкино гнездо</a:t>
            </a:r>
            <a:endParaRPr lang="ru-RU" dirty="0"/>
          </a:p>
        </p:txBody>
      </p:sp>
      <p:pic>
        <p:nvPicPr>
          <p:cNvPr id="4" name="Содержимое 3" descr="lasto4kino_gnezdo1_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54691" y="1600200"/>
            <a:ext cx="6034617" cy="45259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Гора Аю-Даг</a:t>
            </a:r>
            <a:endParaRPr lang="ru-RU" dirty="0"/>
          </a:p>
        </p:txBody>
      </p:sp>
      <p:pic>
        <p:nvPicPr>
          <p:cNvPr id="4" name="Содержимое 3" descr="ayu-dag-mountain_2_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785786" y="2071678"/>
            <a:ext cx="6944961" cy="3248829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Генуэзская крепость</a:t>
            </a:r>
            <a:endParaRPr lang="ru-RU" dirty="0"/>
          </a:p>
        </p:txBody>
      </p:sp>
      <p:pic>
        <p:nvPicPr>
          <p:cNvPr id="4" name="Содержимое 3" descr="92 (1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54691" y="1600200"/>
            <a:ext cx="6034617" cy="45259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Повторение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596646" indent="-514350">
              <a:buNone/>
            </a:pPr>
            <a:r>
              <a:rPr lang="ru-RU" dirty="0" smtClean="0">
                <a:solidFill>
                  <a:srgbClr val="002060"/>
                </a:solidFill>
              </a:rPr>
              <a:t>1. </a:t>
            </a:r>
            <a:r>
              <a:rPr lang="ru-RU" sz="3600" dirty="0" smtClean="0">
                <a:solidFill>
                  <a:srgbClr val="002060"/>
                </a:solidFill>
              </a:rPr>
              <a:t>Как умножить десятичную дробь на 10, 100, 1000?</a:t>
            </a:r>
          </a:p>
          <a:p>
            <a:pPr marL="596646" indent="-514350">
              <a:buNone/>
            </a:pPr>
            <a:r>
              <a:rPr lang="ru-RU" dirty="0" smtClean="0">
                <a:solidFill>
                  <a:srgbClr val="FF0000"/>
                </a:solidFill>
              </a:rPr>
              <a:t>Чтобы умножить десятичную дробь на 10, 100, 1000 </a:t>
            </a:r>
            <a:r>
              <a:rPr lang="ru-RU" dirty="0" smtClean="0">
                <a:solidFill>
                  <a:srgbClr val="002060"/>
                </a:solidFill>
              </a:rPr>
              <a:t>надо в этой дроби перенести запятую на столько цифр вправо , сколько нулей стоит в множителе после единицы.</a:t>
            </a:r>
          </a:p>
          <a:p>
            <a:pPr marL="596646" indent="-514350">
              <a:buNone/>
            </a:pPr>
            <a:r>
              <a:rPr lang="ru-RU" dirty="0" smtClean="0">
                <a:solidFill>
                  <a:srgbClr val="002060"/>
                </a:solidFill>
              </a:rPr>
              <a:t>2. </a:t>
            </a:r>
            <a:r>
              <a:rPr lang="ru-RU" sz="3600" dirty="0" smtClean="0">
                <a:solidFill>
                  <a:srgbClr val="002060"/>
                </a:solidFill>
              </a:rPr>
              <a:t>Сформулируйте правило умножения десятичной дроби на натуральное число.</a:t>
            </a:r>
          </a:p>
          <a:p>
            <a:pPr marL="596646" indent="-514350">
              <a:buNone/>
            </a:pPr>
            <a:r>
              <a:rPr lang="ru-RU" dirty="0" smtClean="0">
                <a:solidFill>
                  <a:srgbClr val="FF0000"/>
                </a:solidFill>
              </a:rPr>
              <a:t>Чтобы умножить десятичную дробь на натуральное число, надо: </a:t>
            </a:r>
            <a:r>
              <a:rPr lang="ru-RU" dirty="0" smtClean="0">
                <a:solidFill>
                  <a:srgbClr val="002060"/>
                </a:solidFill>
              </a:rPr>
              <a:t>1)умножить ее на это число, не обращая внимания на запятую; 2)в полученном произведении отделить запятой столько цифр справа, сколько их отделено в десятичной дроби.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Воскресенская церковь</a:t>
            </a:r>
            <a:endParaRPr lang="ru-RU" dirty="0"/>
          </a:p>
        </p:txBody>
      </p:sp>
      <p:pic>
        <p:nvPicPr>
          <p:cNvPr id="4" name="Содержимое 3" descr="4411968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220714" y="1600200"/>
            <a:ext cx="6702571" cy="45259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Бахчисарайский фонтан</a:t>
            </a:r>
            <a:endParaRPr lang="ru-RU" dirty="0"/>
          </a:p>
        </p:txBody>
      </p:sp>
      <p:pic>
        <p:nvPicPr>
          <p:cNvPr id="4" name="Содержимое 3" descr="Bahchisarajskij-fontan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874764" y="1600200"/>
            <a:ext cx="3394472" cy="45259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рамка - раскрытая книга. Ваше фото вставится на листы книги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8662" y="642918"/>
            <a:ext cx="6026428" cy="4304591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 rot="21167911">
            <a:off x="1958734" y="1914374"/>
            <a:ext cx="4606072" cy="120032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</a:rPr>
              <a:t>Домашнее задание: повторить</a:t>
            </a:r>
          </a:p>
          <a:p>
            <a:r>
              <a:rPr lang="ru-RU" sz="2400" b="1" smtClean="0">
                <a:solidFill>
                  <a:schemeClr val="accent3">
                    <a:lumMod val="50000"/>
                  </a:schemeClr>
                </a:solidFill>
              </a:rPr>
              <a:t> п34-35 №1366, 1368</a:t>
            </a:r>
            <a:endParaRPr lang="ru-RU" sz="2400" b="1" dirty="0" smtClean="0">
              <a:solidFill>
                <a:schemeClr val="accent3">
                  <a:lumMod val="50000"/>
                </a:schemeClr>
              </a:solidFill>
            </a:endParaRPr>
          </a:p>
          <a:p>
            <a:endParaRPr lang="ru-RU" sz="2400" b="1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571472" y="857232"/>
            <a:ext cx="8001056" cy="4525963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3</a:t>
            </a:r>
            <a:r>
              <a:rPr lang="ru-RU" sz="3600" dirty="0" smtClean="0">
                <a:solidFill>
                  <a:srgbClr val="002060"/>
                </a:solidFill>
              </a:rPr>
              <a:t>. Как делят десятичную дробь на натуральное число?</a:t>
            </a:r>
          </a:p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</a:rPr>
              <a:t>Чтобы разделить десятичную дробь на натуральное число, надо:</a:t>
            </a:r>
            <a:r>
              <a:rPr lang="ru-RU" dirty="0" smtClean="0">
                <a:solidFill>
                  <a:srgbClr val="002060"/>
                </a:solidFill>
              </a:rPr>
              <a:t>1)разделить дробь на это число, не обращая внимание на запятую;2) поставить в частном запятую, когда кончится деление целой части.</a:t>
            </a:r>
          </a:p>
          <a:p>
            <a:pPr>
              <a:buNone/>
            </a:pPr>
            <a:r>
              <a:rPr lang="ru-RU" sz="3600" dirty="0" smtClean="0">
                <a:solidFill>
                  <a:srgbClr val="002060"/>
                </a:solidFill>
              </a:rPr>
              <a:t>4. Как разделить десятичную дробь на 10, 100, 1000?</a:t>
            </a:r>
          </a:p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</a:rPr>
              <a:t>Чтобы разделить десятичную дробь на 10,100,1000 надо</a:t>
            </a:r>
            <a:r>
              <a:rPr lang="ru-RU" dirty="0" smtClean="0">
                <a:solidFill>
                  <a:srgbClr val="002060"/>
                </a:solidFill>
              </a:rPr>
              <a:t> перенести запятую в этой дроби на столько цифр влево, сколько нулей стоит после единицы в делителе.</a:t>
            </a:r>
            <a:endParaRPr lang="ru-RU" dirty="0" smtClean="0">
              <a:solidFill>
                <a:srgbClr val="FF0000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Устно: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928662" y="1714488"/>
            <a:ext cx="6500858" cy="40626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96646" indent="-514350">
              <a:buNone/>
            </a:pPr>
            <a:r>
              <a:rPr lang="ru-RU" sz="2400" dirty="0" smtClean="0">
                <a:solidFill>
                  <a:srgbClr val="0070C0"/>
                </a:solidFill>
              </a:rPr>
              <a:t>1) </a:t>
            </a:r>
            <a:r>
              <a:rPr lang="ru-RU" sz="2400" dirty="0" smtClean="0"/>
              <a:t>Прочитайте дроби:</a:t>
            </a:r>
          </a:p>
          <a:p>
            <a:pPr marL="596646" indent="-514350">
              <a:buNone/>
            </a:pPr>
            <a:r>
              <a:rPr lang="ru-RU" sz="2400" b="1" dirty="0" smtClean="0">
                <a:solidFill>
                  <a:srgbClr val="002060"/>
                </a:solidFill>
              </a:rPr>
              <a:t>    1,57;   </a:t>
            </a: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</a:rPr>
              <a:t>3,7;  </a:t>
            </a:r>
            <a:r>
              <a:rPr lang="ru-RU" sz="2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0,21;   </a:t>
            </a: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</a:rPr>
              <a:t>11,211;</a:t>
            </a:r>
            <a:r>
              <a:rPr lang="ru-RU" sz="2400" b="1" dirty="0" smtClean="0">
                <a:solidFill>
                  <a:schemeClr val="accent4">
                    <a:lumMod val="50000"/>
                  </a:schemeClr>
                </a:solidFill>
              </a:rPr>
              <a:t>   </a:t>
            </a:r>
            <a:r>
              <a:rPr lang="ru-RU" sz="2400" b="1" dirty="0" smtClean="0">
                <a:solidFill>
                  <a:srgbClr val="002060"/>
                </a:solidFill>
              </a:rPr>
              <a:t>0,0076;   </a:t>
            </a:r>
            <a:r>
              <a:rPr lang="ru-RU" sz="2400" b="1" dirty="0" smtClean="0">
                <a:solidFill>
                  <a:srgbClr val="0070C0"/>
                </a:solidFill>
              </a:rPr>
              <a:t>34, 005.</a:t>
            </a:r>
          </a:p>
          <a:p>
            <a:pPr marL="596646" indent="-514350">
              <a:buNone/>
            </a:pPr>
            <a:endParaRPr lang="ru-RU" sz="2400" b="1" dirty="0" smtClean="0">
              <a:solidFill>
                <a:srgbClr val="0070C0"/>
              </a:solidFill>
            </a:endParaRPr>
          </a:p>
          <a:p>
            <a:pPr marL="596646" indent="-514350">
              <a:buNone/>
            </a:pPr>
            <a:r>
              <a:rPr lang="ru-RU" sz="2400" dirty="0" smtClean="0">
                <a:solidFill>
                  <a:srgbClr val="0070C0"/>
                </a:solidFill>
              </a:rPr>
              <a:t>2) </a:t>
            </a:r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В каком разряде записана цифра </a:t>
            </a:r>
            <a:r>
              <a:rPr lang="ru-RU" sz="2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6 ?</a:t>
            </a:r>
          </a:p>
          <a:p>
            <a:pPr marL="596646" indent="-514350">
              <a:buNone/>
            </a:pPr>
            <a:r>
              <a:rPr lang="ru-RU" sz="2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   5,67;  10,6;  7,86;  0,006; 0,16;  176,96. </a:t>
            </a:r>
          </a:p>
          <a:p>
            <a:pPr marL="596646" indent="-514350">
              <a:buNone/>
            </a:pPr>
            <a:endParaRPr lang="ru-RU" sz="2400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596646" indent="-514350">
              <a:buNone/>
            </a:pPr>
            <a:r>
              <a:rPr lang="ru-RU" sz="2400" dirty="0" smtClean="0">
                <a:solidFill>
                  <a:srgbClr val="0070C0"/>
                </a:solidFill>
              </a:rPr>
              <a:t>3) </a:t>
            </a:r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Расставьте  дроби в порядке возрастания :</a:t>
            </a:r>
          </a:p>
          <a:p>
            <a:pPr marL="596646" indent="-514350">
              <a:buNone/>
            </a:pPr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 </a:t>
            </a:r>
            <a:r>
              <a:rPr lang="ru-RU" sz="2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7,98;  0,01;  0,506;  1,09;  8,001;   8,01;  0,006.</a:t>
            </a:r>
          </a:p>
          <a:p>
            <a:pPr marL="596646" indent="-514350">
              <a:buNone/>
            </a:pPr>
            <a:endParaRPr lang="ru-RU" sz="2400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596646" indent="-514350">
              <a:buNone/>
            </a:pPr>
            <a:r>
              <a:rPr lang="ru-RU" sz="2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0,006; 0,01; 0,506; 1,09; 7,98; 8,001; 8,01</a:t>
            </a:r>
            <a:endParaRPr lang="ru-RU" sz="2400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596646" indent="-514350">
              <a:buNone/>
            </a:pP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Выполните действия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611560" y="1556792"/>
            <a:ext cx="619268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dirty="0" smtClean="0"/>
              <a:t>15,3͘ *4:9+11,23=</a:t>
            </a:r>
            <a:endParaRPr lang="ru-RU" sz="6600" dirty="0"/>
          </a:p>
        </p:txBody>
      </p:sp>
      <p:sp>
        <p:nvSpPr>
          <p:cNvPr id="4" name="TextBox 3"/>
          <p:cNvSpPr txBox="1"/>
          <p:nvPr/>
        </p:nvSpPr>
        <p:spPr>
          <a:xfrm>
            <a:off x="6516216" y="1556792"/>
            <a:ext cx="230425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dirty="0" smtClean="0"/>
              <a:t>18,03</a:t>
            </a:r>
            <a:endParaRPr lang="ru-RU" sz="6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«Крым»</a:t>
            </a:r>
            <a:endParaRPr lang="ru-RU" dirty="0"/>
          </a:p>
        </p:txBody>
      </p:sp>
      <p:pic>
        <p:nvPicPr>
          <p:cNvPr id="5" name="Содержимое 4" descr="i (2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714348" y="1571612"/>
            <a:ext cx="6572296" cy="407196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Решить задачу: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1043608" y="1412776"/>
            <a:ext cx="7416824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Площадь первого поля равна 8730 </a:t>
            </a:r>
            <a:r>
              <a:rPr lang="ru-RU" sz="3600" dirty="0" err="1" smtClean="0"/>
              <a:t>кв</a:t>
            </a:r>
            <a:r>
              <a:rPr lang="ru-RU" sz="3600" dirty="0" smtClean="0"/>
              <a:t> км</a:t>
            </a:r>
            <a:r>
              <a:rPr lang="ru-RU" sz="3600" dirty="0" smtClean="0"/>
              <a:t>, площадь второго поля в 1,2 раза больше площади первого, а площадь третьего поля на </a:t>
            </a:r>
            <a:r>
              <a:rPr lang="ru-RU" sz="3600" dirty="0" smtClean="0"/>
              <a:t>2822кв </a:t>
            </a:r>
            <a:r>
              <a:rPr lang="ru-RU" sz="3600" dirty="0" smtClean="0"/>
              <a:t>км меньше площади второго . Чему равна площадь этих трех полей вместе?</a:t>
            </a:r>
            <a:endParaRPr lang="ru-RU" sz="3600" dirty="0"/>
          </a:p>
        </p:txBody>
      </p:sp>
      <p:sp>
        <p:nvSpPr>
          <p:cNvPr id="4" name="TextBox 3"/>
          <p:cNvSpPr txBox="1"/>
          <p:nvPr/>
        </p:nvSpPr>
        <p:spPr>
          <a:xfrm>
            <a:off x="2123728" y="5399368"/>
            <a:ext cx="187220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26860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Физкультминутка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1259632" y="1700808"/>
            <a:ext cx="6552728" cy="34470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/>
              <a:t>А теперь, ребята, встали. Быстро руки вверх подняли,</a:t>
            </a:r>
          </a:p>
          <a:p>
            <a:r>
              <a:rPr lang="ru-RU" sz="4000" b="1" dirty="0"/>
              <a:t>В стороны, вперед, назад. Повернулись вправо, влево, Тихо сели, вновь за дело.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24642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Решить примеры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899592" y="1395442"/>
            <a:ext cx="7056784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arenR"/>
            </a:pPr>
            <a:r>
              <a:rPr lang="ru-RU" sz="4400" dirty="0" smtClean="0"/>
              <a:t>0,8*3=            7)1,75:7=</a:t>
            </a:r>
          </a:p>
          <a:p>
            <a:pPr marL="342900" indent="-342900">
              <a:buAutoNum type="arabicParenR"/>
            </a:pPr>
            <a:r>
              <a:rPr lang="ru-RU" sz="4400" dirty="0" smtClean="0"/>
              <a:t>0,48:6=          8)3,7*10=</a:t>
            </a:r>
          </a:p>
          <a:p>
            <a:pPr marL="342900" indent="-342900">
              <a:buAutoNum type="arabicParenR"/>
            </a:pPr>
            <a:r>
              <a:rPr lang="ru-RU" sz="4400" dirty="0" smtClean="0"/>
              <a:t>13,2:24=         9)9,6:10=</a:t>
            </a:r>
          </a:p>
          <a:p>
            <a:r>
              <a:rPr lang="ru-RU" sz="4400" dirty="0"/>
              <a:t>4) 0,48:6</a:t>
            </a:r>
            <a:r>
              <a:rPr lang="ru-RU" sz="4400" dirty="0" smtClean="0"/>
              <a:t>=</a:t>
            </a:r>
          </a:p>
          <a:p>
            <a:r>
              <a:rPr lang="ru-RU" sz="4400" dirty="0"/>
              <a:t>5) 0,18*5</a:t>
            </a:r>
            <a:r>
              <a:rPr lang="ru-RU" sz="4400" dirty="0" smtClean="0"/>
              <a:t>=</a:t>
            </a:r>
          </a:p>
          <a:p>
            <a:r>
              <a:rPr lang="ru-RU" sz="4400" dirty="0"/>
              <a:t>6)543,4:143=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ШАБЛОН 2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ШАБЛОН 2</Template>
  <TotalTime>91</TotalTime>
  <Words>441</Words>
  <Application>Microsoft Office PowerPoint</Application>
  <PresentationFormat>Экран (4:3)</PresentationFormat>
  <Paragraphs>77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ШАБЛОН 2</vt:lpstr>
      <vt:lpstr>«Умножение и деление десятичных дробей на натуральное число»</vt:lpstr>
      <vt:lpstr>Повторение</vt:lpstr>
      <vt:lpstr>Презентация PowerPoint</vt:lpstr>
      <vt:lpstr>Устно:</vt:lpstr>
      <vt:lpstr>Выполните действия</vt:lpstr>
      <vt:lpstr>«Крым»</vt:lpstr>
      <vt:lpstr>Решить задачу:</vt:lpstr>
      <vt:lpstr>Физкультминутка</vt:lpstr>
      <vt:lpstr>Решить примеры</vt:lpstr>
      <vt:lpstr>Презентация PowerPoint</vt:lpstr>
      <vt:lpstr>Пещера «Мраморная»</vt:lpstr>
      <vt:lpstr>Решить уравнения:</vt:lpstr>
      <vt:lpstr>Презентация PowerPoint</vt:lpstr>
      <vt:lpstr>Зал «Сказок»</vt:lpstr>
      <vt:lpstr>Зал «Перестройки»</vt:lpstr>
      <vt:lpstr>Воронцовский дворец</vt:lpstr>
      <vt:lpstr>Ласточкино гнездо</vt:lpstr>
      <vt:lpstr>Гора Аю-Даг</vt:lpstr>
      <vt:lpstr>Генуэзская крепость</vt:lpstr>
      <vt:lpstr>Воскресенская церковь</vt:lpstr>
      <vt:lpstr>Бахчисарайский фонтан</vt:lpstr>
      <vt:lpstr>Презентация PowerPoint</vt:lpstr>
    </vt:vector>
  </TitlesOfParts>
  <Company>DG Win&amp;Soft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«Умножение и деление десятичных дробей на натуральное число»</dc:title>
  <dc:creator>Admin</dc:creator>
  <cp:lastModifiedBy>Школа</cp:lastModifiedBy>
  <cp:revision>13</cp:revision>
  <dcterms:created xsi:type="dcterms:W3CDTF">2016-03-14T20:17:18Z</dcterms:created>
  <dcterms:modified xsi:type="dcterms:W3CDTF">2016-03-16T06:04:11Z</dcterms:modified>
</cp:coreProperties>
</file>