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72" r:id="rId2"/>
    <p:sldId id="256" r:id="rId3"/>
    <p:sldId id="258" r:id="rId4"/>
    <p:sldId id="259" r:id="rId5"/>
    <p:sldId id="263" r:id="rId6"/>
    <p:sldId id="260" r:id="rId7"/>
    <p:sldId id="271" r:id="rId8"/>
    <p:sldId id="267" r:id="rId9"/>
    <p:sldId id="268" r:id="rId10"/>
    <p:sldId id="269" r:id="rId11"/>
    <p:sldId id="266" r:id="rId12"/>
    <p:sldId id="26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09" autoAdjust="0"/>
    <p:restoredTop sz="94639" autoAdjust="0"/>
  </p:normalViewPr>
  <p:slideViewPr>
    <p:cSldViewPr>
      <p:cViewPr varScale="1">
        <p:scale>
          <a:sx n="70" d="100"/>
          <a:sy n="70" d="100"/>
        </p:scale>
        <p:origin x="-123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500DB3-0446-422F-93C4-BDB53D218C78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F904C7-667F-41D2-845D-581E4AA6C7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6738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3645025"/>
            <a:ext cx="8458200" cy="2430762"/>
          </a:xfrm>
        </p:spPr>
        <p:txBody>
          <a:bodyPr/>
          <a:lstStyle/>
          <a:p>
            <a:r>
              <a:rPr lang="ru-RU" dirty="0" smtClean="0"/>
              <a:t>                      </a:t>
            </a:r>
            <a:r>
              <a:rPr lang="ru-RU" sz="2000" cap="none" dirty="0" smtClean="0">
                <a:latin typeface="Times New Roman" pitchFamily="18" charset="0"/>
                <a:cs typeface="Times New Roman" pitchFamily="18" charset="0"/>
              </a:rPr>
              <a:t>Учитель русского языка и  литературы С.Г. Бородина</a:t>
            </a:r>
            <a:br>
              <a:rPr lang="ru-RU" sz="200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cap="none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cap="none" dirty="0" smtClean="0">
                <a:latin typeface="Times New Roman" pitchFamily="18" charset="0"/>
                <a:cs typeface="Times New Roman" pitchFamily="18" charset="0"/>
              </a:rPr>
              <a:t>                                        МБОУ </a:t>
            </a:r>
            <a:r>
              <a:rPr lang="ru-RU" sz="2000" cap="none" dirty="0" err="1" smtClean="0">
                <a:latin typeface="Times New Roman" pitchFamily="18" charset="0"/>
                <a:cs typeface="Times New Roman" pitchFamily="18" charset="0"/>
              </a:rPr>
              <a:t>Старостаничная</a:t>
            </a:r>
            <a:r>
              <a:rPr lang="ru-RU" sz="2000" cap="none" smtClean="0">
                <a:latin typeface="Times New Roman" pitchFamily="18" charset="0"/>
                <a:cs typeface="Times New Roman" pitchFamily="18" charset="0"/>
              </a:rPr>
              <a:t> СОШ</a:t>
            </a:r>
            <a:endParaRPr lang="ru-RU" sz="2000" cap="none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1628800"/>
            <a:ext cx="8458200" cy="129614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Правописание приставок ПРЕ- и ПРИ-.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291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543956" cy="4525963"/>
          </a:xfrm>
        </p:spPr>
        <p:txBody>
          <a:bodyPr/>
          <a:lstStyle/>
          <a:p>
            <a:pPr fontAlgn="t">
              <a:buNone/>
            </a:pPr>
            <a:r>
              <a:rPr lang="ru-RU" b="1" dirty="0" smtClean="0"/>
              <a:t>  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ПРЕемник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(продолжатель)</a:t>
            </a:r>
          </a:p>
          <a:p>
            <a:pPr fontAlgn="t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t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t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ПРИемник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(устройство)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18110"/>
          </a:xfrm>
        </p:spPr>
        <p:txBody>
          <a:bodyPr/>
          <a:lstStyle/>
          <a:p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14282" y="142852"/>
          <a:ext cx="8643998" cy="6357980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4857784"/>
                <a:gridCol w="3786214"/>
              </a:tblGrid>
              <a:tr h="12963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ru-RU" sz="3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 </a:t>
                      </a:r>
                      <a:r>
                        <a:rPr lang="ru-RU" sz="4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ПРИ-</a:t>
                      </a:r>
                      <a:endParaRPr lang="ru-RU" sz="48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r>
                        <a:rPr lang="en-US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4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ПРЕ-</a:t>
                      </a:r>
                      <a:endParaRPr lang="ru-RU" sz="48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75" marR="66675" marT="66675" marB="66675"/>
                </a:tc>
              </a:tr>
              <a:tr h="126541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1. </a:t>
                      </a:r>
                      <a:r>
                        <a:rPr lang="ru-RU" sz="36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ПРИближение</a:t>
                      </a:r>
                      <a:endParaRPr lang="ru-RU" sz="3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75" marR="66675" marT="66675" marB="66675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3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3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3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3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36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1. = </a:t>
                      </a:r>
                      <a:r>
                        <a:rPr lang="ru-RU" sz="4000" b="1" dirty="0">
                          <a:latin typeface="Times New Roman" pitchFamily="18" charset="0"/>
                          <a:cs typeface="Times New Roman" pitchFamily="18" charset="0"/>
                        </a:rPr>
                        <a:t>очень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en-US" sz="3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 </a:t>
                      </a:r>
                      <a:r>
                        <a:rPr lang="ru-RU" sz="3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3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75" marR="66675" marT="66675" marB="66675"/>
                </a:tc>
              </a:tr>
              <a:tr h="126541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2. </a:t>
                      </a:r>
                      <a:r>
                        <a:rPr lang="ru-RU" sz="36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ПРИсоединение</a:t>
                      </a:r>
                      <a:endParaRPr lang="ru-RU" sz="3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75" marR="66675" marT="66675" marB="66675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</a:tr>
              <a:tr h="126541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3. Близость</a:t>
                      </a:r>
                      <a:endParaRPr lang="ru-RU" sz="3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75" marR="66675" marT="66675" marB="66675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baseline="0" smtClean="0">
                          <a:latin typeface="Times New Roman" pitchFamily="18" charset="0"/>
                          <a:cs typeface="Times New Roman" pitchFamily="18" charset="0"/>
                        </a:rPr>
                        <a:t>        </a:t>
                      </a:r>
                      <a:r>
                        <a:rPr lang="ru-RU" sz="4000" b="1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. = пере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75" marR="66675" marT="66675" marB="66675"/>
                </a:tc>
              </a:tr>
              <a:tr h="126541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4. Неполное действие</a:t>
                      </a:r>
                      <a:endParaRPr lang="ru-RU" sz="3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75" marR="66675" marT="66675" marB="66675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5400" b="1" i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 о б </a:t>
            </a:r>
            <a:r>
              <a:rPr lang="ru-RU" sz="5400" b="1" i="1" dirty="0" err="1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5400" b="1" i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о г о    </a:t>
            </a:r>
            <a:r>
              <a:rPr lang="ru-RU" sz="5400" b="1" i="1" dirty="0" err="1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5400" b="1" i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i="1" dirty="0" err="1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5400" b="1" i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я!</a:t>
            </a:r>
            <a:endParaRPr lang="ru-RU" sz="5400" b="1" i="1" dirty="0">
              <a:ln>
                <a:solidFill>
                  <a:srgbClr val="FFFF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:\букет\солнышко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0" y="1214422"/>
            <a:ext cx="9144000" cy="56435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357290" y="1571612"/>
            <a:ext cx="60722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  О  Б  Р  О  Е       У  Т  Р  О !</a:t>
            </a:r>
            <a:endParaRPr lang="ru-RU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Picture 2" descr="H:\букет\радуг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67544" y="476672"/>
            <a:ext cx="8318496" cy="646331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3600" b="1" dirty="0" smtClean="0">
                <a:ln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Правописание  приставок  пре- и при-.</a:t>
            </a:r>
            <a:endParaRPr lang="ru-RU" sz="3600" b="1" dirty="0">
              <a:ln/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857232"/>
            <a:ext cx="9006393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dirty="0" smtClean="0"/>
          </a:p>
          <a:p>
            <a:endParaRPr lang="ru-RU" sz="3600" dirty="0" smtClean="0"/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- научиться различать приставки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пре- 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и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при-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по значению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- выделять приставки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пре-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при-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в       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словах</a:t>
            </a:r>
          </a:p>
          <a:p>
            <a:pPr>
              <a:buFontTx/>
              <a:buChar char="-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научиться правильно писать слова с 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приставками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пре-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при-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0" y="0"/>
          <a:ext cx="9001155" cy="6786586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2707664"/>
                <a:gridCol w="2537072"/>
                <a:gridCol w="1398966"/>
                <a:gridCol w="2357453"/>
              </a:tblGrid>
              <a:tr h="1262303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rgbClr val="FF0000"/>
                          </a:solidFill>
                          <a:latin typeface="Arial Black" pitchFamily="34" charset="0"/>
                          <a:cs typeface="Arial" pitchFamily="34" charset="0"/>
                        </a:rPr>
                        <a:t>    ПРИ-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Arial Black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FF0000"/>
                          </a:solidFill>
                          <a:latin typeface="Arial Black" pitchFamily="34" charset="0"/>
                          <a:cs typeface="Arial" pitchFamily="34" charset="0"/>
                        </a:rPr>
                        <a:t> 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Arial Black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6675" marR="66675" marT="66675" marB="66675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Arial Black" pitchFamily="34" charset="0"/>
                          <a:cs typeface="Arial" pitchFamily="34" charset="0"/>
                        </a:rPr>
                        <a:t>     </a:t>
                      </a:r>
                      <a:r>
                        <a:rPr lang="ru-RU" sz="3600" dirty="0" smtClean="0">
                          <a:solidFill>
                            <a:srgbClr val="FF0000"/>
                          </a:solidFill>
                          <a:latin typeface="Arial Black" pitchFamily="34" charset="0"/>
                          <a:cs typeface="Arial" pitchFamily="34" charset="0"/>
                        </a:rPr>
                        <a:t>ПРЕ-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Arial Black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FF0000"/>
                          </a:solidFill>
                          <a:latin typeface="Arial Black" pitchFamily="34" charset="0"/>
                          <a:cs typeface="Arial" pitchFamily="34" charset="0"/>
                        </a:rPr>
                        <a:t> </a:t>
                      </a:r>
                      <a:endParaRPr lang="ru-RU" sz="2400" dirty="0">
                        <a:solidFill>
                          <a:srgbClr val="FF0000"/>
                        </a:solidFill>
                        <a:latin typeface="Arial Black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6675" marR="66675" marT="66675" marB="66675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</a:tr>
              <a:tr h="13344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latin typeface="Arial" pitchFamily="34" charset="0"/>
                          <a:cs typeface="Arial" pitchFamily="34" charset="0"/>
                        </a:rPr>
                        <a:t>ПРИближение</a:t>
                      </a:r>
                      <a:endParaRPr lang="ru-RU" sz="2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err="1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ПРИбежать</a:t>
                      </a:r>
                      <a:endParaRPr lang="ru-RU" sz="2800" b="1" dirty="0">
                        <a:solidFill>
                          <a:srgbClr val="00B05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6675" marR="66675" marT="66675" marB="66675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Arial" pitchFamily="34" charset="0"/>
                          <a:cs typeface="Arial" pitchFamily="34" charset="0"/>
                        </a:rPr>
                        <a:t> = </a:t>
                      </a:r>
                      <a:r>
                        <a:rPr lang="ru-RU" sz="2800" b="1" dirty="0">
                          <a:latin typeface="Arial" pitchFamily="34" charset="0"/>
                          <a:cs typeface="Arial" pitchFamily="34" charset="0"/>
                        </a:rPr>
                        <a:t>очень</a:t>
                      </a:r>
                      <a:endParaRPr lang="ru-RU" sz="28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6675" marR="66675" marT="66675" marB="66675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err="1" smtClean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ПРЕмудрый</a:t>
                      </a:r>
                      <a:endParaRPr lang="ru-RU" sz="2800" b="1" dirty="0">
                        <a:solidFill>
                          <a:srgbClr val="00B05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6675" marR="66675" marT="66675" marB="66675"/>
                </a:tc>
              </a:tr>
              <a:tr h="13344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 smtClean="0">
                          <a:latin typeface="Arial" pitchFamily="34" charset="0"/>
                          <a:cs typeface="Arial" pitchFamily="34" charset="0"/>
                        </a:rPr>
                        <a:t>ПРИсоединение</a:t>
                      </a:r>
                      <a:endParaRPr lang="ru-RU" sz="2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err="1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ПРИклеить</a:t>
                      </a:r>
                      <a:endParaRPr lang="ru-RU" sz="2800" b="1" dirty="0">
                        <a:solidFill>
                          <a:srgbClr val="00B05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6675" marR="66675" marT="66675" marB="66675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6675" marR="66675" marT="66675" marB="66675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6675" marR="66675" marT="66675" marB="66675"/>
                </a:tc>
              </a:tr>
              <a:tr h="13344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Arial" pitchFamily="34" charset="0"/>
                          <a:cs typeface="Arial" pitchFamily="34" charset="0"/>
                        </a:rPr>
                        <a:t>близость</a:t>
                      </a:r>
                      <a:endParaRPr lang="ru-RU" sz="2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err="1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ПРИморский</a:t>
                      </a:r>
                      <a:endParaRPr lang="ru-RU" sz="2800" b="1" dirty="0">
                        <a:solidFill>
                          <a:srgbClr val="00B05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6675" marR="66675" marT="66675" marB="66675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ru-RU" sz="28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r>
                        <a:rPr lang="ru-RU" sz="2800" b="1" dirty="0" smtClean="0">
                          <a:latin typeface="Arial" pitchFamily="34" charset="0"/>
                          <a:cs typeface="Arial" pitchFamily="34" charset="0"/>
                        </a:rPr>
                        <a:t>= пере</a:t>
                      </a:r>
                      <a:endParaRPr lang="ru-RU" sz="2800" b="1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6675" marR="66675" marT="66675" marB="66675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ru-RU" sz="2800" b="1" dirty="0">
                        <a:solidFill>
                          <a:srgbClr val="00B05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r>
                        <a:rPr lang="ru-RU" sz="2800" b="1" dirty="0" err="1" smtClean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ПРЕрвать</a:t>
                      </a:r>
                      <a:endParaRPr lang="ru-RU" sz="2800" b="1" dirty="0" smtClean="0">
                        <a:solidFill>
                          <a:srgbClr val="00B05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rgbClr val="00B05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6675" marR="66675" marT="66675" marB="66675"/>
                </a:tc>
              </a:tr>
              <a:tr h="15208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Arial" pitchFamily="34" charset="0"/>
                          <a:cs typeface="Arial" pitchFamily="34" charset="0"/>
                        </a:rPr>
                        <a:t>неполное </a:t>
                      </a:r>
                      <a:r>
                        <a:rPr lang="ru-RU" sz="2400" b="1" dirty="0">
                          <a:latin typeface="Arial" pitchFamily="34" charset="0"/>
                          <a:cs typeface="Arial" pitchFamily="34" charset="0"/>
                        </a:rPr>
                        <a:t>действие</a:t>
                      </a:r>
                      <a:endParaRPr lang="ru-RU" sz="2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err="1" smtClean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ПРИсесть</a:t>
                      </a:r>
                      <a:endParaRPr lang="ru-RU" sz="2800" b="1" dirty="0">
                        <a:solidFill>
                          <a:srgbClr val="00B05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6675" marR="66675" marT="66675" marB="66675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6675" marR="66675" marT="66675" marB="66675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6675" marR="66675" marT="66675" marB="6667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4282" y="142852"/>
            <a:ext cx="8643998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dirty="0" smtClean="0"/>
              <a:t>Край при море-</a:t>
            </a:r>
            <a:r>
              <a:rPr lang="en-US" sz="3200" b="1" dirty="0" smtClean="0"/>
              <a:t>  </a:t>
            </a:r>
            <a:endParaRPr lang="ru-RU" sz="3200" b="1" dirty="0" smtClean="0"/>
          </a:p>
          <a:p>
            <a:pPr lvl="0"/>
            <a:r>
              <a:rPr lang="ru-RU" sz="3200" b="1" dirty="0" smtClean="0"/>
              <a:t>Канава при дороге-</a:t>
            </a:r>
            <a:r>
              <a:rPr lang="en-US" sz="3200" b="1" dirty="0" smtClean="0"/>
              <a:t>     </a:t>
            </a:r>
            <a:endParaRPr lang="ru-RU" sz="3200" b="1" dirty="0" smtClean="0"/>
          </a:p>
          <a:p>
            <a:pPr lvl="0"/>
            <a:r>
              <a:rPr lang="ru-RU" sz="3200" b="1" dirty="0" smtClean="0"/>
              <a:t>Прикрепить клеем-          </a:t>
            </a:r>
          </a:p>
          <a:p>
            <a:pPr lvl="0"/>
            <a:r>
              <a:rPr lang="ru-RU" sz="3200" b="1" dirty="0" smtClean="0"/>
              <a:t>Прибыть на самолете -</a:t>
            </a:r>
          </a:p>
          <a:p>
            <a:r>
              <a:rPr lang="ru-RU" sz="3200" b="1" dirty="0" smtClean="0"/>
              <a:t>Посёлок при городе-  </a:t>
            </a:r>
            <a:r>
              <a:rPr lang="ru-RU" sz="2400" b="1" dirty="0" smtClean="0"/>
              <a:t>_____________________________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42844" y="2571744"/>
            <a:ext cx="8786874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dirty="0" smtClean="0"/>
              <a:t>Соединить винтом-       </a:t>
            </a:r>
            <a:endParaRPr lang="en-US" sz="3200" b="1" dirty="0" smtClean="0"/>
          </a:p>
          <a:p>
            <a:pPr lvl="0"/>
            <a:r>
              <a:rPr lang="ru-RU" sz="3200" b="1" dirty="0" smtClean="0"/>
              <a:t>Слегка дотронулся- </a:t>
            </a:r>
          </a:p>
          <a:p>
            <a:pPr lvl="0"/>
            <a:r>
              <a:rPr lang="ru-RU" sz="3200" b="1" dirty="0" smtClean="0"/>
              <a:t>Слегка коснулся- </a:t>
            </a:r>
          </a:p>
          <a:p>
            <a:pPr lvl="0"/>
            <a:r>
              <a:rPr lang="ru-RU" sz="3200" b="1" dirty="0" smtClean="0"/>
              <a:t>Ненадолго лёг- </a:t>
            </a:r>
          </a:p>
          <a:p>
            <a:pPr lvl="0"/>
            <a:r>
              <a:rPr lang="ru-RU" sz="3200" b="1" dirty="0" smtClean="0"/>
              <a:t>Прикрепить с помощью веревки- </a:t>
            </a:r>
          </a:p>
          <a:p>
            <a:pPr lvl="0"/>
            <a:r>
              <a:rPr lang="ru-RU" sz="3200" b="1" dirty="0" smtClean="0"/>
              <a:t>Не совсем заглушил- </a:t>
            </a:r>
          </a:p>
          <a:p>
            <a:pPr lvl="0"/>
            <a:r>
              <a:rPr lang="ru-RU" sz="3200" b="1" dirty="0" smtClean="0"/>
              <a:t>Явиться на транспорте -</a:t>
            </a:r>
          </a:p>
          <a:p>
            <a:pPr lvl="0"/>
            <a:endParaRPr lang="ru-RU" sz="32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857232"/>
            <a:ext cx="8286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474345"/>
            <a:ext cx="871543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 деле быть лучшим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Внезапно остановить разговор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Заступить кому-то дорогу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Сильно увеличить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Нарушить закон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Очень длинный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Сильно уменьшить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sz="4000" b="1" dirty="0" err="1" smtClean="0">
                <a:latin typeface="Arial" pitchFamily="34" charset="0"/>
                <a:cs typeface="Arial" pitchFamily="34" charset="0"/>
              </a:rPr>
              <a:t>ПРЕдать</a:t>
            </a: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sz="4300" b="1" dirty="0" smtClean="0"/>
              <a:t>(выдать кого-то)</a:t>
            </a:r>
          </a:p>
          <a:p>
            <a:pPr>
              <a:buNone/>
            </a:pPr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pPr>
              <a:buNone/>
            </a:pPr>
            <a:r>
              <a:rPr lang="ru-RU" b="1" dirty="0" smtClean="0"/>
              <a:t>                        </a:t>
            </a:r>
            <a:r>
              <a:rPr lang="ru-RU" sz="4000" b="1" dirty="0" err="1" smtClean="0">
                <a:latin typeface="Arial" pitchFamily="34" charset="0"/>
                <a:cs typeface="Arial" pitchFamily="34" charset="0"/>
              </a:rPr>
              <a:t>ПРИдать</a:t>
            </a: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  (добавить вид)</a:t>
            </a:r>
          </a:p>
          <a:p>
            <a:pPr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None/>
            </a:pPr>
            <a:r>
              <a:rPr lang="ru-RU" b="1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fontAlgn="t">
              <a:buNone/>
            </a:pPr>
            <a:r>
              <a:rPr lang="ru-RU" sz="4000" b="1" dirty="0" smtClean="0"/>
              <a:t>   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ПРЕступить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(через что-то) </a:t>
            </a:r>
          </a:p>
          <a:p>
            <a:pPr fontAlgn="t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t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</a:p>
          <a:p>
            <a:pPr fontAlgn="t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ПРИступить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(начать)</a:t>
            </a:r>
          </a:p>
          <a:p>
            <a:pPr fontAlgn="t">
              <a:buNone/>
            </a:pPr>
            <a:endParaRPr lang="ru-RU" b="1" dirty="0" smtClean="0"/>
          </a:p>
          <a:p>
            <a:pPr fontAlgn="t">
              <a:buNone/>
            </a:pP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600200"/>
            <a:ext cx="8858312" cy="4525963"/>
          </a:xfrm>
        </p:spPr>
        <p:txBody>
          <a:bodyPr/>
          <a:lstStyle/>
          <a:p>
            <a:pPr fontAlgn="t">
              <a:buNone/>
            </a:pPr>
            <a:r>
              <a:rPr lang="ru-RU" sz="4000" b="1" dirty="0" smtClean="0"/>
              <a:t>    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ПРЕбывать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(где-то)</a:t>
            </a:r>
          </a:p>
          <a:p>
            <a:pPr fontAlgn="t"/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t"/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t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ПРИбывать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(куда-то)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317</TotalTime>
  <Words>227</Words>
  <Application>Microsoft Office PowerPoint</Application>
  <PresentationFormat>Экран (4:3)</PresentationFormat>
  <Paragraphs>82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                      Учитель русского языка и  литературы С.Г. Бородина                                          МБОУ Старостаничная СОШ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 о б р о г о    д н я!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64</cp:revision>
  <dcterms:modified xsi:type="dcterms:W3CDTF">2017-09-07T09:07:10Z</dcterms:modified>
</cp:coreProperties>
</file>