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2" r:id="rId6"/>
    <p:sldId id="267" r:id="rId7"/>
    <p:sldId id="268" r:id="rId8"/>
    <p:sldId id="269" r:id="rId9"/>
    <p:sldId id="270" r:id="rId10"/>
    <p:sldId id="271" r:id="rId11"/>
    <p:sldId id="272" r:id="rId12"/>
    <p:sldId id="278" r:id="rId13"/>
    <p:sldId id="279" r:id="rId14"/>
    <p:sldId id="273" r:id="rId15"/>
    <p:sldId id="280" r:id="rId16"/>
    <p:sldId id="281" r:id="rId17"/>
    <p:sldId id="283" r:id="rId18"/>
    <p:sldId id="276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0" autoAdjust="0"/>
    <p:restoredTop sz="97957" autoAdjust="0"/>
  </p:normalViewPr>
  <p:slideViewPr>
    <p:cSldViewPr>
      <p:cViewPr>
        <p:scale>
          <a:sx n="79" d="100"/>
          <a:sy n="79" d="100"/>
        </p:scale>
        <p:origin x="-10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AED10-7DC4-4374-86CF-E36C84BCA11D}" type="datetimeFigureOut">
              <a:rPr lang="ru-RU" smtClean="0"/>
              <a:t>16.07.2017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F1406-19CD-4177-BC0E-0934083EE8E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268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F1406-19CD-4177-BC0E-0934083EE8E1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543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1FC7-4DCC-49B5-B8FC-AD02F0A28CD7}" type="datetimeFigureOut">
              <a:rPr lang="ru-RU" smtClean="0"/>
              <a:t>16.07.2017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4030-671F-4672-AAA9-6804EC36D18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1FC7-4DCC-49B5-B8FC-AD02F0A28CD7}" type="datetimeFigureOut">
              <a:rPr lang="ru-RU" smtClean="0"/>
              <a:t>16.07.2017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4030-671F-4672-AAA9-6804EC36D18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1FC7-4DCC-49B5-B8FC-AD02F0A28CD7}" type="datetimeFigureOut">
              <a:rPr lang="ru-RU" smtClean="0"/>
              <a:t>16.07.2017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4030-671F-4672-AAA9-6804EC36D18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1FC7-4DCC-49B5-B8FC-AD02F0A28CD7}" type="datetimeFigureOut">
              <a:rPr lang="ru-RU" smtClean="0"/>
              <a:t>16.07.2017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4030-671F-4672-AAA9-6804EC36D18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1FC7-4DCC-49B5-B8FC-AD02F0A28CD7}" type="datetimeFigureOut">
              <a:rPr lang="ru-RU" smtClean="0"/>
              <a:t>16.07.2017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4030-671F-4672-AAA9-6804EC36D18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1FC7-4DCC-49B5-B8FC-AD02F0A28CD7}" type="datetimeFigureOut">
              <a:rPr lang="ru-RU" smtClean="0"/>
              <a:t>16.07.2017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4030-671F-4672-AAA9-6804EC36D18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1FC7-4DCC-49B5-B8FC-AD02F0A28CD7}" type="datetimeFigureOut">
              <a:rPr lang="ru-RU" smtClean="0"/>
              <a:t>16.07.2017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4030-671F-4672-AAA9-6804EC36D18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1FC7-4DCC-49B5-B8FC-AD02F0A28CD7}" type="datetimeFigureOut">
              <a:rPr lang="ru-RU" smtClean="0"/>
              <a:t>16.07.2017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4030-671F-4672-AAA9-6804EC36D18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1FC7-4DCC-49B5-B8FC-AD02F0A28CD7}" type="datetimeFigureOut">
              <a:rPr lang="ru-RU" smtClean="0"/>
              <a:t>16.07.2017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4030-671F-4672-AAA9-6804EC36D18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1FC7-4DCC-49B5-B8FC-AD02F0A28CD7}" type="datetimeFigureOut">
              <a:rPr lang="ru-RU" smtClean="0"/>
              <a:t>16.07.2017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4030-671F-4672-AAA9-6804EC36D18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1FC7-4DCC-49B5-B8FC-AD02F0A28CD7}" type="datetimeFigureOut">
              <a:rPr lang="ru-RU" smtClean="0"/>
              <a:t>16.07.2017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44030-671F-4672-AAA9-6804EC36D18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061FC7-4DCC-49B5-B8FC-AD02F0A28CD7}" type="datetimeFigureOut">
              <a:rPr lang="ru-RU" smtClean="0"/>
              <a:t>16.07.2017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344030-671F-4672-AAA9-6804EC36D18A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emf"/><Relationship Id="rId7" Type="http://schemas.openxmlformats.org/officeDocument/2006/relationships/image" Target="../media/image4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7" Type="http://schemas.openxmlformats.org/officeDocument/2006/relationships/image" Target="../media/image5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7" Type="http://schemas.openxmlformats.org/officeDocument/2006/relationships/image" Target="../media/image6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emf"/><Relationship Id="rId7" Type="http://schemas.openxmlformats.org/officeDocument/2006/relationships/image" Target="../media/image1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51920" y="3933056"/>
            <a:ext cx="3312368" cy="694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i="1" dirty="0" smtClean="0">
                <a:solidFill>
                  <a:srgbClr val="002060"/>
                </a:solidFill>
                <a:ea typeface="Times New Roman"/>
                <a:cs typeface="Times New Roman"/>
              </a:rPr>
              <a:t>Воспитатель: </a:t>
            </a:r>
            <a:r>
              <a:rPr lang="ru-RU" sz="1600" i="1" dirty="0" smtClean="0">
                <a:solidFill>
                  <a:srgbClr val="002060"/>
                </a:solidFill>
                <a:ea typeface="Times New Roman"/>
                <a:cs typeface="Times New Roman"/>
              </a:rPr>
              <a:t>Свиридова Л.П.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                              </a:t>
            </a:r>
            <a:endParaRPr lang="ru-RU" sz="1100" dirty="0"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836712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690951"/>
            <a:ext cx="6586537" cy="175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176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:\РАКУШКИ\Выставка фото\DSC0767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4767" y="392580"/>
            <a:ext cx="2966467" cy="1885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РАКУШКИ\Выставка фото\DSC0767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321" y="392580"/>
            <a:ext cx="2900932" cy="2214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РАКУШКИ\Выставка фото\DSC0769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6481" y="2957317"/>
            <a:ext cx="2025694" cy="308705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47564" y="263415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</a:t>
            </a:r>
            <a:r>
              <a:rPr lang="ru-RU" dirty="0" smtClean="0"/>
              <a:t>«Божья коровка» </a:t>
            </a:r>
            <a:endParaRPr lang="en-US" dirty="0" smtClean="0"/>
          </a:p>
          <a:p>
            <a:r>
              <a:rPr lang="en-US" dirty="0" smtClean="0"/>
              <a:t>              </a:t>
            </a:r>
            <a:r>
              <a:rPr lang="ru-RU" dirty="0" smtClean="0"/>
              <a:t>П. Вероника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15173" y="2422509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</a:t>
            </a:r>
            <a:r>
              <a:rPr lang="ru-RU" dirty="0" smtClean="0"/>
              <a:t>«Краб» И.Артем</a:t>
            </a:r>
            <a:endParaRPr lang="ru-RU" dirty="0"/>
          </a:p>
        </p:txBody>
      </p:sp>
      <p:pic>
        <p:nvPicPr>
          <p:cNvPr id="11" name="Рисунок 10" descr="D:\РАКУШКИ\Выставка фото\DSC07681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582" y="3717032"/>
            <a:ext cx="2839002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1115616" y="587727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«Цветы в горшке»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en-US" dirty="0" smtClean="0"/>
              <a:t>    </a:t>
            </a:r>
            <a:r>
              <a:rPr lang="ru-RU" dirty="0" smtClean="0"/>
              <a:t>З.</a:t>
            </a:r>
            <a:r>
              <a:rPr lang="en-US" dirty="0" smtClean="0"/>
              <a:t> </a:t>
            </a:r>
            <a:r>
              <a:rPr lang="ru-RU" dirty="0" smtClean="0"/>
              <a:t>Марина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879910" y="6047333"/>
            <a:ext cx="238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</a:t>
            </a:r>
            <a:r>
              <a:rPr lang="ru-RU" dirty="0" smtClean="0"/>
              <a:t>«Медведь»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ru-RU" dirty="0" smtClean="0"/>
              <a:t>Л.</a:t>
            </a:r>
            <a:r>
              <a:rPr lang="en-US" dirty="0" smtClean="0"/>
              <a:t> </a:t>
            </a:r>
            <a:r>
              <a:rPr lang="ru-RU" dirty="0" smtClean="0"/>
              <a:t>Саша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95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16632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48596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-439857"/>
            <a:ext cx="5472608" cy="1440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9142" y="96068"/>
            <a:ext cx="6755286" cy="759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60795" y="2815987"/>
            <a:ext cx="3799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dirty="0" smtClean="0"/>
              <a:t>   </a:t>
            </a:r>
            <a:r>
              <a:rPr lang="ru-RU" dirty="0" smtClean="0"/>
              <a:t>После опыта мы теперь </a:t>
            </a:r>
            <a:r>
              <a:rPr lang="ru-RU" dirty="0"/>
              <a:t>знаем</a:t>
            </a:r>
            <a:r>
              <a:rPr lang="ru-RU" dirty="0" smtClean="0"/>
              <a:t>,</a:t>
            </a:r>
            <a:endParaRPr lang="en-US" dirty="0" smtClean="0"/>
          </a:p>
          <a:p>
            <a:pPr fontAlgn="base"/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smtClean="0"/>
              <a:t>      </a:t>
            </a:r>
            <a:r>
              <a:rPr lang="ru-RU" dirty="0" smtClean="0"/>
              <a:t>что </a:t>
            </a:r>
            <a:r>
              <a:rPr lang="ru-RU" dirty="0"/>
              <a:t>шум </a:t>
            </a:r>
            <a:r>
              <a:rPr lang="ru-RU" dirty="0" smtClean="0"/>
              <a:t>не из ракушки</a:t>
            </a:r>
            <a:endParaRPr lang="ru-RU" dirty="0"/>
          </a:p>
        </p:txBody>
      </p:sp>
      <p:pic>
        <p:nvPicPr>
          <p:cNvPr id="10" name="Рисунок 9" descr="D:\РАКУШКИ\Выставка фото\Вывод сделан все дело именно в окружающих нас звуках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1245" y="3789040"/>
            <a:ext cx="3190875" cy="212661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687525" y="5988429"/>
            <a:ext cx="3946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/>
              <a:t>Вывод сделан: все дело в </a:t>
            </a:r>
          </a:p>
          <a:p>
            <a:pPr fontAlgn="base"/>
            <a:r>
              <a:rPr lang="ru-RU" dirty="0"/>
              <a:t> </a:t>
            </a:r>
            <a:r>
              <a:rPr lang="ru-RU" dirty="0" smtClean="0"/>
              <a:t>окружающих </a:t>
            </a:r>
            <a:r>
              <a:rPr lang="ru-RU" dirty="0"/>
              <a:t>нас звуках</a:t>
            </a:r>
          </a:p>
        </p:txBody>
      </p:sp>
      <p:pic>
        <p:nvPicPr>
          <p:cNvPr id="12" name="Рисунок 11" descr="D:\РАКУШКИ\Выставка фото\слышен шум моря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855296"/>
            <a:ext cx="2872105" cy="19145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683568" y="2769821"/>
            <a:ext cx="2872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Слышен шум моря?</a:t>
            </a:r>
            <a:endParaRPr lang="ru-RU" dirty="0"/>
          </a:p>
        </p:txBody>
      </p:sp>
      <p:pic>
        <p:nvPicPr>
          <p:cNvPr id="14" name="Рисунок 13" descr="D:\РАКУШКИ\Выставка фото\DSC07591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2466" y="855296"/>
            <a:ext cx="2794413" cy="19662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57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84765"/>
            <a:ext cx="5954713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D:\РАКУШКИ\Выставка фото\DSC0758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0928" y="1168749"/>
            <a:ext cx="3384376" cy="2391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РАКУШКИ\Выставка фото\DSC07598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844824"/>
            <a:ext cx="2520437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РАКУШКИ\Выставка фото\DSC07601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2376264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880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:\РАКУШКИ\Выставка фото\какие необычные ракушки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44552"/>
            <a:ext cx="2232248" cy="2978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:\РАКУШКИ\Выставка фото\DSC0760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3381264"/>
            <a:ext cx="1950467" cy="2892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РАКУШКИ\Выставка фото\какие длинные ракушки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57422"/>
            <a:ext cx="2238375" cy="29845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851920" y="3229052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1600" dirty="0" smtClean="0"/>
              <a:t>   </a:t>
            </a:r>
            <a:r>
              <a:rPr lang="ru-RU" sz="1600" dirty="0" smtClean="0"/>
              <a:t>какие </a:t>
            </a:r>
            <a:r>
              <a:rPr lang="ru-RU" sz="1600" dirty="0"/>
              <a:t>длинные ракушки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7564" y="3271593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600" dirty="0"/>
              <a:t>необычные </a:t>
            </a:r>
            <a:r>
              <a:rPr lang="ru-RU" sz="1600" dirty="0" smtClean="0"/>
              <a:t>ракушки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020272" y="6298576"/>
            <a:ext cx="1950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600" dirty="0" smtClean="0"/>
              <a:t>а </a:t>
            </a:r>
            <a:r>
              <a:rPr lang="ru-RU" sz="1600" dirty="0"/>
              <a:t>эти круглые </a:t>
            </a:r>
            <a:r>
              <a:rPr lang="ru-RU" sz="1600" dirty="0" smtClean="0"/>
              <a:t>…</a:t>
            </a:r>
            <a:endParaRPr lang="ru-RU" sz="1600" dirty="0"/>
          </a:p>
        </p:txBody>
      </p:sp>
      <p:pic>
        <p:nvPicPr>
          <p:cNvPr id="12" name="Рисунок 11" descr="D:\РАКУШКИ\Выставка фото\DSC07600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933056"/>
            <a:ext cx="3672408" cy="23849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890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294"/>
            <a:ext cx="5954713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D:\РАКУШКИ\Выставка фото\смотрим литературу о ракушках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548680"/>
            <a:ext cx="2069465" cy="310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РАКУШКИ\Выставка фото\DSC07736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3725" y="824571"/>
            <a:ext cx="2876550" cy="1917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D:\РАКУШКИ\Выставка фото\как много интересного мы узнали о ракушках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863" y="4149080"/>
            <a:ext cx="3400425" cy="2266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D:\РАКУШКИ\Выставка фото\какое множество ракушек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824570"/>
            <a:ext cx="1944216" cy="3045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D:\РАКУШКИ\Выставка фото\DSC07732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674" y="3068959"/>
            <a:ext cx="2876550" cy="1917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D:\РАКУШКИ\Выставка фото\DSC07735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543622"/>
            <a:ext cx="2752725" cy="183451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79512" y="6378137"/>
            <a:ext cx="4015113" cy="340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a typeface="Calibri"/>
                <a:cs typeface="Times New Roman"/>
              </a:rPr>
              <a:t>Как много интересного узнали мы о ракушках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6136" y="6406443"/>
            <a:ext cx="3096344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a typeface="Calibri"/>
                <a:cs typeface="Times New Roman"/>
              </a:rPr>
              <a:t>классифицируем ракушки</a:t>
            </a:r>
            <a:endParaRPr lang="ru-RU" dirty="0">
              <a:ea typeface="Calibri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4935895"/>
            <a:ext cx="2054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 smtClean="0"/>
              <a:t>  Здесь и речные</a:t>
            </a:r>
          </a:p>
          <a:p>
            <a:pPr fontAlgn="base"/>
            <a:r>
              <a:rPr lang="ru-RU" dirty="0" smtClean="0"/>
              <a:t>   есть…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876256" y="3837545"/>
            <a:ext cx="2088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Какое множество ракушек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34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4567" y="51900"/>
            <a:ext cx="6048672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D:\РАКУШКИ\Выставка фото\DSC0751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5" y="3789040"/>
            <a:ext cx="3954785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РАКУШКИ\Выставка фото\DSC0744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371" y="728830"/>
            <a:ext cx="3938809" cy="2649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D:\РАКУШКИ\Выставка фото\DSC07463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728830"/>
            <a:ext cx="3948143" cy="2751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D:\РАКУШКИ\Выставка фото\DSC07446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3217" y="3789040"/>
            <a:ext cx="3952875" cy="2874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336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D:\РАКУШКИ\Выставка фото\DSC0752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2592288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D:\РАКУШКИ\Выставка фото\DSC0744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73306"/>
            <a:ext cx="2448272" cy="3775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D:\РАКУШКИ\Выставка фото\DSC07696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8340" y="1700808"/>
            <a:ext cx="2534139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58896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39552" y="5445224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Экскурсия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на выставку и в </a:t>
            </a: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мини-музей  «Ракушки» детей   из других групп</a:t>
            </a:r>
          </a:p>
        </p:txBody>
      </p:sp>
    </p:spTree>
    <p:extLst>
      <p:ext uri="{BB962C8B-B14F-4D97-AF65-F5344CB8AC3E}">
        <p14:creationId xmlns:p14="http://schemas.microsoft.com/office/powerpoint/2010/main" val="76553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D:\РАКУШКИ\Выставка фото\DSC0753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9747" y="3645024"/>
            <a:ext cx="3736707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331640" y="157714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Monotype Corsiva" pitchFamily="66" charset="0"/>
              </a:rPr>
              <a:t>Отзывы родителей о выставке</a:t>
            </a:r>
            <a:endParaRPr lang="ru-RU" sz="36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D:\РАКУШКИ\Выставка фото\DSC0762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300" y="3634477"/>
            <a:ext cx="3672408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657300" y="1700808"/>
            <a:ext cx="2690564" cy="193366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Monotype Corsiva"/>
                <a:ea typeface="Calibri"/>
                <a:cs typeface="Times New Roman"/>
              </a:rPr>
              <a:t>Благодарны педагогам за выставку. ... Мой ребенок рассказывает разные истории, связанные с ракушками. Некоторые истории он слышал от педагогов и детей, какие то придумывает сам. Ждем новых выставок.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3563888" y="692696"/>
            <a:ext cx="4104456" cy="1974945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Monotype Corsiva"/>
                <a:ea typeface="Calibri"/>
                <a:cs typeface="Times New Roman"/>
              </a:rPr>
              <a:t>…</a:t>
            </a:r>
            <a:r>
              <a:rPr lang="ru-RU" sz="1400" dirty="0">
                <a:latin typeface="Monotype Corsiva"/>
                <a:ea typeface="Calibri"/>
                <a:cs typeface="Times New Roman"/>
              </a:rPr>
              <a:t>Выставка вызвала интерес не только на детей, но и на родителей. С огромным удовольствием принимали участие в выставке,  глядя на восторженные лица детей.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5148064" y="2420888"/>
            <a:ext cx="3528390" cy="1224136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15000"/>
              </a:lnSpc>
            </a:pPr>
            <a:r>
              <a:rPr lang="ru-RU" sz="1400" dirty="0">
                <a:solidFill>
                  <a:prstClr val="black"/>
                </a:solidFill>
                <a:latin typeface="Monotype Corsiva"/>
                <a:ea typeface="Calibri"/>
                <a:cs typeface="Times New Roman"/>
              </a:rPr>
              <a:t>…Эта выставка побуждает интерес к окружающему миру, формирует представление об уникальных обитателях водной среды…,  дает простор для развития фантазии и воображения у детей.   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3779912" y="2708920"/>
            <a:ext cx="54979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1340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59855"/>
            <a:ext cx="6315075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C:\Users\Рома\Desktop\ярлыки сада\фото лето сад\20160623_13224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2674642" cy="381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Рома\Desktop\ярлыки сада\фото лето сад\20160623_132346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6357" y="764704"/>
            <a:ext cx="2785839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 flipH="1">
            <a:off x="2987824" y="5373216"/>
            <a:ext cx="3528392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15000"/>
              </a:lnSpc>
              <a:spcAft>
                <a:spcPts val="0"/>
              </a:spcAft>
              <a:tabLst>
                <a:tab pos="161925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Monotype Corsiva"/>
                <a:ea typeface="+mj-ea"/>
                <a:cs typeface="+mj-cs"/>
              </a:rPr>
              <a:t>Талисман  музея – краб, сделанный  Ф. Дашей</a:t>
            </a: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1" name="Рисунок 10" descr="C:\Users\Рома\Desktop\ярлыки сада\фото лето сад\20160623_132357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1978" y="1052736"/>
            <a:ext cx="2590502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D:\РАКУШКИ\Выставка фото\DSC07700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6355" y="3356992"/>
            <a:ext cx="2785841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70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4353"/>
            <a:ext cx="9144000" cy="6912353"/>
          </a:xfrm>
          <a:prstGeom prst="rect">
            <a:avLst/>
          </a:prstGeom>
        </p:spPr>
      </p:pic>
      <p:pic>
        <p:nvPicPr>
          <p:cNvPr id="7" name="Picture 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774138"/>
            <a:ext cx="5940425" cy="792088"/>
          </a:xfrm>
          <a:prstGeom prst="rect">
            <a:avLst/>
          </a:prstGeom>
          <a:noFill/>
          <a:ln>
            <a:noFill/>
          </a:ln>
          <a:effectLst/>
          <a:extLst/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593850" y="1708150"/>
            <a:ext cx="6202363" cy="3440113"/>
            <a:chOff x="1004" y="1076"/>
            <a:chExt cx="3907" cy="2167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1148" y="1092"/>
              <a:ext cx="3607" cy="2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004" y="1076"/>
              <a:ext cx="1222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В нашем мини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185" y="1076"/>
              <a:ext cx="139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-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243" y="1076"/>
              <a:ext cx="243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dirty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 музее представлено более  20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004" y="1290"/>
              <a:ext cx="3886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видов ракушек.  Самые маленькие экспонаты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04" y="1504"/>
              <a:ext cx="309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от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225" y="1504"/>
              <a:ext cx="128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335" y="1504"/>
              <a:ext cx="417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1 см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721" y="1504"/>
              <a:ext cx="128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831" y="1504"/>
              <a:ext cx="265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до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010" y="1504"/>
              <a:ext cx="128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120" y="1504"/>
              <a:ext cx="2629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30 см. Большая часть ракушек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1004" y="1719"/>
              <a:ext cx="3627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dirty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добыта из Черного, Средиземного и Красного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746" y="1937"/>
              <a:ext cx="120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1004" y="1933"/>
              <a:ext cx="558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моря.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1489" y="1933"/>
              <a:ext cx="837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Имеются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2254" y="1933"/>
              <a:ext cx="121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2302" y="1933"/>
              <a:ext cx="760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и речные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2991" y="1933"/>
              <a:ext cx="121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3039" y="1933"/>
              <a:ext cx="782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ракушки.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1004" y="2146"/>
              <a:ext cx="217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 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1148" y="2146"/>
              <a:ext cx="121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1196" y="2146"/>
              <a:ext cx="2732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В оформлении музея участвовали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788" y="2364"/>
              <a:ext cx="120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1004" y="2360"/>
              <a:ext cx="2859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воспитатели, дети и их родители.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004" y="2572"/>
              <a:ext cx="229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 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148" y="2572"/>
              <a:ext cx="3308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dirty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Особенность нашего музея в том, что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1004" y="2786"/>
              <a:ext cx="2185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dirty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ракушки стали материал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2991" y="2786"/>
              <a:ext cx="1920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1" u="none" strike="noStrike" cap="none" normalizeH="0" baseline="0" dirty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ом для изготовления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1952" y="3004"/>
              <a:ext cx="120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1004" y="2999"/>
              <a:ext cx="210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000" i="1" dirty="0">
                  <a:solidFill>
                    <a:srgbClr val="001F60"/>
                  </a:solidFill>
                  <a:latin typeface="Trebuchet MS" pitchFamily="34" charset="0"/>
                  <a:cs typeface="Arial" pitchFamily="34" charset="0"/>
                </a:rPr>
                <a:t>р</a:t>
              </a:r>
              <a:r>
                <a:rPr lang="ru-RU" sz="2000" i="1" dirty="0" smtClean="0">
                  <a:solidFill>
                    <a:srgbClr val="001F60"/>
                  </a:solidFill>
                  <a:latin typeface="Trebuchet MS" pitchFamily="34" charset="0"/>
                  <a:cs typeface="Arial" pitchFamily="34" charset="0"/>
                </a:rPr>
                <a:t>азличных поделок</a:t>
              </a:r>
              <a:r>
                <a:rPr kumimoji="0" lang="ru-RU" sz="2000" b="0" i="1" u="none" strike="noStrike" cap="none" normalizeH="0" baseline="0" dirty="0" smtClean="0">
                  <a:ln>
                    <a:noFill/>
                  </a:ln>
                  <a:solidFill>
                    <a:srgbClr val="001F60"/>
                  </a:solidFill>
                  <a:effectLst/>
                  <a:latin typeface="Trebuchet MS" pitchFamily="34" charset="0"/>
                  <a:cs typeface="Arial" pitchFamily="34" charset="0"/>
                </a:rPr>
                <a:t>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746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7" y="80628"/>
            <a:ext cx="4601209" cy="468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314654"/>
            <a:ext cx="5976664" cy="4019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</a:rPr>
              <a:t>Тип проекта: 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002060"/>
                </a:solidFill>
              </a:rPr>
              <a:t>познавательно- исследовательский, творческий</a:t>
            </a:r>
            <a:r>
              <a:rPr lang="ru-RU" sz="2000" i="1" dirty="0">
                <a:solidFill>
                  <a:srgbClr val="002060"/>
                </a:solidFill>
              </a:rPr>
              <a:t>.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</a:rPr>
              <a:t>Продолжительность </a:t>
            </a:r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</a:rPr>
              <a:t>проекта: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002060"/>
                </a:solidFill>
              </a:rPr>
              <a:t>Краткосрочный</a:t>
            </a:r>
            <a:r>
              <a:rPr lang="en-US" sz="2000" i="1" u="sng" dirty="0" smtClean="0">
                <a:solidFill>
                  <a:srgbClr val="002060"/>
                </a:solidFill>
              </a:rPr>
              <a:t> </a:t>
            </a:r>
            <a:r>
              <a:rPr lang="ru-RU" sz="2000" i="1" u="sng" dirty="0" smtClean="0">
                <a:solidFill>
                  <a:srgbClr val="002060"/>
                </a:solidFill>
              </a:rPr>
              <a:t> 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</a:rPr>
              <a:t>Участники </a:t>
            </a: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</a:rPr>
              <a:t>проекта: 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i="1" dirty="0">
                <a:solidFill>
                  <a:srgbClr val="002060"/>
                </a:solidFill>
              </a:rPr>
              <a:t>дети, воспитатели, родители.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</a:rPr>
              <a:t>Возраст детей: </a:t>
            </a:r>
            <a:endParaRPr lang="ru-RU" sz="2400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002060"/>
                </a:solidFill>
              </a:rPr>
              <a:t>Подготовительная </a:t>
            </a:r>
            <a:r>
              <a:rPr lang="ru-RU" sz="2000" i="1" dirty="0">
                <a:solidFill>
                  <a:srgbClr val="002060"/>
                </a:solidFill>
              </a:rPr>
              <a:t>группа 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</a:rPr>
              <a:t>Актуальность: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717032"/>
            <a:ext cx="41764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Сказочно  и  прекрасна природа – неисчерпаемый источник эстетических чувств и переживаний.</a:t>
            </a:r>
            <a:endParaRPr lang="ru-RU" sz="1200" dirty="0" smtClean="0">
              <a:effectLst/>
              <a:latin typeface="Times New Roman"/>
              <a:ea typeface="Times New Roman"/>
            </a:endParaRPr>
          </a:p>
          <a:p>
            <a:pPr fontAlgn="base"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  После поездки на море дети приносят ракушки в детский сад. Когда   их рассматривали,  дети стали задавать вопросы: «Откуда берутся ракушки?», «Какой секрет хранит в себе раковина?», «Какие еще бывают ракушки?».</a:t>
            </a:r>
            <a:endParaRPr lang="ru-RU" sz="1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8327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3688" y="311224"/>
            <a:ext cx="6480720" cy="4696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3600" b="1" i="1" dirty="0">
                <a:solidFill>
                  <a:srgbClr val="002060"/>
                </a:solidFill>
                <a:latin typeface="Monotype Corsiva" pitchFamily="66" charset="0"/>
              </a:rPr>
              <a:t>Цель проекта:</a:t>
            </a: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i="1" dirty="0">
                <a:solidFill>
                  <a:srgbClr val="002060"/>
                </a:solidFill>
              </a:rPr>
              <a:t>Знакомство детей с разнообразием ракушек,  как частью природного мира. </a:t>
            </a: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3600" b="1" i="1" dirty="0">
                <a:solidFill>
                  <a:srgbClr val="002060"/>
                </a:solidFill>
                <a:latin typeface="Monotype Corsiva" pitchFamily="66" charset="0"/>
              </a:rPr>
              <a:t>Задачи проекта:</a:t>
            </a: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Pct val="80000"/>
              <a:buFont typeface="Wingdings" pitchFamily="2" charset="2"/>
              <a:buChar char="Ø"/>
            </a:pPr>
            <a:r>
              <a:rPr lang="ru-RU" sz="2000" i="1" dirty="0">
                <a:solidFill>
                  <a:srgbClr val="002060"/>
                </a:solidFill>
              </a:rPr>
              <a:t>познакомить детей с разнообразием ракушек, как  частью природного мира, использованием ракушек  в жизни человека;</a:t>
            </a: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Pct val="80000"/>
              <a:buFont typeface="Wingdings" pitchFamily="2" charset="2"/>
              <a:buChar char="Ø"/>
            </a:pPr>
            <a:r>
              <a:rPr lang="ru-RU" sz="2000" i="1" dirty="0">
                <a:solidFill>
                  <a:srgbClr val="002060"/>
                </a:solidFill>
              </a:rPr>
              <a:t>развивать потребность в приобретении новых знаний в процессе исследовательской деятельности;</a:t>
            </a: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>
                <a:solidFill>
                  <a:srgbClr val="002060"/>
                </a:solidFill>
              </a:rPr>
              <a:t> развивать умения использовать ракушки в поделках, художественный и эстетический  вкус;</a:t>
            </a: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i="1" dirty="0">
                <a:solidFill>
                  <a:srgbClr val="002060"/>
                </a:solidFill>
              </a:rPr>
              <a:t> воспитывать интерес и любовь к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342445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16633"/>
            <a:ext cx="9036496" cy="2036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Aft>
                <a:spcPts val="1000"/>
              </a:spcAft>
              <a:tabLst>
                <a:tab pos="1619250" algn="l"/>
              </a:tabLst>
            </a:pPr>
            <a:r>
              <a:rPr lang="ru-RU" sz="2400" i="1" dirty="0">
                <a:solidFill>
                  <a:srgbClr val="002060"/>
                </a:solidFill>
                <a:ea typeface="Times New Roman"/>
                <a:cs typeface="Times New Roman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Предполагаемый результат:</a:t>
            </a:r>
            <a:endParaRPr lang="ru-RU" sz="1100" dirty="0">
              <a:ea typeface="Calibri"/>
              <a:cs typeface="Times New Roman"/>
            </a:endParaRPr>
          </a:p>
          <a:p>
            <a:pPr marL="342900" lvl="0" indent="-342900" algn="just" fontAlgn="base">
              <a:spcAft>
                <a:spcPts val="0"/>
              </a:spcAft>
              <a:buFont typeface="Arial"/>
              <a:buChar char="•"/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Обогащение  как части природного мира;</a:t>
            </a:r>
            <a:endParaRPr lang="ru-RU" sz="12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 fontAlgn="base">
              <a:spcAft>
                <a:spcPts val="0"/>
              </a:spcAft>
              <a:buFont typeface="Arial"/>
              <a:buChar char="•"/>
              <a:tabLst>
                <a:tab pos="228600" algn="l"/>
              </a:tabLs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Осознание бережного отношения к природе;</a:t>
            </a:r>
            <a:endParaRPr lang="ru-RU" sz="12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 fontAlgn="base">
              <a:spcAft>
                <a:spcPts val="0"/>
              </a:spcAft>
              <a:buFont typeface="Arial"/>
              <a:buChar char="•"/>
              <a:tabLst>
                <a:tab pos="228600" algn="l"/>
              </a:tabLs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знаний детей о ракушках, </a:t>
            </a:r>
            <a:endParaRPr lang="ru-RU" sz="12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 fontAlgn="base">
              <a:spcAft>
                <a:spcPts val="0"/>
              </a:spcAft>
              <a:buFont typeface="Arial"/>
              <a:buChar char="•"/>
              <a:tabLst>
                <a:tab pos="228600" algn="l"/>
              </a:tabLs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Развитие творческих способностей детей в продуктивной деятельности ;</a:t>
            </a:r>
            <a:endParaRPr lang="ru-RU" sz="12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 fontAlgn="base">
              <a:spcAft>
                <a:spcPts val="0"/>
              </a:spcAft>
              <a:buFont typeface="Arial"/>
              <a:buChar char="•"/>
              <a:tabLst>
                <a:tab pos="228600" algn="l"/>
              </a:tabLs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Формирование исследовательских умений и навыков.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132856"/>
            <a:ext cx="889248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345" indent="-347345" fontAlgn="base">
              <a:spcBef>
                <a:spcPts val="865"/>
              </a:spcBef>
              <a:spcAft>
                <a:spcPts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Итоговое мероприятие:  </a:t>
            </a:r>
            <a:endParaRPr lang="ru-RU" sz="1200" dirty="0" smtClean="0">
              <a:effectLst/>
              <a:latin typeface="Times New Roman"/>
              <a:ea typeface="Times New Roman"/>
            </a:endParaRPr>
          </a:p>
          <a:p>
            <a:pPr marL="347345" indent="-347345" fontAlgn="base">
              <a:spcBef>
                <a:spcPts val="575"/>
              </a:spcBef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ea typeface="Times New Roman"/>
              </a:rPr>
              <a:t>Показ презентации на педсовете ДОУ</a:t>
            </a:r>
            <a:endParaRPr lang="ru-RU" sz="1200" dirty="0" smtClean="0">
              <a:effectLst/>
              <a:latin typeface="Times New Roman"/>
              <a:ea typeface="Times New Roman"/>
            </a:endParaRPr>
          </a:p>
          <a:p>
            <a:pPr marL="347345" indent="-347345" fontAlgn="base">
              <a:spcBef>
                <a:spcPts val="575"/>
              </a:spcBef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ea typeface="Times New Roman"/>
              </a:rPr>
              <a:t>Открытый просмотр НОД </a:t>
            </a:r>
            <a:endParaRPr lang="ru-RU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291955"/>
            <a:ext cx="878497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345" indent="-347345" fontAlgn="base">
              <a:spcBef>
                <a:spcPts val="865"/>
              </a:spcBef>
              <a:spcAft>
                <a:spcPts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Продукты проекта</a:t>
            </a:r>
            <a:endParaRPr lang="ru-RU" sz="1200" dirty="0" smtClean="0">
              <a:effectLst/>
              <a:latin typeface="Times New Roman"/>
              <a:ea typeface="Times New Roman"/>
            </a:endParaRPr>
          </a:p>
          <a:p>
            <a:pPr marL="342900" lvl="0" indent="-342900" fontAlgn="base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Мини-музей «Ракушки»</a:t>
            </a:r>
            <a:endParaRPr lang="ru-RU" sz="12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fontAlgn="base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Презентация </a:t>
            </a:r>
            <a:r>
              <a:rPr lang="ru-RU" i="1" dirty="0" smtClean="0">
                <a:solidFill>
                  <a:srgbClr val="002060"/>
                </a:solidFill>
                <a:ea typeface="Times New Roman"/>
                <a:cs typeface="Times New Roman"/>
              </a:rPr>
              <a:t>«Тайна ракушки»</a:t>
            </a:r>
            <a:endParaRPr lang="ru-RU" sz="12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342900" lvl="0" indent="-342900" fontAlgn="base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Выставка «Ракушки»</a:t>
            </a:r>
            <a:endParaRPr lang="ru-RU" sz="1200" dirty="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4646172"/>
            <a:ext cx="8820472" cy="175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ru-RU" sz="11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latin typeface="Monotype Corsiva"/>
                <a:ea typeface="Calibri"/>
                <a:cs typeface="Times New Roman"/>
              </a:rPr>
              <a:t>Интеграция областей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342900" lvl="0" indent="-342900" fontAlgn="base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Социально</a:t>
            </a:r>
            <a:r>
              <a:rPr lang="ru-RU" i="1" dirty="0">
                <a:solidFill>
                  <a:srgbClr val="002060"/>
                </a:solidFill>
                <a:latin typeface="Calibri"/>
                <a:ea typeface="Times New Roman"/>
                <a:cs typeface="Times New Roman"/>
              </a:rPr>
              <a:t>-</a:t>
            </a: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коммуникативное</a:t>
            </a:r>
            <a:r>
              <a:rPr lang="ru-RU" i="1" dirty="0">
                <a:solidFill>
                  <a:srgbClr val="00206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развитие</a:t>
            </a:r>
            <a:r>
              <a:rPr lang="ru-RU" i="1" dirty="0">
                <a:solidFill>
                  <a:srgbClr val="002060"/>
                </a:solidFill>
                <a:latin typeface="Calibri"/>
                <a:ea typeface="Times New Roman"/>
                <a:cs typeface="Times New Roman"/>
              </a:rPr>
              <a:t>;</a:t>
            </a:r>
            <a:endParaRPr lang="ru-RU" sz="1200" dirty="0">
              <a:latin typeface="Times New Roman"/>
              <a:ea typeface="Times New Roman"/>
              <a:cs typeface="Times New Roman"/>
            </a:endParaRPr>
          </a:p>
          <a:p>
            <a:pPr marL="342900" lvl="0" indent="-342900" fontAlgn="base">
              <a:spcAft>
                <a:spcPts val="0"/>
              </a:spcAft>
              <a:buFont typeface="Arial"/>
              <a:buChar char="•"/>
              <a:tabLst>
                <a:tab pos="228600" algn="l"/>
                <a:tab pos="457200" algn="l"/>
              </a:tabLs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Познавательное</a:t>
            </a:r>
            <a:r>
              <a:rPr lang="ru-RU" i="1" dirty="0">
                <a:solidFill>
                  <a:srgbClr val="00206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развитие</a:t>
            </a:r>
            <a:r>
              <a:rPr lang="ru-RU" i="1" dirty="0">
                <a:solidFill>
                  <a:srgbClr val="002060"/>
                </a:solidFill>
                <a:latin typeface="Calibri"/>
                <a:ea typeface="Times New Roman"/>
                <a:cs typeface="Times New Roman"/>
              </a:rPr>
              <a:t>;</a:t>
            </a:r>
            <a:endParaRPr lang="ru-RU" sz="1200" dirty="0">
              <a:latin typeface="Times New Roman"/>
              <a:ea typeface="Times New Roman"/>
              <a:cs typeface="Times New Roman"/>
            </a:endParaRPr>
          </a:p>
          <a:p>
            <a:pPr marL="342900" lvl="0" indent="-342900" fontAlgn="base">
              <a:spcAft>
                <a:spcPts val="0"/>
              </a:spcAft>
              <a:buFont typeface="Arial"/>
              <a:buChar char="•"/>
              <a:tabLst>
                <a:tab pos="228600" algn="l"/>
                <a:tab pos="457200" algn="l"/>
              </a:tabLs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Речевое</a:t>
            </a:r>
            <a:r>
              <a:rPr lang="ru-RU" i="1" dirty="0">
                <a:solidFill>
                  <a:srgbClr val="00206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развитие</a:t>
            </a:r>
            <a:r>
              <a:rPr lang="ru-RU" i="1" dirty="0">
                <a:solidFill>
                  <a:srgbClr val="002060"/>
                </a:solidFill>
                <a:latin typeface="Calibri"/>
                <a:ea typeface="Times New Roman"/>
                <a:cs typeface="Times New Roman"/>
              </a:rPr>
              <a:t>;</a:t>
            </a:r>
            <a:endParaRPr lang="ru-RU" sz="1200" dirty="0">
              <a:latin typeface="Times New Roman"/>
              <a:ea typeface="Times New Roman"/>
              <a:cs typeface="Times New Roman"/>
            </a:endParaRPr>
          </a:p>
          <a:p>
            <a:pPr marL="342900" lvl="0" indent="-342900" fontAlgn="base">
              <a:spcAft>
                <a:spcPts val="0"/>
              </a:spcAft>
              <a:buFont typeface="Arial"/>
              <a:buChar char="•"/>
              <a:tabLst>
                <a:tab pos="228600" algn="l"/>
                <a:tab pos="457200" algn="l"/>
              </a:tabLst>
            </a:pP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Художественно</a:t>
            </a:r>
            <a:r>
              <a:rPr lang="ru-RU" i="1" dirty="0">
                <a:solidFill>
                  <a:srgbClr val="002060"/>
                </a:solidFill>
                <a:latin typeface="Calibri"/>
                <a:ea typeface="Times New Roman"/>
                <a:cs typeface="Times New Roman"/>
              </a:rPr>
              <a:t> - </a:t>
            </a: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эстетическое</a:t>
            </a:r>
            <a:r>
              <a:rPr lang="ru-RU" i="1" dirty="0">
                <a:solidFill>
                  <a:srgbClr val="00206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i="1" dirty="0">
                <a:solidFill>
                  <a:srgbClr val="002060"/>
                </a:solidFill>
                <a:ea typeface="Times New Roman"/>
                <a:cs typeface="Times New Roman"/>
              </a:rPr>
              <a:t>развитие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093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332656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7438" y="260648"/>
            <a:ext cx="6969125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87438" y="1340768"/>
            <a:ext cx="7156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25552"/>
            <a:ext cx="8424936" cy="5429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357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99" y="116632"/>
            <a:ext cx="7476881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67361">
            <a:off x="705443" y="992316"/>
            <a:ext cx="2742947" cy="41521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8156">
            <a:off x="5107918" y="1475043"/>
            <a:ext cx="3009224" cy="40122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32634">
            <a:off x="5004048" y="5436951"/>
            <a:ext cx="3168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Расписываем «Жар-Птицу»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 rot="20346515">
            <a:off x="1323509" y="4923882"/>
            <a:ext cx="3364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Делаем «Черепашку»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7534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D:\РАКУШКИ\Выставка фото\Б.Лиза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96144"/>
            <a:ext cx="2448272" cy="4276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РАКУШКИ\Выставка фото\Амина, П.Катя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0198"/>
            <a:ext cx="3333750" cy="2221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D:\РАКУШКИ\Выставка фото\З.Сева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573016"/>
            <a:ext cx="2880320" cy="2236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D:\РАКУШКИ\Выставка фото\DSC07489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968" y="4437112"/>
            <a:ext cx="2914650" cy="1942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6144"/>
            <a:ext cx="5954713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366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3" y="0"/>
            <a:ext cx="9115267" cy="6858000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2267" y="116632"/>
            <a:ext cx="5954713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D:\РАКУШКИ\Выставка фото\DSC0749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492" y="923712"/>
            <a:ext cx="2771775" cy="1847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РАКУШКИ\Выставка фото\DSC07688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200553"/>
            <a:ext cx="2864931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РАКУШКИ\Выставка фото\DSC07691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522" y="3313310"/>
            <a:ext cx="1981200" cy="2972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D:\РАКУШКИ\Выставка фото\DSC07698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822401"/>
            <a:ext cx="3143250" cy="2094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D:\РАКУШКИ\Выставка фото\DSC07680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9132" y="3866969"/>
            <a:ext cx="2891582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D:\РАКУШКИ\Выставка фото\DSC07673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561" y="701403"/>
            <a:ext cx="2110183" cy="276682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09991" y="2789735"/>
            <a:ext cx="2412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Жар Птица» М.Вика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497033" y="2919941"/>
            <a:ext cx="2999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«Краб» Ф.Даша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530381" y="3468225"/>
            <a:ext cx="2050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«Цветы»К.Саша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099589" y="6161127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«Черепашка» Г.Маруся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300358" y="5888095"/>
            <a:ext cx="238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«Миша» К.Адам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30492" y="6345793"/>
            <a:ext cx="2209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«Лебедь» Ш.Миша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4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:\РАКУШКИ\Выставка фото\DSC0767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6174" y="380502"/>
            <a:ext cx="2772410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РАКУШКИ\Выставка фото\DSC0767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98222"/>
            <a:ext cx="3076575" cy="2050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РАКУШКИ\Выставка фото\DSC07683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65608"/>
            <a:ext cx="2743462" cy="1828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РАКУШКИ\Выставка фото\DSC07672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191250" y="3201363"/>
            <a:ext cx="2952750" cy="1967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D:\РАКУШКИ\Выставка фото\DSC07685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117" y="1010660"/>
            <a:ext cx="2684066" cy="196786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3138892" y="2262271"/>
            <a:ext cx="2772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«Бабочка» А. Диана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156176" y="1994592"/>
            <a:ext cx="2743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«Лягушка» И. Саша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15117" y="2986233"/>
            <a:ext cx="2626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«Жар Птица» Г.Маруся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588224" y="575277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«Бабочка и ягоды» </a:t>
            </a:r>
          </a:p>
          <a:p>
            <a:r>
              <a:rPr lang="ru-RU" dirty="0"/>
              <a:t> </a:t>
            </a:r>
            <a:r>
              <a:rPr lang="ru-RU" dirty="0" smtClean="0"/>
              <a:t>       К. Саша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64142" y="6296551"/>
            <a:ext cx="2644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«Улитки» К.Катя</a:t>
            </a:r>
            <a:endParaRPr lang="ru-RU" dirty="0"/>
          </a:p>
        </p:txBody>
      </p:sp>
      <p:pic>
        <p:nvPicPr>
          <p:cNvPr id="18" name="Рисунок 17" descr="D:\РАКУШКИ\Выставка фото\DSC07677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355565"/>
            <a:ext cx="2828925" cy="188531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3700399" y="5428083"/>
            <a:ext cx="261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«Черепашка» К.Вова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38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751</TotalTime>
  <Words>576</Words>
  <Application>Microsoft Office PowerPoint</Application>
  <PresentationFormat>Экран (4:3)</PresentationFormat>
  <Paragraphs>111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</dc:creator>
  <cp:lastModifiedBy>евросеть</cp:lastModifiedBy>
  <cp:revision>74</cp:revision>
  <dcterms:created xsi:type="dcterms:W3CDTF">2016-07-13T17:50:36Z</dcterms:created>
  <dcterms:modified xsi:type="dcterms:W3CDTF">2017-07-16T15:19:01Z</dcterms:modified>
</cp:coreProperties>
</file>