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C1AB-064E-40E1-AEF5-A6988FB297D7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257DB-D3B7-40CE-9F20-1F4AD8733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027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257DB-D3B7-40CE-9F20-1F4AD873308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88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28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32.png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30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35.png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33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13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7.png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15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18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20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22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4.png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24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image" Target="../media/image26.png"/><Relationship Id="rId5" Type="http://schemas.openxmlformats.org/officeDocument/2006/relationships/image" Target="../media/image7.gif"/><Relationship Id="rId10" Type="http://schemas.openxmlformats.org/officeDocument/2006/relationships/image" Target="../media/image12.emf"/><Relationship Id="rId4" Type="http://schemas.openxmlformats.org/officeDocument/2006/relationships/audio" Target="../media/audio2.wav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tile tx="0" ty="0" sx="100000" sy="100000" flip="none" algn="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9851" y="404664"/>
            <a:ext cx="46842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– тренажер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«Сосчитай-ка!»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48793" y="5572439"/>
            <a:ext cx="4176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             Автор</a:t>
            </a:r>
            <a:r>
              <a:rPr lang="ru-RU" sz="1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: воспитатель МБДОУ № 68 </a:t>
            </a:r>
          </a:p>
          <a:p>
            <a:pPr lvl="0"/>
            <a:r>
              <a:rPr lang="ru-RU" sz="1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             Нижнекамского муниципального района </a:t>
            </a:r>
          </a:p>
          <a:p>
            <a:pPr lvl="0"/>
            <a:r>
              <a:rPr lang="ru-RU" sz="1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             Республики Татарстан г. Нижнекамск</a:t>
            </a:r>
          </a:p>
          <a:p>
            <a:pPr lvl="0"/>
            <a:r>
              <a:rPr lang="ru-RU" sz="1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             </a:t>
            </a:r>
            <a:r>
              <a:rPr lang="ru-RU" sz="1400" b="1" dirty="0" err="1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Охотникова</a:t>
            </a:r>
            <a:r>
              <a:rPr lang="ru-RU" sz="1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</a:t>
            </a:r>
            <a:r>
              <a:rPr lang="ru-RU" sz="1400" b="1" dirty="0" err="1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Алсу</a:t>
            </a:r>
            <a:r>
              <a:rPr lang="ru-RU" sz="1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</a:t>
            </a:r>
            <a:r>
              <a:rPr lang="ru-RU" sz="1400" b="1" dirty="0" err="1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Зуфаровна</a:t>
            </a: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5715" y="3981813"/>
            <a:ext cx="2376264" cy="1813602"/>
          </a:xfrm>
          <a:prstGeom prst="rect">
            <a:avLst/>
          </a:prstGeom>
          <a:noFill/>
          <a:ln w="127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>
              <a:rot lat="0" lon="0" rev="9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1851214"/>
            <a:ext cx="2379852" cy="1800200"/>
          </a:xfrm>
          <a:prstGeom prst="rect">
            <a:avLst/>
          </a:prstGeom>
          <a:noFill/>
          <a:ln w="127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>
              <a:rot lat="0" lon="0" rev="9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1715" y="1847661"/>
            <a:ext cx="2376264" cy="1803753"/>
          </a:xfrm>
          <a:prstGeom prst="rect">
            <a:avLst/>
          </a:prstGeom>
          <a:noFill/>
          <a:ln w="127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>
              <a:rot lat="0" lon="0" rev="206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4062519"/>
            <a:ext cx="2304256" cy="1742745"/>
          </a:xfrm>
          <a:prstGeom prst="rect">
            <a:avLst/>
          </a:prstGeom>
          <a:noFill/>
          <a:ln w="127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>
              <a:rot lat="0" lon="0" rev="206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2660131"/>
            <a:ext cx="3010371" cy="229602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16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669" y="908720"/>
            <a:ext cx="1826813" cy="1826813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779169"/>
            <a:ext cx="2444750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19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11" y="2025458"/>
            <a:ext cx="1309411" cy="149365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446" y="500103"/>
            <a:ext cx="1311275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2300" y="1262753"/>
            <a:ext cx="1311275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791072"/>
            <a:ext cx="2384425" cy="2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46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07" y="516295"/>
            <a:ext cx="1162391" cy="1472546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253828"/>
            <a:ext cx="1165225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8204" y="1960562"/>
            <a:ext cx="1165225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8205" y="518816"/>
            <a:ext cx="1165225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573" y="1960562"/>
            <a:ext cx="1165225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3230" y="799801"/>
            <a:ext cx="237807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99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2992" y="1772816"/>
            <a:ext cx="6523037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534815"/>
            <a:ext cx="4121150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933056"/>
            <a:ext cx="3227042" cy="27660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886" y="116632"/>
            <a:ext cx="3227042" cy="2766037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479796"/>
            <a:ext cx="3309937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645024"/>
            <a:ext cx="3312368" cy="283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6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874" y="332656"/>
            <a:ext cx="864096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u="sng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Образовательная область: </a:t>
            </a:r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Познание (Формирование Элементарных </a:t>
            </a:r>
          </a:p>
          <a:p>
            <a:pPr lvl="0"/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Математических Представлений)</a:t>
            </a:r>
          </a:p>
          <a:p>
            <a:pPr lvl="0"/>
            <a:endParaRPr lang="ru-RU" sz="1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lvl="0"/>
            <a:r>
              <a:rPr lang="ru-RU" sz="1600" b="1" u="sng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Возрастная группа: </a:t>
            </a:r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дети дошкольного возраста с </a:t>
            </a:r>
            <a:r>
              <a:rPr lang="ru-RU" sz="1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4 до </a:t>
            </a:r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5</a:t>
            </a:r>
            <a:r>
              <a:rPr lang="ru-RU" sz="1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</a:t>
            </a:r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лет.</a:t>
            </a:r>
          </a:p>
          <a:p>
            <a:pPr lvl="0"/>
            <a:endParaRPr lang="ru-RU" sz="1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lvl="0"/>
            <a:r>
              <a:rPr lang="ru-RU" sz="1600" b="1" u="sng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Цель:</a:t>
            </a:r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  Закрепить знание  </a:t>
            </a:r>
            <a:r>
              <a:rPr lang="ru-RU" sz="1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количественного счета в пределах пяти;</a:t>
            </a:r>
            <a:endParaRPr lang="ru-RU" sz="1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lvl="0"/>
            <a:endParaRPr lang="ru-RU" sz="1600" b="1" u="sng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lvl="0"/>
            <a:r>
              <a:rPr lang="ru-RU" sz="1600" b="1" u="sng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Задачи:</a:t>
            </a:r>
          </a:p>
          <a:p>
            <a:pPr marL="285750" lvl="0" indent="-285750">
              <a:buFontTx/>
              <a:buChar char="-"/>
            </a:pPr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Учить детей </a:t>
            </a:r>
            <a:r>
              <a:rPr lang="ru-RU" sz="1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соотносить группу предметов с числовым обозначением;</a:t>
            </a:r>
            <a:endParaRPr lang="ru-RU" sz="1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285750" lvl="0" indent="-285750">
              <a:buFontTx/>
              <a:buChar char="-"/>
            </a:pPr>
            <a:r>
              <a:rPr lang="ru-RU" sz="1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Закреплять умение считать в пределах пяти;</a:t>
            </a:r>
            <a:endParaRPr lang="ru-RU" sz="1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285750" lvl="0" indent="-285750">
              <a:buFontTx/>
              <a:buChar char="-"/>
            </a:pPr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Развивать внимание, мышление.</a:t>
            </a: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lvl="0"/>
            <a:endParaRPr lang="ru-RU" sz="1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lvl="0"/>
            <a:r>
              <a:rPr lang="ru-RU" sz="1600" b="1" u="sng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Содержание и ход игры: </a:t>
            </a:r>
            <a:endParaRPr lang="ru-RU" sz="1600" b="1" u="sng" dirty="0" smtClean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lvl="0" indent="457200" algn="just"/>
            <a:r>
              <a:rPr lang="ru-RU" sz="1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Педагог</a:t>
            </a:r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, открыв игровой слайд, предлагает сосчитать предметы, изображённые на верхней карточке и найти среди нижних карточку с числом обозначающую  количество предметов.</a:t>
            </a:r>
          </a:p>
          <a:p>
            <a:pPr lvl="0" indent="457200" algn="just"/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Далее ребенок называет предметы, изображенные на карточке, считает и называет их количество. Среди нижних, находит карточку с числом соответствующую их количеству и щелкает по ней. Если ответ верный - карточка перемещается в пустое окошко со звуком колокольчиков, если ответ не верный - карточка пульсирует, издавая звук взрыва. </a:t>
            </a:r>
            <a:endParaRPr lang="ru-RU" sz="1600" b="1" dirty="0" smtClean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lvl="0" indent="457200" algn="just"/>
            <a:r>
              <a:rPr lang="ru-RU" sz="1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После </a:t>
            </a:r>
            <a:r>
              <a:rPr lang="ru-RU" sz="1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выполнения задания осуществляется переход на следующий слайд путем нажатия на управляющую кнопку в виде стрелочки. На последующих слайдах задания выполняются в той же последовательности</a:t>
            </a:r>
            <a:r>
              <a:rPr lang="ru-RU" sz="1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.</a:t>
            </a:r>
            <a:endParaRPr lang="ru-RU" sz="1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71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988841"/>
            <a:ext cx="1259864" cy="12598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097" y="836327"/>
            <a:ext cx="1259864" cy="1259864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799220"/>
            <a:ext cx="24482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20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76672"/>
            <a:ext cx="1206244" cy="120883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12065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12065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815504"/>
            <a:ext cx="2387757" cy="239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88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056343"/>
            <a:ext cx="1683981" cy="1864996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787865"/>
            <a:ext cx="24482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18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48680"/>
            <a:ext cx="943827" cy="12241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4025" y="1376772"/>
            <a:ext cx="943827" cy="122413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59" y="2230016"/>
            <a:ext cx="943827" cy="12241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230017"/>
            <a:ext cx="943827" cy="12241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558594"/>
            <a:ext cx="943827" cy="1224137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9008" y="800708"/>
            <a:ext cx="237626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7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88841"/>
            <a:ext cx="1023900" cy="13743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614478"/>
            <a:ext cx="1023900" cy="13743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80059"/>
            <a:ext cx="1023900" cy="13743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988841"/>
            <a:ext cx="1023900" cy="1374363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800709"/>
            <a:ext cx="237626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48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13588"/>
            <a:ext cx="1800200" cy="1751268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1163" y="548680"/>
            <a:ext cx="1798637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052" y="784077"/>
            <a:ext cx="2409527" cy="240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7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818" y="4157050"/>
            <a:ext cx="1504761" cy="1506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1512721" cy="151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449" y="4149080"/>
            <a:ext cx="1503790" cy="1505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164389"/>
            <a:ext cx="1503790" cy="1505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1520770" cy="152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" b="1227"/>
          <a:stretch/>
        </p:blipFill>
        <p:spPr bwMode="auto">
          <a:xfrm>
            <a:off x="467545" y="404665"/>
            <a:ext cx="81369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88841"/>
            <a:ext cx="1506063" cy="15060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097" y="482777"/>
            <a:ext cx="1506063" cy="15060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82778"/>
            <a:ext cx="1506063" cy="15060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247" y="1988840"/>
            <a:ext cx="1506063" cy="1506063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799802"/>
            <a:ext cx="237807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57606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99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210</TotalTime>
  <Words>204</Words>
  <Application>Microsoft Office PowerPoint</Application>
  <PresentationFormat>Экран (4:3)</PresentationFormat>
  <Paragraphs>32</Paragraphs>
  <Slides>13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semya</dc:creator>
  <cp:lastModifiedBy>Пользователь</cp:lastModifiedBy>
  <cp:revision>19</cp:revision>
  <dcterms:created xsi:type="dcterms:W3CDTF">2017-04-20T09:50:03Z</dcterms:created>
  <dcterms:modified xsi:type="dcterms:W3CDTF">2017-09-08T07:36:26Z</dcterms:modified>
</cp:coreProperties>
</file>