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notesMasterIdLst>
    <p:notesMasterId r:id="rId32"/>
  </p:notesMasterIdLst>
  <p:sldIdLst>
    <p:sldId id="257" r:id="rId3"/>
    <p:sldId id="259" r:id="rId4"/>
    <p:sldId id="267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58" r:id="rId13"/>
    <p:sldId id="268" r:id="rId14"/>
    <p:sldId id="269" r:id="rId15"/>
    <p:sldId id="270" r:id="rId16"/>
    <p:sldId id="271" r:id="rId17"/>
    <p:sldId id="273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27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906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0578995807342266"/>
          <c:y val="9.0277777777777693E-2"/>
          <c:w val="0.83690493233801388"/>
          <c:h val="0.82407407407408173"/>
        </c:manualLayout>
      </c:layout>
      <c:pie3DChart>
        <c:varyColors val="1"/>
        <c:ser>
          <c:idx val="0"/>
          <c:order val="0"/>
          <c:explosion val="27"/>
          <c:dLbls>
            <c:dLbl>
              <c:idx val="1"/>
              <c:layout>
                <c:manualLayout>
                  <c:x val="4.5483825194903404E-2"/>
                  <c:y val="-6.821766193529229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/>
                      <a:t>специальные (ледоколы, буксиры, природоохранные и др.)
24%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3.4947523679011147E-2"/>
                  <c:y val="0.10970271924106056"/>
                </c:manualLayout>
              </c:layout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ru-RU" sz="1400" b="1" dirty="0"/>
                      <a:t>сухогрузные (</a:t>
                    </a:r>
                    <a:r>
                      <a:rPr lang="ru-RU" sz="1400" b="1" dirty="0" err="1" smtClean="0"/>
                      <a:t>лесо-контейнеровозы</a:t>
                    </a:r>
                    <a:r>
                      <a:rPr lang="ru-RU" sz="1400" b="1" dirty="0" smtClean="0"/>
                      <a:t> </a:t>
                    </a:r>
                    <a:r>
                      <a:rPr lang="ru-RU" sz="1400" b="1" dirty="0"/>
                      <a:t>и др.)
23%</a:t>
                    </a:r>
                  </a:p>
                </c:rich>
              </c:tx>
              <c:spPr/>
              <c:showCatName val="1"/>
              <c:showPercent val="1"/>
            </c:dLbl>
            <c:dLbl>
              <c:idx val="3"/>
              <c:layout>
                <c:manualLayout>
                  <c:x val="-5.8304457657743315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ru-RU" sz="1400" b="1" dirty="0"/>
                      <a:t>пассажирские и грузопассажирские
3%</a:t>
                    </a:r>
                  </a:p>
                </c:rich>
              </c:tx>
              <c:spPr/>
              <c:showCatName val="1"/>
              <c:showPercent val="1"/>
            </c:dLbl>
            <c:dLbl>
              <c:idx val="4"/>
              <c:layout>
                <c:manualLayout>
                  <c:x val="0.1357272805801627"/>
                  <c:y val="0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Лист1!$A$1:$A$5</c:f>
              <c:strCache>
                <c:ptCount val="5"/>
                <c:pt idx="0">
                  <c:v>рыболовные</c:v>
                </c:pt>
                <c:pt idx="1">
                  <c:v>специальные (ледоколы, буксиры, природоохранные и др.)</c:v>
                </c:pt>
                <c:pt idx="2">
                  <c:v>сухогрузные (лесо-, контейнеровозы и др.)</c:v>
                </c:pt>
                <c:pt idx="3">
                  <c:v>пассажирские и грузопассажирские</c:v>
                </c:pt>
                <c:pt idx="4">
                  <c:v>наливные</c:v>
                </c:pt>
              </c:strCache>
            </c:strRef>
          </c:cat>
          <c:val>
            <c:numRef>
              <c:f>Лист1!$B$1:$B$5</c:f>
              <c:numCache>
                <c:formatCode>0%</c:formatCode>
                <c:ptCount val="5"/>
                <c:pt idx="0">
                  <c:v>0.45</c:v>
                </c:pt>
                <c:pt idx="1">
                  <c:v>0.24000000000000021</c:v>
                </c:pt>
                <c:pt idx="2">
                  <c:v>0.23</c:v>
                </c:pt>
                <c:pt idx="3">
                  <c:v>3.000000000000002E-2</c:v>
                </c:pt>
                <c:pt idx="4">
                  <c:v>5.0000000000000037E-2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32E6A-8646-4524-A9CD-5B6A9B3BD21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74B3A-BB99-44A3-8D72-640E5AB50D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021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DE882E6-0D48-4837-8794-6CF129091D0E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9162C-51E7-4D03-9FCE-0B0467A7EDE1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7343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9B6B6-BB41-4A81-9246-83295D87B41E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3593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D0101-5D1F-4004-AB48-9F5068D36713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7005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F7896-F31C-419D-AACA-419D9E05C632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6034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077ED2-3AC5-4C80-89E5-F21C02F1E213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31C61B-31EA-4A53-9F2E-DEAA5773EF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794598-34B7-43A9-B250-F208F07DA263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9BA0A1-3AFD-4EE6-BB5F-10428AA9D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9F4C31-42BB-48C9-924E-CAB5AD2ABF20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F0D01-0BDF-4DEB-A015-C0D6C82D9D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53AD1D-BA90-4D11-A61B-C6E59304B250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D620FA-009C-44FD-A6C8-21E1863DEE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5843EE-755E-4932-98FB-8BCB9AAF740B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180819-23AB-405C-B60B-0E2BBA8346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A7807B-13D9-4D59-94C8-3AA5A2D5A3C6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89F959-6AE6-42A0-B6AF-D9806BC6E7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AEBFCC-CD14-411D-B741-4C5D8F18C525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DD8BF-2027-4657-9C31-5F1CF49AC8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856ED-61CE-4ACC-A98C-BCF3304D5280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065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2E1A6B-8E11-4A44-BE12-0FF7EBA49BDD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3434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F5860-C520-4F16-9507-FE1513CC08B7}" type="slidenum">
              <a:rPr lang="ru-RU" smtClean="0">
                <a:solidFill>
                  <a:srgbClr val="434342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34342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7A7CFC-430A-4055-9219-C1233FF4AA85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696A3-2E63-4007-ADE9-5C7855FD07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6106AD-EAA5-40C0-83F5-474262D2D96A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18CD6-6F1F-4484-8C85-7A33BE91EE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706F93-B0AB-48AC-8D17-62DA738ABF4E}" type="datetimeFigureOut">
              <a:rPr lang="ru-RU" smtClean="0"/>
              <a:pPr>
                <a:defRPr/>
              </a:pPr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B81206-BF0D-4B4E-8B9A-29361294F4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68A25-8B37-441D-8C90-9AC69CDF2180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5707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FB1E7-9200-4BB9-B186-F439625011D6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273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44424-4E4F-40D5-9BD2-2567D7DCD2C5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22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0BADD-9871-4F9D-AC05-40ED55B3EE01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9632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07A7D-8417-4642-A826-661AE16976AF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538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DC7D5-3B8C-4017-B1FD-B497DF605A99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3826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F0B00-17F2-4B50-AE9B-63C55FC7ADBB}" type="slidenum">
              <a:rPr lang="ru-RU">
                <a:solidFill>
                  <a:srgbClr val="8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310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3E3E08-0BDA-4559-B6F2-FD44AC826AAE}" type="slidenum">
              <a:rPr lang="ru-RU">
                <a:solidFill>
                  <a:srgbClr val="8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843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8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3E3E08-0BDA-4559-B6F2-FD44AC826AAE}" type="slidenum">
              <a:rPr lang="ru-RU" smtClean="0">
                <a:solidFill>
                  <a:srgbClr val="8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8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517632" cy="1800200"/>
          </a:xfrm>
        </p:spPr>
        <p:txBody>
          <a:bodyPr/>
          <a:lstStyle/>
          <a:p>
            <a:r>
              <a:rPr lang="ru-RU" b="1" dirty="0" smtClean="0"/>
              <a:t>Что такое «инфраструктура?»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68144" y="5445224"/>
            <a:ext cx="26949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2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Учительгеографии</a:t>
            </a:r>
            <a:endParaRPr lang="ru-RU" sz="2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Агафонова И.О.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342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936104"/>
          </a:xfrm>
        </p:spPr>
        <p:txBody>
          <a:bodyPr/>
          <a:lstStyle/>
          <a:p>
            <a:r>
              <a:rPr lang="ru-RU" dirty="0" smtClean="0"/>
              <a:t>Проблемы комплекса.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Стр. 136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8242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 Транспорт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073427"/>
          </a:xfrm>
        </p:spPr>
        <p:txBody>
          <a:bodyPr/>
          <a:lstStyle/>
          <a:p>
            <a:pPr lvl="0"/>
            <a:r>
              <a:rPr lang="ru-RU" dirty="0"/>
              <a:t>Какие виды транспорта есть в </a:t>
            </a:r>
            <a:r>
              <a:rPr lang="ru-RU" dirty="0" smtClean="0"/>
              <a:t>городе?</a:t>
            </a:r>
            <a:endParaRPr lang="ru-RU" dirty="0"/>
          </a:p>
          <a:p>
            <a:pPr lvl="0"/>
            <a:r>
              <a:rPr lang="ru-RU" dirty="0"/>
              <a:t>Как вы оцениваете работу </a:t>
            </a:r>
            <a:r>
              <a:rPr lang="ru-RU" dirty="0" smtClean="0"/>
              <a:t>  </a:t>
            </a:r>
            <a:r>
              <a:rPr lang="ru-RU" dirty="0"/>
              <a:t>транспорта (отлично, удовлетворительно, неудовлетворительно)?</a:t>
            </a:r>
          </a:p>
          <a:p>
            <a:pPr lvl="0"/>
            <a:r>
              <a:rPr lang="ru-RU" dirty="0"/>
              <a:t>Что мешает эффективной работе транспорта (дороги, нехватка автобусов в “часы пик</a:t>
            </a:r>
            <a:r>
              <a:rPr lang="ru-RU" dirty="0" smtClean="0"/>
              <a:t>”)? Как </a:t>
            </a:r>
            <a:r>
              <a:rPr lang="ru-RU" dirty="0"/>
              <a:t>улучшить работу транспорта?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14" t="25853" r="5332" b="12358"/>
          <a:stretch/>
        </p:blipFill>
        <p:spPr bwMode="auto">
          <a:xfrm>
            <a:off x="1621655" y="5230027"/>
            <a:ext cx="3218091" cy="15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37944"/>
            <a:ext cx="2687960" cy="2015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96304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Бытовое обслуживание.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4929411"/>
          </a:xfrm>
        </p:spPr>
        <p:txBody>
          <a:bodyPr/>
          <a:lstStyle/>
          <a:p>
            <a:pPr lvl="0"/>
            <a:r>
              <a:rPr lang="ru-RU" dirty="0"/>
              <a:t>Есть ли в </a:t>
            </a:r>
            <a:r>
              <a:rPr lang="ru-RU" dirty="0" smtClean="0"/>
              <a:t>городе </a:t>
            </a:r>
            <a:r>
              <a:rPr lang="ru-RU" dirty="0"/>
              <a:t>баня, прачечная, ремонтные мастерские, ателье, парикмахерские, </a:t>
            </a:r>
            <a:r>
              <a:rPr lang="ru-RU" dirty="0" smtClean="0"/>
              <a:t>химчистка, ремонтные мастерские? </a:t>
            </a:r>
          </a:p>
          <a:p>
            <a:pPr lvl="0"/>
            <a:r>
              <a:rPr lang="ru-RU" dirty="0" smtClean="0"/>
              <a:t>Нужны </a:t>
            </a:r>
            <a:r>
              <a:rPr lang="ru-RU" dirty="0"/>
              <a:t>ли они? Удобно ли ими пользоваться (режим работы)?</a:t>
            </a:r>
          </a:p>
          <a:p>
            <a:pPr lvl="0"/>
            <a:r>
              <a:rPr lang="ru-RU" dirty="0"/>
              <a:t>Как решить проблемы?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3872" y="4365104"/>
            <a:ext cx="3611528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5453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Розничная торговля и общественное питание.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4929411"/>
          </a:xfrm>
        </p:spPr>
        <p:txBody>
          <a:bodyPr/>
          <a:lstStyle/>
          <a:p>
            <a:pPr lvl="0"/>
            <a:r>
              <a:rPr lang="ru-RU" dirty="0"/>
              <a:t>Есть ли в </a:t>
            </a:r>
            <a:r>
              <a:rPr lang="ru-RU" dirty="0" smtClean="0"/>
              <a:t>городе </a:t>
            </a:r>
            <a:r>
              <a:rPr lang="ru-RU" dirty="0"/>
              <a:t>магазины (продовольственные, промышленных товаров, бытовые), рынки. Достаточно ли их? Удобен ли режим работы? Удобно ли расположены?</a:t>
            </a:r>
          </a:p>
          <a:p>
            <a:pPr lvl="0"/>
            <a:r>
              <a:rPr lang="ru-RU" dirty="0"/>
              <a:t>Есть ли кафе, столовые? Нужны ли они?</a:t>
            </a:r>
          </a:p>
          <a:p>
            <a:pPr lvl="0"/>
            <a:r>
              <a:rPr lang="ru-RU" dirty="0"/>
              <a:t>Как решить проблему?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382030"/>
            <a:ext cx="3275856" cy="2456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85275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dirty="0" smtClean="0"/>
              <a:t>Медицинское обслуживание.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lvl="0"/>
            <a:r>
              <a:rPr lang="ru-RU" dirty="0"/>
              <a:t>Есть ли в микрорайоне поликлиники, больницы, аптеки? Достаточно ли их? </a:t>
            </a:r>
            <a:endParaRPr lang="ru-RU" dirty="0" smtClean="0"/>
          </a:p>
          <a:p>
            <a:pPr lvl="0"/>
            <a:r>
              <a:rPr lang="ru-RU" dirty="0"/>
              <a:t>В</a:t>
            </a:r>
            <a:r>
              <a:rPr lang="ru-RU" dirty="0" smtClean="0"/>
              <a:t>се </a:t>
            </a:r>
            <a:r>
              <a:rPr lang="ru-RU" dirty="0"/>
              <a:t>ли специалисты есть? Удобно ли они работают? </a:t>
            </a:r>
            <a:endParaRPr lang="ru-RU" dirty="0" smtClean="0"/>
          </a:p>
          <a:p>
            <a:pPr lvl="0"/>
            <a:r>
              <a:rPr lang="ru-RU" dirty="0" smtClean="0"/>
              <a:t>В </a:t>
            </a:r>
            <a:r>
              <a:rPr lang="ru-RU" dirty="0"/>
              <a:t>чем проблемы? Как их решить?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9094" y="3645024"/>
            <a:ext cx="3951691" cy="296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93032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и культура.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r>
              <a:rPr lang="ru-RU" dirty="0"/>
              <a:t>Есть ли в </a:t>
            </a:r>
            <a:r>
              <a:rPr lang="ru-RU" dirty="0" smtClean="0"/>
              <a:t>городе </a:t>
            </a:r>
            <a:r>
              <a:rPr lang="ru-RU" dirty="0"/>
              <a:t>школы, детские сады, библиотеки, клубы, парки? </a:t>
            </a:r>
            <a:endParaRPr lang="ru-RU" dirty="0" smtClean="0"/>
          </a:p>
          <a:p>
            <a:r>
              <a:rPr lang="ru-RU" dirty="0" smtClean="0"/>
              <a:t>Достаточно </a:t>
            </a:r>
            <a:r>
              <a:rPr lang="ru-RU" dirty="0"/>
              <a:t>ли их? Удобно ли они расположены? </a:t>
            </a:r>
            <a:endParaRPr lang="ru-RU" dirty="0" smtClean="0"/>
          </a:p>
          <a:p>
            <a:r>
              <a:rPr lang="ru-RU" dirty="0" smtClean="0"/>
              <a:t>Есть </a:t>
            </a:r>
            <a:r>
              <a:rPr lang="ru-RU" dirty="0"/>
              <a:t>ли проблемы? Как их решить?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4472" y="4302772"/>
            <a:ext cx="3143672" cy="238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56116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виды услуг и учреждений преобладают в городе?</a:t>
            </a:r>
          </a:p>
          <a:p>
            <a:r>
              <a:rPr lang="ru-RU" dirty="0" smtClean="0"/>
              <a:t>На какой возрастной состав они ориентированы?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6380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3744416"/>
          </a:xfrm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ТРАНСПОРТНАЯ СИСТЕМА РОССИИ</a:t>
            </a:r>
            <a:b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740400"/>
          </a:xfrm>
        </p:spPr>
        <p:txBody>
          <a:bodyPr>
            <a:normAutofit/>
          </a:bodyPr>
          <a:lstStyle/>
          <a:p>
            <a:pPr marL="64008" indent="0" eaLnBrk="1" fontAlgn="auto" hangingPunct="1">
              <a:spcAft>
                <a:spcPts val="0"/>
              </a:spcAft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605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82905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Транспортная  система </a:t>
            </a:r>
            <a:r>
              <a:rPr lang="ru-RU" dirty="0" smtClean="0"/>
              <a:t>– совокупность всех видов транспорта, объединённых между собой транспортными узлами, в которых сходятся несколько видов транспорта и осуществляется обмен грузов между ними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2291" name="Содержимое 3"/>
          <p:cNvSpPr>
            <a:spLocks noGrp="1"/>
          </p:cNvSpPr>
          <p:nvPr>
            <p:ph sz="half" idx="1"/>
          </p:nvPr>
        </p:nvSpPr>
        <p:spPr>
          <a:xfrm>
            <a:off x="357188" y="3645025"/>
            <a:ext cx="8634412" cy="26795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Крупнейшие транспортные  пункты (узлы):</a:t>
            </a:r>
          </a:p>
          <a:p>
            <a:pPr algn="ctr">
              <a:buFont typeface="Wingdings 2" pitchFamily="18" charset="2"/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Москва,  Санкт-Петербург,  Екатеринбург,  Волгоград,  Нижний Новгород,  Ростов-на-Дону, Новосибирск,  Владивосток</a:t>
            </a:r>
          </a:p>
        </p:txBody>
      </p:sp>
    </p:spTree>
    <p:extLst>
      <p:ext uri="{BB962C8B-B14F-4D97-AF65-F5344CB8AC3E}">
        <p14:creationId xmlns:p14="http://schemas.microsoft.com/office/powerpoint/2010/main" xmlns="" val="122903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Виды транспорта</a:t>
            </a:r>
            <a:endParaRPr lang="ru-RU" dirty="0"/>
          </a:p>
        </p:txBody>
      </p:sp>
      <p:sp>
        <p:nvSpPr>
          <p:cNvPr id="13315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>
              <a:buFont typeface="Wingdings 2" pitchFamily="18" charset="2"/>
              <a:buNone/>
            </a:pPr>
            <a:r>
              <a:rPr lang="ru-RU" sz="4000" b="1" smtClean="0">
                <a:solidFill>
                  <a:srgbClr val="FF0000"/>
                </a:solidFill>
              </a:rPr>
              <a:t>Универсальные</a:t>
            </a:r>
          </a:p>
          <a:p>
            <a:pPr algn="ctr">
              <a:buFont typeface="Wingdings 2" pitchFamily="18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перевозят различные грузы и пассажиров</a:t>
            </a:r>
          </a:p>
          <a:p>
            <a:pPr algn="ctr">
              <a:buFont typeface="Wingdings 2" pitchFamily="18" charset="2"/>
              <a:buNone/>
            </a:pPr>
            <a:r>
              <a:rPr lang="ru-RU" sz="3200" b="1" smtClean="0">
                <a:solidFill>
                  <a:srgbClr val="002060"/>
                </a:solidFill>
              </a:rPr>
              <a:t>(ж/д, автомобильный, речной, морской, воздушный)</a:t>
            </a:r>
          </a:p>
        </p:txBody>
      </p:sp>
      <p:sp>
        <p:nvSpPr>
          <p:cNvPr id="13316" name="Содержимое 4"/>
          <p:cNvSpPr>
            <a:spLocks noGrp="1"/>
          </p:cNvSpPr>
          <p:nvPr>
            <p:ph sz="half" idx="2"/>
          </p:nvPr>
        </p:nvSpPr>
        <p:spPr>
          <a:xfrm>
            <a:off x="4214813" y="1600200"/>
            <a:ext cx="4776787" cy="4724400"/>
          </a:xfrm>
        </p:spPr>
        <p:txBody>
          <a:bodyPr>
            <a:normAutofit fontScale="92500"/>
          </a:bodyPr>
          <a:lstStyle/>
          <a:p>
            <a:pPr algn="ctr"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Специализированные</a:t>
            </a:r>
          </a:p>
          <a:p>
            <a:pPr algn="ctr">
              <a:buFont typeface="Wingdings 2" pitchFamily="18" charset="2"/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перевозят  определённые грузы</a:t>
            </a:r>
          </a:p>
          <a:p>
            <a:pPr algn="ctr">
              <a:buFont typeface="Wingdings 2" pitchFamily="18" charset="2"/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(трубопроводный, ЛЭП)</a:t>
            </a:r>
          </a:p>
          <a:p>
            <a:pPr algn="ctr">
              <a:buFont typeface="Wingdings 2" pitchFamily="18" charset="2"/>
              <a:buNone/>
            </a:pPr>
            <a:endParaRPr lang="ru-RU" sz="3600" dirty="0" smtClean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303145" y="695801"/>
            <a:ext cx="642937" cy="5000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643563" y="857250"/>
            <a:ext cx="642937" cy="571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8332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552728"/>
          </a:xfrm>
        </p:spPr>
        <p:txBody>
          <a:bodyPr/>
          <a:lstStyle/>
          <a:p>
            <a:pPr marL="0" indent="0">
              <a:buNone/>
            </a:pPr>
            <a:r>
              <a:rPr lang="ru-RU" sz="2400" b="1" i="1" dirty="0" smtClean="0"/>
              <a:t>Инфраструктура</a:t>
            </a:r>
            <a:r>
              <a:rPr lang="ru-RU" sz="2400" dirty="0" smtClean="0"/>
              <a:t> </a:t>
            </a:r>
            <a:r>
              <a:rPr lang="ru-RU" sz="2400" dirty="0"/>
              <a:t>- Комплекс отраслей хозяйства, обслуживающих производство и обеспечивающих условия жизнедеятельности общества. 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 smtClean="0"/>
              <a:t>Инфраструктура</a:t>
            </a:r>
            <a:r>
              <a:rPr lang="ru-RU" sz="2400" dirty="0" smtClean="0"/>
              <a:t> </a:t>
            </a:r>
            <a:r>
              <a:rPr lang="ru-RU" sz="2400" dirty="0"/>
              <a:t>- Отрасли экономики, научно-технических знаний, обслуживания, которые непосредственно обеспечивают производственные процессы 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 smtClean="0"/>
              <a:t>Инфраструктура</a:t>
            </a:r>
            <a:r>
              <a:rPr lang="ru-RU" sz="2400" dirty="0" smtClean="0"/>
              <a:t> </a:t>
            </a:r>
            <a:r>
              <a:rPr lang="ru-RU" sz="2400" dirty="0"/>
              <a:t>- комплек</a:t>
            </a:r>
            <a:r>
              <a:rPr lang="ru-RU" sz="2400" u="sng" dirty="0"/>
              <a:t>с</a:t>
            </a:r>
            <a:r>
              <a:rPr lang="ru-RU" sz="2400" dirty="0"/>
              <a:t> отраслей экономики, обеспечивающих условия для производства товаров: энергетика, связь, транспорт, образование, здравоохранение. 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 smtClean="0"/>
              <a:t>Инфраструктура</a:t>
            </a:r>
            <a:r>
              <a:rPr lang="ru-RU" sz="2400" dirty="0" smtClean="0"/>
              <a:t> </a:t>
            </a:r>
            <a:r>
              <a:rPr lang="ru-RU" sz="2400" dirty="0"/>
              <a:t>- комплекс производственных и непроизводственных отраслей и сфер деятельности, обеспечивающих процесс и условия воспроизводства. Подразделяется на производственную и социальную. 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471005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Главная продукция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транспорта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– это перевозки грузов и пассажиров  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27860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00B050"/>
                </a:solidFill>
              </a:rPr>
              <a:t>Основные задачи транспорта: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b="1" smtClean="0"/>
              <a:t>Обеспечение связей между отдельными отраслями и районами страны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b="1" smtClean="0"/>
              <a:t>Своевременное обеспечение потребностей хозяйства и населения в перевозках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000" b="1" smtClean="0"/>
              <a:t>Повышение экономической активности работы транспорта</a:t>
            </a:r>
            <a:r>
              <a:rPr lang="ru-RU" sz="2000" smtClean="0"/>
              <a:t>.</a:t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285750" y="3643313"/>
            <a:ext cx="4286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B050"/>
                </a:solidFill>
                <a:latin typeface="Arial" charset="0"/>
                <a:cs typeface="Arial" charset="0"/>
              </a:rPr>
              <a:t>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B050"/>
                </a:solidFill>
                <a:latin typeface="Arial" charset="0"/>
                <a:cs typeface="Arial" charset="0"/>
              </a:rPr>
              <a:t>Показатели работы транспорта</a:t>
            </a:r>
            <a:endParaRPr lang="ru-RU">
              <a:solidFill>
                <a:srgbClr val="00B05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0" y="4286256"/>
            <a:ext cx="4286280" cy="200026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5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5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7675" indent="-382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97B7E"/>
              </a:buClr>
              <a:buSzPct val="80000"/>
              <a:buFont typeface="Wingdings 2" pitchFamily="18" charset="2"/>
              <a:buChar char=""/>
              <a:defRPr/>
            </a:pPr>
            <a:endParaRPr lang="ru-RU" sz="2000" b="1" dirty="0">
              <a:solidFill>
                <a:srgbClr val="000000"/>
              </a:solidFill>
              <a:latin typeface="Century Schoolbook"/>
              <a:cs typeface="Arial" charset="0"/>
            </a:endParaRPr>
          </a:p>
          <a:p>
            <a:pPr marL="447675" indent="-382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97B7E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sz="2000" b="1" dirty="0">
                <a:solidFill>
                  <a:srgbClr val="000000"/>
                </a:solidFill>
                <a:latin typeface="Century Schoolbook"/>
                <a:cs typeface="Arial" charset="0"/>
              </a:rPr>
              <a:t>Количество перевезённых грузов (млн.т)</a:t>
            </a:r>
          </a:p>
          <a:p>
            <a:pPr marL="447675" indent="-382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97B7E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sz="2000" b="1" dirty="0">
                <a:solidFill>
                  <a:srgbClr val="000000"/>
                </a:solidFill>
                <a:latin typeface="Century Schoolbook"/>
                <a:cs typeface="Arial" charset="0"/>
              </a:rPr>
              <a:t> и пассажиров (млн. чел.)</a:t>
            </a:r>
            <a:endParaRPr lang="ru-RU" sz="2000" b="1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4357688" y="3786188"/>
            <a:ext cx="4572000" cy="2857500"/>
          </a:xfrm>
          <a:prstGeom prst="rect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/>
          <a:lstStyle/>
          <a:p>
            <a:pPr marL="447675" indent="-382588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97B7E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b="1" dirty="0">
                <a:solidFill>
                  <a:srgbClr val="000000"/>
                </a:solidFill>
                <a:cs typeface="Arial" charset="0"/>
              </a:rPr>
              <a:t>Грузооборот (т</a:t>
            </a:r>
            <a:r>
              <a:rPr lang="ru-RU" b="1" dirty="0">
                <a:solidFill>
                  <a:srgbClr val="000000"/>
                </a:solidFill>
                <a:latin typeface="Century Schoolbook"/>
                <a:cs typeface="Arial" charset="0"/>
              </a:rPr>
              <a:t>•км) – произведение количества перевезённого груза  (т) на дальность  его перевозки  (км)</a:t>
            </a:r>
          </a:p>
          <a:p>
            <a:pPr marL="447675" indent="-382588"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97B7E"/>
              </a:buClr>
              <a:buSzPct val="80000"/>
              <a:buFont typeface="Wingdings 2" pitchFamily="18" charset="2"/>
              <a:buChar char=""/>
              <a:defRPr/>
            </a:pPr>
            <a:r>
              <a:rPr lang="ru-RU" b="1" dirty="0">
                <a:solidFill>
                  <a:srgbClr val="000000"/>
                </a:solidFill>
                <a:cs typeface="Arial" charset="0"/>
              </a:rPr>
              <a:t>Пассажирооборот (чел</a:t>
            </a:r>
            <a:r>
              <a:rPr lang="ru-RU" b="1" dirty="0">
                <a:solidFill>
                  <a:srgbClr val="000000"/>
                </a:solidFill>
                <a:latin typeface="Century Schoolbook"/>
                <a:cs typeface="Arial" charset="0"/>
              </a:rPr>
              <a:t>•км) - произведение количества перевезённых пассажиров (чел) на дальность  их перевозки  (км)</a:t>
            </a:r>
          </a:p>
          <a:p>
            <a:pPr marL="447675" indent="-382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97B7E"/>
              </a:buClr>
              <a:buSzPct val="80000"/>
              <a:buFont typeface="Wingdings 2" pitchFamily="18" charset="2"/>
              <a:buNone/>
              <a:defRPr/>
            </a:pPr>
            <a:r>
              <a:rPr lang="ru-RU" sz="300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59002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1670" y="357166"/>
            <a:ext cx="5257808" cy="78581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Виды транспорта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313" y="2357438"/>
            <a:ext cx="4000500" cy="20002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Железнодорожный 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3" y="2428875"/>
            <a:ext cx="4138612" cy="192881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Автомобильный </a:t>
            </a:r>
            <a:endParaRPr lang="ru-RU" b="1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>
          <a:xfrm>
            <a:off x="2571736" y="1500174"/>
            <a:ext cx="4143404" cy="5715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 fontScale="9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200" dirty="0">
                <a:ln w="6350">
                  <a:solidFill>
                    <a:srgbClr val="797B7E">
                      <a:shade val="43000"/>
                    </a:srgbClr>
                  </a:solidFill>
                </a:ln>
                <a:solidFill>
                  <a:srgbClr val="00000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сухопутный</a:t>
            </a:r>
          </a:p>
        </p:txBody>
      </p:sp>
      <p:sp>
        <p:nvSpPr>
          <p:cNvPr id="9" name="Стрелка вправо 8"/>
          <p:cNvSpPr/>
          <p:nvPr/>
        </p:nvSpPr>
        <p:spPr>
          <a:xfrm rot="5218716">
            <a:off x="4572000" y="1143000"/>
            <a:ext cx="357188" cy="357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Стрелка углом 12"/>
          <p:cNvSpPr/>
          <p:nvPr/>
        </p:nvSpPr>
        <p:spPr>
          <a:xfrm rot="5400000">
            <a:off x="6911975" y="1660525"/>
            <a:ext cx="677863" cy="78581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6" name="Стрелка углом 15"/>
          <p:cNvSpPr/>
          <p:nvPr/>
        </p:nvSpPr>
        <p:spPr>
          <a:xfrm rot="5400000" flipV="1">
            <a:off x="1643063" y="1571625"/>
            <a:ext cx="642938" cy="92868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15369" name="Picture 4" descr="FIL14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857500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6" descr="FIL14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3071813"/>
            <a:ext cx="185737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одержимое 4"/>
          <p:cNvSpPr txBox="1">
            <a:spLocks/>
          </p:cNvSpPr>
          <p:nvPr/>
        </p:nvSpPr>
        <p:spPr>
          <a:xfrm>
            <a:off x="142875" y="4643438"/>
            <a:ext cx="4000500" cy="20002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48056" indent="-384048">
              <a:spcBef>
                <a:spcPct val="20000"/>
              </a:spcBef>
              <a:buClr>
                <a:srgbClr val="797B7E"/>
              </a:buClr>
              <a:buSzPct val="80000"/>
              <a:buFont typeface="Wingdings 2"/>
              <a:buChar char=""/>
              <a:defRPr/>
            </a:pPr>
            <a:endParaRPr lang="ru-RU" sz="2600" b="1" dirty="0">
              <a:solidFill>
                <a:srgbClr val="000000"/>
              </a:solidFill>
            </a:endParaRPr>
          </a:p>
          <a:p>
            <a:pPr marL="448056" indent="-384048">
              <a:spcBef>
                <a:spcPct val="20000"/>
              </a:spcBef>
              <a:buClr>
                <a:srgbClr val="797B7E"/>
              </a:buClr>
              <a:buSzPct val="80000"/>
              <a:buFont typeface="Wingdings 2"/>
              <a:buChar char=""/>
              <a:defRPr/>
            </a:pPr>
            <a:r>
              <a:rPr lang="ru-RU" sz="2600" b="1" dirty="0">
                <a:solidFill>
                  <a:srgbClr val="000000"/>
                </a:solidFill>
              </a:rPr>
              <a:t>Трубопроводный</a:t>
            </a:r>
          </a:p>
          <a:p>
            <a:pPr marL="448056" indent="-384048" algn="r">
              <a:spcBef>
                <a:spcPct val="20000"/>
              </a:spcBef>
              <a:buClr>
                <a:srgbClr val="797B7E"/>
              </a:buClr>
              <a:buSzPct val="80000"/>
              <a:buFont typeface="Wingdings" pitchFamily="2" charset="2"/>
              <a:buChar char="§"/>
              <a:defRPr/>
            </a:pPr>
            <a:r>
              <a:rPr lang="ru-RU" sz="2400" b="1" i="1" dirty="0">
                <a:solidFill>
                  <a:srgbClr val="000000"/>
                </a:solidFill>
              </a:rPr>
              <a:t>Газопровод</a:t>
            </a:r>
          </a:p>
          <a:p>
            <a:pPr marL="448056" indent="-384048" algn="r">
              <a:spcBef>
                <a:spcPct val="20000"/>
              </a:spcBef>
              <a:buClr>
                <a:srgbClr val="797B7E"/>
              </a:buClr>
              <a:buSzPct val="80000"/>
              <a:buFont typeface="Wingdings" pitchFamily="2" charset="2"/>
              <a:buChar char="§"/>
              <a:defRPr/>
            </a:pPr>
            <a:r>
              <a:rPr lang="ru-RU" sz="2400" b="1" i="1" dirty="0">
                <a:solidFill>
                  <a:srgbClr val="000000"/>
                </a:solidFill>
              </a:rPr>
              <a:t> Нефтепровод </a:t>
            </a:r>
          </a:p>
        </p:txBody>
      </p:sp>
      <p:sp>
        <p:nvSpPr>
          <p:cNvPr id="23" name="Содержимое 4"/>
          <p:cNvSpPr txBox="1">
            <a:spLocks/>
          </p:cNvSpPr>
          <p:nvPr/>
        </p:nvSpPr>
        <p:spPr>
          <a:xfrm>
            <a:off x="4786313" y="4643438"/>
            <a:ext cx="3071812" cy="7143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48056" indent="-384048">
              <a:spcBef>
                <a:spcPct val="20000"/>
              </a:spcBef>
              <a:buClr>
                <a:srgbClr val="797B7E"/>
              </a:buClr>
              <a:buSzPct val="80000"/>
              <a:buFont typeface="Wingdings 2"/>
              <a:buChar char=""/>
              <a:defRPr/>
            </a:pPr>
            <a:r>
              <a:rPr lang="ru-RU" sz="2600" b="1" dirty="0">
                <a:solidFill>
                  <a:srgbClr val="000000"/>
                </a:solidFill>
              </a:rPr>
              <a:t>Связь </a:t>
            </a:r>
          </a:p>
        </p:txBody>
      </p:sp>
      <p:sp>
        <p:nvSpPr>
          <p:cNvPr id="24" name="Выгнутая влево стрелка 23"/>
          <p:cNvSpPr/>
          <p:nvPr/>
        </p:nvSpPr>
        <p:spPr>
          <a:xfrm>
            <a:off x="4429125" y="2071688"/>
            <a:ext cx="714375" cy="3429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5" name="Выгнутая вправо стрелка 24"/>
          <p:cNvSpPr/>
          <p:nvPr/>
        </p:nvSpPr>
        <p:spPr>
          <a:xfrm>
            <a:off x="3714750" y="2071688"/>
            <a:ext cx="714375" cy="34290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15375" name="Picture 8" descr="D:\картинки\анимация все\игрушки транспорт\ea019fea0acabe93a0167f52a0fecc4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38" y="3608388"/>
            <a:ext cx="18097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75" y="4429125"/>
            <a:ext cx="12922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Прямоугольник 32"/>
          <p:cNvSpPr/>
          <p:nvPr/>
        </p:nvSpPr>
        <p:spPr>
          <a:xfrm>
            <a:off x="4714875" y="6143625"/>
            <a:ext cx="1785938" cy="5715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</a:rPr>
              <a:t>почтовая</a:t>
            </a:r>
          </a:p>
        </p:txBody>
      </p:sp>
      <p:sp>
        <p:nvSpPr>
          <p:cNvPr id="36" name="Стрелка вниз 35"/>
          <p:cNvSpPr/>
          <p:nvPr/>
        </p:nvSpPr>
        <p:spPr>
          <a:xfrm rot="1263533">
            <a:off x="5410200" y="5443538"/>
            <a:ext cx="180975" cy="723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929438" y="6143625"/>
            <a:ext cx="2000250" cy="5715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</a:rPr>
              <a:t>электрическая</a:t>
            </a:r>
          </a:p>
        </p:txBody>
      </p:sp>
      <p:sp>
        <p:nvSpPr>
          <p:cNvPr id="38" name="Стрелка вниз 37"/>
          <p:cNvSpPr/>
          <p:nvPr/>
        </p:nvSpPr>
        <p:spPr>
          <a:xfrm rot="20240615">
            <a:off x="7129463" y="5440363"/>
            <a:ext cx="198437" cy="706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014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285750"/>
            <a:ext cx="9001125" cy="2143125"/>
          </a:xfrm>
        </p:spPr>
        <p:txBody>
          <a:bodyPr>
            <a:normAutofit fontScale="92500" lnSpcReduction="20000"/>
          </a:bodyPr>
          <a:lstStyle/>
          <a:p>
            <a:pPr marL="448056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</a:t>
            </a:r>
            <a:r>
              <a:rPr lang="ru-RU" sz="2000" b="1" dirty="0" smtClean="0"/>
              <a:t>Первая железная дорога  России   Санкт-Петербург – Москва  -  1851 год</a:t>
            </a:r>
          </a:p>
          <a:p>
            <a:pPr marL="448056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/>
          </a:p>
          <a:p>
            <a:pPr marL="448056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   </a:t>
            </a:r>
            <a:r>
              <a:rPr lang="ru-RU" sz="2000" b="1" dirty="0" smtClean="0">
                <a:solidFill>
                  <a:srgbClr val="FF0000"/>
                </a:solidFill>
              </a:rPr>
              <a:t>Железнодорожный транспорт – ведущий в транспортной системе страны</a:t>
            </a:r>
          </a:p>
          <a:p>
            <a:pPr marL="448056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rgbClr val="FFFF00"/>
                </a:solidFill>
              </a:rPr>
              <a:t>. </a:t>
            </a:r>
            <a:r>
              <a:rPr lang="ru-RU" sz="2000" b="1" dirty="0" smtClean="0">
                <a:solidFill>
                  <a:schemeClr val="bg1"/>
                </a:solidFill>
              </a:rPr>
              <a:t>   </a:t>
            </a:r>
          </a:p>
          <a:p>
            <a:pPr marL="448056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600" b="1" i="1" dirty="0" smtClean="0">
                <a:solidFill>
                  <a:schemeClr val="tx1">
                    <a:lumMod val="95000"/>
                  </a:schemeClr>
                </a:solidFill>
              </a:rPr>
              <a:t>Главная задача </a:t>
            </a:r>
            <a:r>
              <a:rPr lang="ru-RU" sz="2600" b="1" dirty="0" smtClean="0">
                <a:solidFill>
                  <a:schemeClr val="tx1">
                    <a:lumMod val="95000"/>
                  </a:schemeClr>
                </a:solidFill>
              </a:rPr>
              <a:t>–</a:t>
            </a:r>
            <a:r>
              <a:rPr lang="ru-RU" sz="2600" b="1" dirty="0" smtClean="0">
                <a:solidFill>
                  <a:schemeClr val="tx1"/>
                </a:solidFill>
              </a:rPr>
              <a:t>обеспечить надёжную  транспортную связь европейской части страны с её восточными районами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500063" y="2286000"/>
            <a:ext cx="8215312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  <a:t>Протяжённость железных дорог России  - 86 тыс. км</a:t>
            </a:r>
            <a:br>
              <a:rPr lang="ru-RU" b="1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ru-RU" sz="1600" b="1">
                <a:solidFill>
                  <a:srgbClr val="FF0000"/>
                </a:solidFill>
                <a:latin typeface="Arial" charset="0"/>
                <a:cs typeface="Arial" charset="0"/>
              </a:rPr>
              <a:t>из них – 42 тыс. км  - электрифицированные</a:t>
            </a:r>
            <a:endParaRPr lang="ru-RU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500063" y="2928938"/>
            <a:ext cx="8072437" cy="375443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rgbClr val="00B050"/>
                </a:solidFill>
                <a:latin typeface="Arial" charset="0"/>
                <a:cs typeface="Arial" charset="0"/>
              </a:rPr>
              <a:t>Крупнейшие  магистрали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Транссибирская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r>
              <a:rPr lang="ru-RU" sz="24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Москва-Челябинск-Новосибирск- Иркутск- Владивосток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endParaRPr lang="ru-RU" sz="16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Среднесибирская и </a:t>
            </a:r>
            <a:r>
              <a:rPr lang="ru-RU" sz="2000" b="1" i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Южносибирская</a:t>
            </a:r>
            <a:endParaRPr lang="ru-RU" sz="2000" b="1" i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rgbClr val="000000"/>
                </a:solidFill>
                <a:latin typeface="Arial" charset="0"/>
                <a:cs typeface="Arial" charset="0"/>
              </a:rPr>
              <a:t>российский участок -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r>
              <a:rPr lang="ru-RU" sz="16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Екатеринбург – Тюмень – Омск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endParaRPr lang="ru-RU" sz="16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r>
              <a:rPr lang="ru-RU" sz="20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Байкало-Амурская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b="1" i="1" dirty="0">
                <a:solidFill>
                  <a:srgbClr val="000000"/>
                </a:solidFill>
                <a:latin typeface="Arial" charset="0"/>
                <a:cs typeface="Arial" charset="0"/>
              </a:rPr>
              <a:t>практически не используется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000" b="1" i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 2" pitchFamily="18" charset="2"/>
              <a:buNone/>
              <a:defRPr/>
            </a:pPr>
            <a:r>
              <a:rPr lang="ru-RU" sz="2000" b="1" i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Амуро-Якутская</a:t>
            </a:r>
            <a:r>
              <a:rPr lang="ru-RU" sz="2000" b="1" i="1" dirty="0">
                <a:solidFill>
                  <a:srgbClr val="FF0000"/>
                </a:solidFill>
                <a:latin typeface="Arial" charset="0"/>
                <a:cs typeface="Arial" charset="0"/>
              </a:rPr>
              <a:t>  </a:t>
            </a:r>
            <a:r>
              <a:rPr lang="ru-RU" sz="2000" b="1" i="1" dirty="0">
                <a:solidFill>
                  <a:srgbClr val="000000"/>
                </a:solidFill>
                <a:latin typeface="Arial" charset="0"/>
                <a:cs typeface="Arial" charset="0"/>
              </a:rPr>
              <a:t>- </a:t>
            </a:r>
            <a:r>
              <a:rPr lang="ru-RU" b="1" i="1" dirty="0">
                <a:solidFill>
                  <a:srgbClr val="000000"/>
                </a:solidFill>
                <a:latin typeface="Arial" charset="0"/>
                <a:cs typeface="Arial" charset="0"/>
              </a:rPr>
              <a:t>строящаяся </a:t>
            </a:r>
            <a:endParaRPr lang="ru-RU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123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7978080" cy="5857916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Автомобильный транспорт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– один из самых дорогих.</a:t>
            </a:r>
            <a:r>
              <a:rPr lang="ru-RU" sz="3100" b="1" dirty="0" smtClean="0">
                <a:solidFill>
                  <a:srgbClr val="FFFF00"/>
                </a:solidFill>
              </a:rPr>
              <a:t/>
            </a:r>
            <a:br>
              <a:rPr lang="ru-RU" sz="3100" b="1" dirty="0" smtClean="0">
                <a:solidFill>
                  <a:srgbClr val="FFFF00"/>
                </a:solidFill>
              </a:rPr>
            </a:br>
            <a:r>
              <a:rPr lang="ru-RU" sz="3100" b="1" dirty="0" smtClean="0">
                <a:solidFill>
                  <a:srgbClr val="FFFF00"/>
                </a:solidFill>
              </a:rPr>
              <a:t/>
            </a:r>
            <a:br>
              <a:rPr lang="ru-RU" sz="3100" b="1" dirty="0" smtClean="0">
                <a:solidFill>
                  <a:srgbClr val="FFFF0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Основной загрязнитель воздуха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 в крупных городах </a:t>
            </a:r>
            <a:r>
              <a:rPr lang="ru-RU" sz="1800" b="1" dirty="0" smtClean="0">
                <a:solidFill>
                  <a:srgbClr val="002060"/>
                </a:solidFill>
              </a:rPr>
              <a:t>–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один бензиновый двигатель на 1000 л 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 сожжённого топлива выбрасывает: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200 кг окиси углерода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20 кг окислов азота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25 кг углеводородов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1 кг сажи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1 кг сернистых соединений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/>
            </a:r>
            <a:br>
              <a:rPr lang="ru-RU" sz="4000" b="1" dirty="0" smtClean="0">
                <a:solidFill>
                  <a:srgbClr val="FFFF00"/>
                </a:solidFill>
              </a:rPr>
            </a:b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0" name="Picture 2" descr="D:\картинки\Новокузнецк\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642918"/>
            <a:ext cx="2714644" cy="4026722"/>
          </a:xfrm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7830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357166"/>
            <a:ext cx="4320480" cy="104186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tx1"/>
                </a:solidFill>
              </a:rPr>
              <a:t>водный</a:t>
            </a:r>
            <a:endParaRPr lang="ru-RU" sz="6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686175" cy="44291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Морской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История начинается  с Петра </a:t>
            </a:r>
            <a:r>
              <a:rPr lang="en-US" sz="2000" b="1" dirty="0" smtClean="0"/>
              <a:t>I</a:t>
            </a:r>
            <a:endParaRPr lang="ru-RU" sz="2000" b="1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39 портов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Крупнейший в мире атомный флот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Самый дешёвый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Зависит от природных условий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3" y="2286000"/>
            <a:ext cx="4500562" cy="43576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Речной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Связь с районами Севера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Возможность работы судов «река-море»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Перевозка грузов, не требующей быстрой  доставки  </a:t>
            </a:r>
            <a:r>
              <a:rPr lang="ru-RU" sz="1800" b="1" dirty="0" smtClean="0"/>
              <a:t>-</a:t>
            </a:r>
            <a:r>
              <a:rPr lang="ru-RU" sz="1600" b="1" dirty="0" smtClean="0"/>
              <a:t>лес, нефть, зерно, </a:t>
            </a:r>
            <a:endParaRPr lang="ru-RU" sz="1800" b="1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600" b="1" dirty="0" smtClean="0"/>
              <a:t>стройматери</a:t>
            </a:r>
            <a:r>
              <a:rPr lang="ru-RU" sz="1800" b="1" dirty="0" smtClean="0"/>
              <a:t>алы)</a:t>
            </a:r>
            <a:endParaRPr lang="ru-RU" sz="1800" b="1" dirty="0"/>
          </a:p>
        </p:txBody>
      </p:sp>
      <p:pic>
        <p:nvPicPr>
          <p:cNvPr id="18437" name="Picture 7" descr="FIL14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4895850"/>
            <a:ext cx="1214437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ыгнутая влево стрелка 8"/>
          <p:cNvSpPr/>
          <p:nvPr/>
        </p:nvSpPr>
        <p:spPr>
          <a:xfrm>
            <a:off x="1357313" y="857250"/>
            <a:ext cx="1071562" cy="1428750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6500813" y="857250"/>
            <a:ext cx="1143000" cy="1428750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000000"/>
              </a:solidFill>
            </a:endParaRPr>
          </a:p>
        </p:txBody>
      </p:sp>
      <p:pic>
        <p:nvPicPr>
          <p:cNvPr id="1844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8938" y="4929188"/>
            <a:ext cx="218916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9351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906" y="207027"/>
            <a:ext cx="6337819" cy="612612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Всего  судов - 5645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214282" y="928670"/>
          <a:ext cx="8715404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460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5929313"/>
            <a:ext cx="8143875" cy="714375"/>
          </a:xfrm>
        </p:spPr>
        <p:txBody>
          <a:bodyPr/>
          <a:lstStyle/>
          <a:p>
            <a:pPr algn="r" eaLnBrk="1" hangingPunct="1"/>
            <a:r>
              <a:rPr lang="ru-RU" sz="3200" b="1" smtClean="0">
                <a:solidFill>
                  <a:srgbClr val="FF0000"/>
                </a:solidFill>
              </a:rPr>
              <a:t>Состав морского транспорта России</a:t>
            </a:r>
          </a:p>
          <a:p>
            <a:pPr algn="ctr"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67298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38" y="285728"/>
            <a:ext cx="3929062" cy="50006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</a:rPr>
              <a:t>воздушный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357313"/>
            <a:ext cx="4281488" cy="49212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Авиационный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b="1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b="1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b="1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800 аэропортов в России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50 из них – международные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dirty="0" smtClean="0"/>
              <a:t>Самый дорогой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b="1" i="1" dirty="0" smtClean="0"/>
              <a:t>Экологически грязный: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      за 1 час  - сгорает 15 т топлива, потребляя 625 т воздуха и выбрасывая 66 т продуктов  горения, которые сохраняются в атмосфере  - 2 года!</a:t>
            </a:r>
            <a:endParaRPr lang="ru-RU" sz="2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75"/>
            <a:ext cx="4495800" cy="528637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/>
              <a:t>Космический </a:t>
            </a:r>
            <a:endParaRPr lang="ru-RU" b="1" dirty="0"/>
          </a:p>
        </p:txBody>
      </p:sp>
      <p:pic>
        <p:nvPicPr>
          <p:cNvPr id="20485" name="Picture 3" descr="FIL14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071688"/>
            <a:ext cx="32861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углом вверх 6"/>
          <p:cNvSpPr/>
          <p:nvPr/>
        </p:nvSpPr>
        <p:spPr>
          <a:xfrm flipV="1">
            <a:off x="6286500" y="357188"/>
            <a:ext cx="1143000" cy="1000125"/>
          </a:xfrm>
          <a:prstGeom prst="ben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Стрелка углом вверх 7"/>
          <p:cNvSpPr/>
          <p:nvPr/>
        </p:nvSpPr>
        <p:spPr>
          <a:xfrm flipH="1" flipV="1">
            <a:off x="1071563" y="357188"/>
            <a:ext cx="1285875" cy="1000125"/>
          </a:xfrm>
          <a:prstGeom prst="ben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20488" name="Picture 2" descr="C:\Users\инна\Desktop\k_596i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1785938"/>
            <a:ext cx="207168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Текст 2"/>
          <p:cNvSpPr txBox="1">
            <a:spLocks/>
          </p:cNvSpPr>
          <p:nvPr/>
        </p:nvSpPr>
        <p:spPr bwMode="auto">
          <a:xfrm>
            <a:off x="6929454" y="1785926"/>
            <a:ext cx="2000264" cy="1000132"/>
          </a:xfrm>
          <a:prstGeom prst="rect">
            <a:avLst/>
          </a:prstGeom>
          <a:gradFill flip="none" rotWithShape="1">
            <a:gsLst>
              <a:gs pos="0">
                <a:schemeClr val="bg1">
                  <a:tint val="66000"/>
                  <a:satMod val="160000"/>
                </a:schemeClr>
              </a:gs>
              <a:gs pos="50000">
                <a:schemeClr val="bg1">
                  <a:tint val="44500"/>
                  <a:satMod val="160000"/>
                </a:schemeClr>
              </a:gs>
              <a:gs pos="100000">
                <a:schemeClr val="bg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7675" indent="-382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97B7E"/>
              </a:buClr>
              <a:buSzPct val="80000"/>
              <a:defRPr/>
            </a:pPr>
            <a:r>
              <a:rPr lang="ru-RU" sz="1600" b="1" dirty="0">
                <a:solidFill>
                  <a:srgbClr val="FF0000"/>
                </a:solidFill>
                <a:cs typeface="Arial" charset="0"/>
              </a:rPr>
              <a:t>Космический корабль 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«</a:t>
            </a:r>
            <a:r>
              <a:rPr lang="ru-RU" sz="2000" b="1" dirty="0" err="1">
                <a:solidFill>
                  <a:srgbClr val="FF0000"/>
                </a:solidFill>
                <a:cs typeface="Arial" charset="0"/>
              </a:rPr>
              <a:t>Шатлл</a:t>
            </a:r>
            <a:r>
              <a:rPr lang="ru-RU" sz="2000" b="1" dirty="0">
                <a:solidFill>
                  <a:srgbClr val="FF0000"/>
                </a:solidFill>
                <a:cs typeface="Arial" charset="0"/>
              </a:rPr>
              <a:t>»</a:t>
            </a:r>
          </a:p>
        </p:txBody>
      </p:sp>
      <p:pic>
        <p:nvPicPr>
          <p:cNvPr id="20492" name="Picture 3" descr="C:\Users\инна\Desktop\k_595i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3" y="4214813"/>
            <a:ext cx="20828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Текст 3"/>
          <p:cNvSpPr txBox="1">
            <a:spLocks/>
          </p:cNvSpPr>
          <p:nvPr/>
        </p:nvSpPr>
        <p:spPr>
          <a:xfrm>
            <a:off x="6929438" y="4346575"/>
            <a:ext cx="2024062" cy="1154113"/>
          </a:xfrm>
          <a:prstGeom prst="rect">
            <a:avLst/>
          </a:prstGeom>
          <a:gradFill flip="none" rotWithShape="1">
            <a:gsLst>
              <a:gs pos="0">
                <a:schemeClr val="bg1">
                  <a:tint val="66000"/>
                  <a:satMod val="160000"/>
                </a:schemeClr>
              </a:gs>
              <a:gs pos="50000">
                <a:schemeClr val="bg1">
                  <a:tint val="44500"/>
                  <a:satMod val="160000"/>
                </a:schemeClr>
              </a:gs>
              <a:gs pos="100000">
                <a:schemeClr val="bg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/>
          <a:lstStyle/>
          <a:p>
            <a:pPr marL="447675" indent="-382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97B7E"/>
              </a:buClr>
              <a:buSzPct val="80000"/>
              <a:defRPr/>
            </a:pPr>
            <a:r>
              <a:rPr lang="ru-RU" sz="1600" b="1" dirty="0">
                <a:solidFill>
                  <a:srgbClr val="FF0000"/>
                </a:solidFill>
                <a:cs typeface="Arial" charset="0"/>
              </a:rPr>
              <a:t>Космический аппарат «</a:t>
            </a:r>
            <a:r>
              <a:rPr lang="ru-RU" sz="1600" b="1" dirty="0" err="1">
                <a:solidFill>
                  <a:srgbClr val="FF0000"/>
                </a:solidFill>
                <a:cs typeface="Arial" charset="0"/>
              </a:rPr>
              <a:t>Синком</a:t>
            </a:r>
            <a:r>
              <a:rPr lang="en-US" sz="1600" b="1" dirty="0">
                <a:solidFill>
                  <a:srgbClr val="FF0000"/>
                </a:solidFill>
                <a:cs typeface="Arial" charset="0"/>
              </a:rPr>
              <a:t> IV-3»</a:t>
            </a:r>
          </a:p>
          <a:p>
            <a:pPr marL="447675" indent="-382588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97B7E"/>
              </a:buClr>
              <a:buSzPct val="80000"/>
              <a:buFont typeface="Wingdings 2" pitchFamily="18" charset="2"/>
              <a:buChar char=""/>
              <a:defRPr/>
            </a:pPr>
            <a:endParaRPr lang="ru-RU" sz="30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514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643579"/>
            <a:ext cx="8543956" cy="92869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</a:t>
            </a:r>
            <a:r>
              <a:rPr lang="ru-RU" sz="2800" b="1" dirty="0" smtClean="0">
                <a:solidFill>
                  <a:srgbClr val="0070C0"/>
                </a:solidFill>
              </a:rPr>
              <a:t>Газопровод                    Нефтепровод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5842" name="Picture 2" descr="C:\Users\инна\Desktop\g_303i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2008306"/>
            <a:ext cx="3571900" cy="3975179"/>
          </a:xfrm>
          <a:effectLst>
            <a:softEdge rad="112500"/>
          </a:effectLst>
        </p:spPr>
      </p:pic>
      <p:pic>
        <p:nvPicPr>
          <p:cNvPr id="35843" name="Picture 3" descr="C:\Users\инна\Desktop\n_014i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1" y="2159246"/>
            <a:ext cx="3357586" cy="3736668"/>
          </a:xfrm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57158" y="214290"/>
            <a:ext cx="8429684" cy="2000264"/>
          </a:xfrm>
          <a:prstGeom prst="rect">
            <a:avLst/>
          </a:prstGeom>
        </p:spPr>
        <p:txBody>
          <a:bodyPr anchor="ctr">
            <a:normAutofit fontScale="62500" lnSpcReduction="20000"/>
          </a:bodyPr>
          <a:lstStyle/>
          <a:p>
            <a:pPr indent="-484188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100" dirty="0">
                <a:ln w="6350">
                  <a:solidFill>
                    <a:srgbClr val="797B7E">
                      <a:shade val="43000"/>
                    </a:srgbClr>
                  </a:solidFill>
                </a:ln>
                <a:solidFill>
                  <a:srgbClr val="FF0000"/>
                </a:solidFill>
                <a:latin typeface="Franklin Gothic Medium"/>
                <a:cs typeface="Arial" charset="0"/>
              </a:rPr>
              <a:t>  </a:t>
            </a:r>
            <a:r>
              <a:rPr lang="ru-RU" sz="5800" b="1" dirty="0">
                <a:ln w="6350">
                  <a:solidFill>
                    <a:srgbClr val="797B7E">
                      <a:shade val="43000"/>
                    </a:srgbClr>
                  </a:solidFill>
                </a:ln>
                <a:solidFill>
                  <a:srgbClr val="000000"/>
                </a:solidFill>
                <a:latin typeface="Franklin Gothic Medium"/>
                <a:cs typeface="Arial" charset="0"/>
              </a:rPr>
              <a:t>Трубопроводный транспорт</a:t>
            </a:r>
            <a:endParaRPr lang="ru-RU" sz="4500" b="1" dirty="0">
              <a:ln w="6350">
                <a:solidFill>
                  <a:srgbClr val="797B7E">
                    <a:shade val="43000"/>
                  </a:srgbClr>
                </a:solidFill>
              </a:ln>
              <a:solidFill>
                <a:srgbClr val="000000"/>
              </a:solidFill>
              <a:latin typeface="Franklin Gothic Medium"/>
              <a:cs typeface="Arial" charset="0"/>
            </a:endParaRPr>
          </a:p>
          <a:p>
            <a:pPr indent="-48418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ru-RU" sz="3800" b="1" dirty="0">
                <a:ln w="6350">
                  <a:solidFill>
                    <a:srgbClr val="797B7E">
                      <a:shade val="43000"/>
                    </a:srgbClr>
                  </a:solidFill>
                </a:ln>
                <a:solidFill>
                  <a:srgbClr val="FF0000"/>
                </a:solidFill>
                <a:latin typeface="Franklin Gothic Medium"/>
                <a:cs typeface="Arial" charset="0"/>
              </a:rPr>
              <a:t>Специальные грузы </a:t>
            </a:r>
          </a:p>
          <a:p>
            <a:pPr indent="-48418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ru-RU" sz="3800" b="1" dirty="0">
                <a:ln w="6350">
                  <a:solidFill>
                    <a:srgbClr val="797B7E">
                      <a:shade val="43000"/>
                    </a:srgbClr>
                  </a:solidFill>
                </a:ln>
                <a:solidFill>
                  <a:srgbClr val="FF0000"/>
                </a:solidFill>
                <a:latin typeface="Franklin Gothic Medium"/>
                <a:cs typeface="Arial" charset="0"/>
              </a:rPr>
              <a:t>Быстрое и дешёвое строительство</a:t>
            </a:r>
          </a:p>
          <a:p>
            <a:pPr indent="-48418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ru-RU" sz="3800" b="1" dirty="0">
                <a:ln w="6350">
                  <a:solidFill>
                    <a:srgbClr val="797B7E">
                      <a:shade val="43000"/>
                    </a:srgbClr>
                  </a:solidFill>
                </a:ln>
                <a:solidFill>
                  <a:srgbClr val="FF0000"/>
                </a:solidFill>
                <a:latin typeface="Franklin Gothic Medium"/>
                <a:cs typeface="Arial" charset="0"/>
              </a:rPr>
              <a:t>Первый по объёму перевозок</a:t>
            </a:r>
          </a:p>
          <a:p>
            <a:pPr indent="-48418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ru-RU" sz="3800" b="1" dirty="0">
                <a:ln w="6350">
                  <a:solidFill>
                    <a:srgbClr val="797B7E">
                      <a:shade val="43000"/>
                    </a:srgbClr>
                  </a:solidFill>
                </a:ln>
                <a:solidFill>
                  <a:srgbClr val="FF0000"/>
                </a:solidFill>
                <a:latin typeface="Franklin Gothic Medium"/>
                <a:cs typeface="Arial" charset="0"/>
              </a:rPr>
              <a:t>Большая изношенность сети</a:t>
            </a:r>
          </a:p>
          <a:p>
            <a:pPr indent="-484188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ru-RU" sz="3800" b="1" dirty="0">
                <a:ln w="6350">
                  <a:solidFill>
                    <a:srgbClr val="797B7E">
                      <a:shade val="43000"/>
                    </a:srgbClr>
                  </a:solidFill>
                </a:ln>
                <a:solidFill>
                  <a:srgbClr val="FF0000"/>
                </a:solidFill>
                <a:latin typeface="Franklin Gothic Medium"/>
                <a:cs typeface="Arial" charset="0"/>
              </a:rPr>
              <a:t>Экологически опасный</a:t>
            </a:r>
          </a:p>
          <a:p>
            <a:pPr indent="-48418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ln w="6350">
                <a:solidFill>
                  <a:srgbClr val="797B7E">
                    <a:shade val="43000"/>
                  </a:srgbClr>
                </a:solidFill>
              </a:ln>
              <a:solidFill>
                <a:srgbClr val="FFFF00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Franklin Gothic Medium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603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Проблемы: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857875"/>
          </a:xfrm>
        </p:spPr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1. Зачем нужны железные дороги в Сибири и на Дальнем Востоке?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2. Где, что и как нужно строить?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3. Смогут ли платные автодороги решить проблему с качеством автомагистралей?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4. Почему в России в последние годы увеличилось число иностранных автомобилей?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5. Почему  основную массу российских грузов перевозят иностранные морские суда? 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6. Подумайте, какое сырьё кроме газа и нефти,  можно транспортировать  трубопроводным транспортом?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7. Каким образом развитие транспортного комплекса влияет на  развитие курортно-туристических зон в России?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044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</a:t>
            </a:r>
            <a:r>
              <a:rPr lang="ru-RU" dirty="0" smtClean="0"/>
              <a:t>араграф 32.</a:t>
            </a:r>
          </a:p>
          <a:p>
            <a:r>
              <a:rPr lang="ru-RU" dirty="0" smtClean="0"/>
              <a:t>Подготовить сообщения о видах транспорта:</a:t>
            </a:r>
          </a:p>
          <a:p>
            <a:pPr>
              <a:buNone/>
            </a:pPr>
            <a:r>
              <a:rPr lang="ru-RU" dirty="0" smtClean="0"/>
              <a:t> 					1ряд водный транспорт</a:t>
            </a:r>
          </a:p>
          <a:p>
            <a:pPr>
              <a:buNone/>
            </a:pPr>
            <a:r>
              <a:rPr lang="ru-RU" dirty="0" smtClean="0"/>
              <a:t> 					2 ряд воздушный транспорт</a:t>
            </a:r>
          </a:p>
          <a:p>
            <a:pPr>
              <a:buNone/>
            </a:pPr>
            <a:r>
              <a:rPr lang="ru-RU" dirty="0" smtClean="0"/>
              <a:t> 					3 ряд наземный транспорт </a:t>
            </a:r>
          </a:p>
          <a:p>
            <a:pPr>
              <a:buNone/>
            </a:pPr>
            <a:r>
              <a:rPr lang="ru-RU" dirty="0" smtClean="0"/>
              <a:t>				</a:t>
            </a:r>
          </a:p>
          <a:p>
            <a:pPr>
              <a:buNone/>
            </a:pPr>
            <a:r>
              <a:rPr lang="ru-RU" u="sng" dirty="0" smtClean="0"/>
              <a:t>План:</a:t>
            </a:r>
          </a:p>
          <a:p>
            <a:pPr>
              <a:buNone/>
            </a:pPr>
            <a:r>
              <a:rPr lang="ru-RU" dirty="0" smtClean="0"/>
              <a:t>1.Общая характеристика</a:t>
            </a:r>
          </a:p>
          <a:p>
            <a:pPr>
              <a:buNone/>
            </a:pPr>
            <a:r>
              <a:rPr lang="ru-RU" dirty="0" smtClean="0"/>
              <a:t>2.Достоинства транспорта</a:t>
            </a:r>
          </a:p>
          <a:p>
            <a:pPr>
              <a:buNone/>
            </a:pPr>
            <a:r>
              <a:rPr lang="ru-RU" dirty="0" smtClean="0"/>
              <a:t>3.Недостатки транспорта</a:t>
            </a:r>
          </a:p>
          <a:p>
            <a:pPr>
              <a:buNone/>
            </a:pPr>
            <a:r>
              <a:rPr lang="ru-RU" dirty="0" smtClean="0"/>
              <a:t>4.Перспективы развития.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7372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/>
          <a:lstStyle/>
          <a:p>
            <a:r>
              <a:rPr lang="ru-RU" dirty="0" smtClean="0"/>
              <a:t>Инфраструктурный комплекс: состав, значение, проблемы.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/>
              <a:t>Цель урока: изучить состав, значение и проблемы инфраструктурного комплекса России посредством текста, таблиц, схем.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588780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29904"/>
            <a:ext cx="8572560" cy="600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0"/>
            <a:ext cx="8712968" cy="8367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Из каких частей состоит комплекс? Какие производит товары?  Что производит комплекс?  Что оказывает населению?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009434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услуга?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36912"/>
            <a:ext cx="8136904" cy="20882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Услуга  - особый вид продукции, который потребляется не в виде вещи, а в качестве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599419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r>
              <a:rPr lang="ru-RU" b="1" dirty="0" smtClean="0"/>
              <a:t>Что такое инфраструктурный комплекс?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Какова его главная задача?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708920"/>
            <a:ext cx="7920880" cy="11521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Инфраструктурный комплекс – это комплекс, объединяющий отрасли хозяйства, производящие различные услуги.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509120"/>
            <a:ext cx="7920880" cy="10801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Главная задача - оказание разнообразных услуг населению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25825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6344"/>
            <a:ext cx="8229600" cy="1213096"/>
          </a:xfrm>
        </p:spPr>
        <p:txBody>
          <a:bodyPr/>
          <a:lstStyle/>
          <a:p>
            <a:r>
              <a:rPr lang="ru-RU" sz="2800" dirty="0" smtClean="0"/>
              <a:t>Используя текст учебника, таблицы, заполните схему: </a:t>
            </a:r>
            <a:r>
              <a:rPr lang="ru-RU" sz="2800" b="1" dirty="0" smtClean="0"/>
              <a:t>« </a:t>
            </a:r>
            <a:r>
              <a:rPr lang="ru-RU" sz="2800" b="1" dirty="0"/>
              <a:t>К</a:t>
            </a:r>
            <a:r>
              <a:rPr lang="ru-RU" sz="2800" b="1" dirty="0" smtClean="0"/>
              <a:t>лассификация  услуг»</a:t>
            </a: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7159807"/>
              </p:ext>
            </p:extLst>
          </p:nvPr>
        </p:nvGraphicFramePr>
        <p:xfrm>
          <a:off x="179512" y="1124744"/>
          <a:ext cx="8712968" cy="5035106"/>
        </p:xfrm>
        <a:graphic>
          <a:graphicData uri="http://schemas.openxmlformats.org/drawingml/2006/table">
            <a:tbl>
              <a:tblPr firstRow="1" firstCol="1" bandRow="1"/>
              <a:tblGrid>
                <a:gridCol w="1600947"/>
                <a:gridCol w="1840308"/>
                <a:gridCol w="2751433"/>
                <a:gridCol w="1440160"/>
                <a:gridCol w="1080120"/>
              </a:tblGrid>
              <a:tr h="55024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Характер услуг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Вид услуг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Периодичность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Распространенность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94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Материальные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Материализуемые в предметах своего воздействия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Нематериализуемые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в предметах своего воздействия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Нематериальные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Необходимые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Вынужденно-необходимые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51920" y="198884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1772816"/>
            <a:ext cx="2592288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ru-RU" sz="1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Торговля, общественное питание, жилищно-коммунальное, бытовое обслуживание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07904" y="2996952"/>
            <a:ext cx="2232248" cy="320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Транспорт и связь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07904" y="3687452"/>
            <a:ext cx="2592288" cy="815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Образование, культура, здравоохранение, физическая культура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43908" y="4653136"/>
            <a:ext cx="2520280" cy="815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Государственное управление, оборона, охрана общественного порядка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16216" y="1844824"/>
            <a:ext cx="1224136" cy="340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Постоянные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7606" y="2996165"/>
            <a:ext cx="1243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7605" y="3896914"/>
            <a:ext cx="1243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7604" y="4862598"/>
            <a:ext cx="1243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956376" y="1844824"/>
            <a:ext cx="792088" cy="5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1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всех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845911"/>
            <a:ext cx="79216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996952"/>
            <a:ext cx="10081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3014" y="3896913"/>
            <a:ext cx="11699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004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dirty="0" smtClean="0"/>
              <a:t>Какие бывают услуги по характеру? По периодичности?</a:t>
            </a:r>
          </a:p>
          <a:p>
            <a:r>
              <a:rPr lang="ru-RU" dirty="0" smtClean="0"/>
              <a:t>Приведите примеры услуг, которыми вы пользуетесь постоянно? Иногда?</a:t>
            </a:r>
          </a:p>
          <a:p>
            <a:r>
              <a:rPr lang="ru-RU" dirty="0" smtClean="0"/>
              <a:t>К какому  виду услуг вы отнесёте: </a:t>
            </a:r>
            <a:r>
              <a:rPr lang="ru-RU" b="1" dirty="0" smtClean="0"/>
              <a:t>торговлю, связь, образование, оборону?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864048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 чего зависит развитие  инфраструктуры? </a:t>
            </a:r>
          </a:p>
          <a:p>
            <a:r>
              <a:rPr lang="ru-RU" dirty="0" smtClean="0"/>
              <a:t>Во всех регионах инфраструктурный комплекс развит одинаково? Где лучше?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972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5">
      <a:dk1>
        <a:srgbClr val="8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00066"/>
      </a:accent2>
      <a:accent3>
        <a:srgbClr val="FFFFFF"/>
      </a:accent3>
      <a:accent4>
        <a:srgbClr val="6C0000"/>
      </a:accent4>
      <a:accent5>
        <a:srgbClr val="DAEDEF"/>
      </a:accent5>
      <a:accent6>
        <a:srgbClr val="00005C"/>
      </a:accent6>
      <a:hlink>
        <a:srgbClr val="000066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005C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8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66"/>
        </a:accent2>
        <a:accent3>
          <a:srgbClr val="FFFFFF"/>
        </a:accent3>
        <a:accent4>
          <a:srgbClr val="6C0000"/>
        </a:accent4>
        <a:accent5>
          <a:srgbClr val="DAEDEF"/>
        </a:accent5>
        <a:accent6>
          <a:srgbClr val="00005C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8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66"/>
        </a:accent2>
        <a:accent3>
          <a:srgbClr val="FFFFFF"/>
        </a:accent3>
        <a:accent4>
          <a:srgbClr val="6C0000"/>
        </a:accent4>
        <a:accent5>
          <a:srgbClr val="DAEDEF"/>
        </a:accent5>
        <a:accent6>
          <a:srgbClr val="00005C"/>
        </a:accent6>
        <a:hlink>
          <a:srgbClr val="00006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958</Words>
  <Application>Microsoft Office PowerPoint</Application>
  <PresentationFormat>Экран (4:3)</PresentationFormat>
  <Paragraphs>175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Оформление по умолчанию</vt:lpstr>
      <vt:lpstr>Тема Office</vt:lpstr>
      <vt:lpstr>Что такое «инфраструктура?»</vt:lpstr>
      <vt:lpstr>Слайд 2</vt:lpstr>
      <vt:lpstr>Инфраструктурный комплекс: состав, значение, проблемы.</vt:lpstr>
      <vt:lpstr>Слайд 4</vt:lpstr>
      <vt:lpstr>Что такое услуга?</vt:lpstr>
      <vt:lpstr>Слайд 6</vt:lpstr>
      <vt:lpstr>Используя текст учебника, таблицы, заполните схему: « Классификация  услуг»</vt:lpstr>
      <vt:lpstr>Слайд 8</vt:lpstr>
      <vt:lpstr>Слайд 9</vt:lpstr>
      <vt:lpstr>Проблемы комплекса.</vt:lpstr>
      <vt:lpstr> Транспорт </vt:lpstr>
      <vt:lpstr>  Бытовое обслуживание.</vt:lpstr>
      <vt:lpstr>Розничная торговля и общественное питание.</vt:lpstr>
      <vt:lpstr>Медицинское обслуживание.</vt:lpstr>
      <vt:lpstr>Образование и культура.</vt:lpstr>
      <vt:lpstr>Слайд 16</vt:lpstr>
      <vt:lpstr>ТРАНСПОРТНАЯ СИСТЕМА РОССИИ </vt:lpstr>
      <vt:lpstr>Транспортная  система – совокупность всех видов транспорта, объединённых между собой транспортными узлами, в которых сходятся несколько видов транспорта и осуществляется обмен грузов между ними </vt:lpstr>
      <vt:lpstr>Виды транспорта</vt:lpstr>
      <vt:lpstr>Главная продукция   транспорта  – это перевозки грузов и пассажиров   </vt:lpstr>
      <vt:lpstr>Виды транспорта</vt:lpstr>
      <vt:lpstr>Слайд 22</vt:lpstr>
      <vt:lpstr>Автомобильный транспорт  – один из самых дорогих.  Основной загрязнитель воздуха  в крупных городах – один бензиновый двигатель на 1000 л   сожжённого топлива выбрасывает:  200 кг окиси углерода 20 кг окислов азота 25 кг углеводородов 1 кг сажи 1 кг сернистых соединений    </vt:lpstr>
      <vt:lpstr>водный</vt:lpstr>
      <vt:lpstr>Всего  судов - 5645</vt:lpstr>
      <vt:lpstr>воздушный</vt:lpstr>
      <vt:lpstr>       Газопровод                    Нефтепровод</vt:lpstr>
      <vt:lpstr>Проблемы: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«инфраструктура?»</dc:title>
  <dc:creator>Левановы</dc:creator>
  <cp:lastModifiedBy>Инна</cp:lastModifiedBy>
  <cp:revision>19</cp:revision>
  <dcterms:created xsi:type="dcterms:W3CDTF">2014-12-09T11:40:24Z</dcterms:created>
  <dcterms:modified xsi:type="dcterms:W3CDTF">2017-09-08T08:52:27Z</dcterms:modified>
</cp:coreProperties>
</file>