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Первая мировая война</c:v>
                </c:pt>
                <c:pt idx="1">
                  <c:v>Великая Отечественная война</c:v>
                </c:pt>
                <c:pt idx="2">
                  <c:v>Гражданская война в России</c:v>
                </c:pt>
                <c:pt idx="3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40</c:v>
                </c:pt>
                <c:pt idx="2">
                  <c:v>22</c:v>
                </c:pt>
                <c:pt idx="3">
                  <c:v>17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11668673450697681"/>
          <c:y val="3.4375000000000037E-2"/>
          <c:w val="0.83945602640747663"/>
          <c:h val="0.17633120078740186"/>
        </c:manualLayout>
      </c:layout>
      <c:txPr>
        <a:bodyPr/>
        <a:lstStyle/>
        <a:p>
          <a:pPr>
            <a:defRPr sz="1900" baseline="0"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288032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Крепости на колесах. Бронепоезда в Гражданскую войну.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97152"/>
            <a:ext cx="4032448" cy="1584176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Проект ученика 8-В</a:t>
            </a:r>
            <a:b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Козлова Ивана</a:t>
            </a:r>
            <a:b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Руководитель: </a:t>
            </a:r>
          </a:p>
          <a:p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Кулешов С.Д.</a:t>
            </a:r>
            <a:endParaRPr lang="ru-RU" u="sng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</a:rPr>
              <a:t>Бронепоезда в Гражданскую войну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«Бронепоезда имеют громадное моральное значение, как для своих войск, так и для противника. Работа их происходит на глазах всех участников боя и является тем пульсом, по которому судят об успехе или неудаче. Как только бронепоезд начинает отходить, в душу пехоты закрадывается сомнение. Слова „бронепоезда отходят“ обрекают операцию на данном участке на дальнейший неуспех…»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Constantia" pitchFamily="18" charset="0"/>
              </a:rPr>
              <a:t>(Из «Наставления для действий бронепоездов в бою»)</a:t>
            </a:r>
            <a:endParaRPr lang="ru-RU" sz="2400" i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</a:rPr>
              <a:t>Бронепоезда в Гражданскую войну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Картина </a:t>
            </a:r>
            <a:r>
              <a:rPr lang="ru-RU" sz="2400" dirty="0" err="1" smtClean="0">
                <a:solidFill>
                  <a:schemeClr val="bg1"/>
                </a:solidFill>
                <a:latin typeface="Constantia" pitchFamily="18" charset="0"/>
              </a:rPr>
              <a:t>В.Хвостенко</a:t>
            </a: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 «И.В.Сталин и К.Е.Ворошилов у бронепоезда на Царицынском фронте»</a:t>
            </a:r>
            <a:endParaRPr lang="ru-RU" sz="2400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6146" name="Picture 2" descr="C:\Users\User\Downloads\4658bac83cc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5895976" cy="3143250"/>
          </a:xfrm>
          <a:prstGeom prst="rect">
            <a:avLst/>
          </a:prstGeom>
          <a:noFill/>
        </p:spPr>
      </p:pic>
      <p:pic>
        <p:nvPicPr>
          <p:cNvPr id="6147" name="Picture 3" descr="C:\Users\User\Downloads\1019972-i_0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933" y="3140968"/>
            <a:ext cx="3995067" cy="28890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20072" y="594928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Constantia" pitchFamily="18" charset="0"/>
              </a:rPr>
              <a:t>Схема действий бронепоездов при обороне Царицына</a:t>
            </a:r>
            <a:endParaRPr lang="ru-RU" sz="20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524328" cy="4180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nstantia" pitchFamily="18" charset="0"/>
              </a:rPr>
              <a:t>Бронепоезда в Гражданскую войну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5373216"/>
            <a:ext cx="3419872" cy="115212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Учебные занятия команды бронепоезда №10 им. Р.Люксембург.</a:t>
            </a:r>
            <a:endParaRPr lang="ru-RU" sz="2400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7172" name="Picture 4" descr="C:\Users\User\Downloads\Бронепоездъ_Единая_Россі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4664"/>
            <a:ext cx="6228184" cy="33401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412776"/>
            <a:ext cx="291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Белый бронепоезд «Единая Россия»</a:t>
            </a:r>
            <a:endParaRPr lang="ru-RU" sz="24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7174" name="Picture 6" descr="C:\Users\User\Downloads\img4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5816608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</a:rPr>
              <a:t>Команда и боевое оснащение бронепоезда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1196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Constantia" pitchFamily="18" charset="0"/>
              </a:rPr>
              <a:t>Команда бронепоезда «Иоанн </a:t>
            </a:r>
            <a:r>
              <a:rPr lang="ru-RU" sz="2800" dirty="0" err="1" smtClean="0">
                <a:solidFill>
                  <a:schemeClr val="bg1"/>
                </a:solidFill>
                <a:latin typeface="Constantia" pitchFamily="18" charset="0"/>
              </a:rPr>
              <a:t>Калита</a:t>
            </a:r>
            <a:r>
              <a:rPr lang="ru-RU" sz="2800" dirty="0" smtClean="0">
                <a:solidFill>
                  <a:schemeClr val="bg1"/>
                </a:solidFill>
                <a:latin typeface="Constantia" pitchFamily="18" charset="0"/>
              </a:rPr>
              <a:t>»</a:t>
            </a:r>
            <a:endParaRPr lang="ru-RU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1026" name="Picture 2" descr="C:\Users\User\Downloads\img_712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6515101" cy="4352925"/>
          </a:xfrm>
          <a:prstGeom prst="rect">
            <a:avLst/>
          </a:prstGeom>
          <a:noFill/>
        </p:spPr>
      </p:pic>
      <p:pic>
        <p:nvPicPr>
          <p:cNvPr id="1027" name="Picture 3" descr="C:\Users\User\Downloads\0_ce630_4086e88c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196752"/>
            <a:ext cx="7620000" cy="5495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onstantia" pitchFamily="18" charset="0"/>
              </a:rPr>
              <a:t>Команда и боевое оснащение бронепоезда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8722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Constantia" pitchFamily="18" charset="0"/>
              </a:rPr>
              <a:t>«…Мы думаем направить на бронепоезда опытных морских артиллеристов, обладающих высокой выучкой и привыкших вести огонь не с неподвижной позиции, а во время движения кораблей, да еще в условиях качки…» — в 1918 году выразил общую мысль противоборствующих сторон член реввоенсовета </a:t>
            </a:r>
            <a:r>
              <a:rPr lang="ru-RU" sz="1800" dirty="0" err="1" smtClean="0">
                <a:solidFill>
                  <a:schemeClr val="bg1"/>
                </a:solidFill>
                <a:latin typeface="Constantia" pitchFamily="18" charset="0"/>
              </a:rPr>
              <a:t>Подвойский</a:t>
            </a:r>
            <a:r>
              <a:rPr lang="ru-RU" sz="1800" dirty="0" smtClean="0">
                <a:solidFill>
                  <a:schemeClr val="bg1"/>
                </a:solidFill>
                <a:latin typeface="Constant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C:\Users\User\Downloads\1280px-Бронепоезд_Князь_Пожар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64904"/>
            <a:ext cx="7488832" cy="4202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nstantia" pitchFamily="18" charset="0"/>
              </a:rPr>
              <a:t>Команда и боевое оснащение бронепоезда</a:t>
            </a:r>
            <a:endParaRPr lang="ru-RU" dirty="0"/>
          </a:p>
        </p:txBody>
      </p:sp>
      <p:pic>
        <p:nvPicPr>
          <p:cNvPr id="5" name="Содержимое 4" descr="1019972-i_01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8820472" cy="4529432"/>
          </a:xfrm>
        </p:spPr>
      </p:pic>
      <p:pic>
        <p:nvPicPr>
          <p:cNvPr id="3077" name="Picture 5" descr="C:\Users\User\Downloads\at3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8892480" cy="4459985"/>
          </a:xfrm>
          <a:prstGeom prst="rect">
            <a:avLst/>
          </a:prstGeom>
          <a:noFill/>
        </p:spPr>
      </p:pic>
      <p:pic>
        <p:nvPicPr>
          <p:cNvPr id="3078" name="Picture 6" descr="C:\Users\User\Downloads\at3x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84784"/>
            <a:ext cx="8736045" cy="4453533"/>
          </a:xfrm>
          <a:prstGeom prst="rect">
            <a:avLst/>
          </a:prstGeom>
          <a:noFill/>
        </p:spPr>
      </p:pic>
      <p:pic>
        <p:nvPicPr>
          <p:cNvPr id="3079" name="Picture 7" descr="C:\Users\User\Downloads\at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484784"/>
            <a:ext cx="8613448" cy="4320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Заключение</a:t>
            </a:r>
            <a:endParaRPr lang="ru-RU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פלדת-אמנות-מבצר-הצבא-האדום-רכבת-משוריינת-קרב-מרופד-טנק-גרמני-Pz-Kpfw-III-4-גדלים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1"/>
            <a:ext cx="5991066" cy="3744416"/>
          </a:xfrm>
          <a:prstGeom prst="rect">
            <a:avLst/>
          </a:prstGeom>
          <a:noFill/>
        </p:spPr>
      </p:pic>
      <p:pic>
        <p:nvPicPr>
          <p:cNvPr id="4100" name="Picture 4" descr="C:\Users\User\Downloads\18ee706ef50e6a1cd3465328039ce4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8293487" cy="4407396"/>
          </a:xfrm>
          <a:prstGeom prst="rect">
            <a:avLst/>
          </a:prstGeom>
          <a:noFill/>
        </p:spPr>
      </p:pic>
      <p:pic>
        <p:nvPicPr>
          <p:cNvPr id="4101" name="Picture 5" descr="C:\Users\User\Downloads\b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8361561" cy="541541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nstantia" pitchFamily="18" charset="0"/>
              </a:rPr>
              <a:t>Список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fontAlgn="base"/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Амирханов Л. И. Броненосцы железных дорог — СПб.: Остров, 2005</a:t>
            </a:r>
          </a:p>
          <a:p>
            <a:pPr lvl="0" fontAlgn="base"/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Белые бронепоезда в Гражданской войне / ред.-сост. Г.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Пернавский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. — Сборник. — М.: Яуза,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Эксмо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, 2007</a:t>
            </a:r>
          </a:p>
          <a:p>
            <a:pPr lvl="0" fontAlgn="base"/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Дроговоз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И. Г. Крепости на колёсах. История бронепоездов — Мн.: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Харвест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, 2002</a:t>
            </a:r>
          </a:p>
          <a:p>
            <a:pPr lvl="0" fontAlgn="base"/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Каторин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Ю. Ф. Уникальная и парадоксальная военная техника / Ю. Ф. 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Каторин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, Н. Л. 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Волковский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. — М.: АСТ; СПб.: Полигон, 2007.</a:t>
            </a:r>
          </a:p>
          <a:p>
            <a:pPr lvl="0" fontAlgn="base"/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Шавров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А.В.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Бронепоезда-М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.: Книга по Требованию, 2012г.</a:t>
            </a:r>
          </a:p>
          <a:p>
            <a:pPr lvl="0" fontAlgn="base"/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Широкорад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А.Б. "Чудо-оружие Российской Империи". М., "Вече", 2005.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bg1"/>
                </a:solidFill>
                <a:latin typeface="Constantia" pitchFamily="18" charset="0"/>
              </a:rPr>
              <a:t>СПАСИБО ЗА ВНИМАНИЕ!</a:t>
            </a:r>
            <a:endParaRPr lang="ru-RU" sz="7200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Опрос учащихся и учителей</a:t>
            </a:r>
            <a:endParaRPr lang="ru-RU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Constantia" pitchFamily="18" charset="0"/>
              </a:rPr>
              <a:t>В какую войну бронепоезда получили наибольшее распространение?</a:t>
            </a:r>
            <a:endParaRPr lang="ru-RU" sz="2800" dirty="0">
              <a:solidFill>
                <a:schemeClr val="bg1"/>
              </a:solidFill>
              <a:latin typeface="Constantia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2564904"/>
          <a:ext cx="8820472" cy="4293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Constantia" pitchFamily="18" charset="0"/>
              </a:rPr>
              <a:t>Крепости на колесах. Бронепоезда в Гражданскую войну.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История бронепоездов оказалась тесно связанной с Россией. Недаром большинство зарубежных справочников и энциклопедий отсылают читателя к гражданской войне в России, ставшей ареной самого массового в истории человечества применения бронепоездов.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Именно годы Гражданской войны в нашей стране стали периодом настоящего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бронепоездного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бума. «Сухопутные броненосцы» применялись с невиданным ранее размахом, явив совершенно уникальную страницу в истории военного искусства.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Актуальность: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 в условиях модернизации обороны страны можно вспомнить оружие, наводившее страх на врагов. Речь идет о сухопутных линкорах-бронепоездах. Мы проанализируем пик использования бронепоездов в войне. Речь пойдет о Гражданской войне в России.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Constantia" pitchFamily="18" charset="0"/>
              </a:rPr>
              <a:t>Крепости на колесах. Бронепоезда в Гражданскую войну.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Цель работы: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Проанализировать применение бронепоездов в годы Гражданской войны. 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Задачи </a:t>
            </a:r>
            <a:endParaRPr lang="ru-RU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1. Рассмотреть историю создания и развитие бронепоездов.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2. Изучить применение бронепоездов в Гражданскую войну.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3. Проанализировать боевое оснащение бронепоезда.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Constantia" pitchFamily="18" charset="0"/>
              </a:rPr>
              <a:t>Крепости на колесах. Бронепоезда в Гражданскую войну.</a:t>
            </a:r>
            <a:endParaRPr lang="ru-RU" sz="36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Гипотеза: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 Возможно ли использование бронепоездов в современной войне?</a:t>
            </a:r>
          </a:p>
          <a:p>
            <a:pPr>
              <a:buNone/>
            </a:pP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Методы исследование: </a:t>
            </a:r>
            <a:endParaRPr lang="ru-RU" dirty="0" smtClean="0">
              <a:solidFill>
                <a:schemeClr val="bg1"/>
              </a:solidFill>
              <a:latin typeface="Constantia" pitchFamily="18" charset="0"/>
            </a:endParaRP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Опрос школьников и учителей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Изучение и анализ литературы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</a:rPr>
              <a:t>История бронепоездов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0c8005b51bf7fe9701b081def0cd64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464496" cy="3350836"/>
          </a:xfrm>
          <a:prstGeom prst="rect">
            <a:avLst/>
          </a:prstGeom>
          <a:noFill/>
        </p:spPr>
      </p:pic>
      <p:pic>
        <p:nvPicPr>
          <p:cNvPr id="1027" name="Picture 3" descr="C:\Users\User\Downloads\bp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4292" y="908720"/>
            <a:ext cx="7689708" cy="3830290"/>
          </a:xfrm>
          <a:prstGeom prst="rect">
            <a:avLst/>
          </a:prstGeom>
          <a:noFill/>
        </p:spPr>
      </p:pic>
      <p:pic>
        <p:nvPicPr>
          <p:cNvPr id="1028" name="Picture 4" descr="C:\Users\User\Downloads\478686e3a21c8ead12fa1f565f0c3e4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276872"/>
            <a:ext cx="7332482" cy="397001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onstantia" pitchFamily="18" charset="0"/>
              </a:rPr>
              <a:t>История бронепоездов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5292080" y="980728"/>
            <a:ext cx="3851920" cy="5544616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В период англо-бурской войны (1899-1902 гг.)  появились первые бронепоезда, обладавшие уже всеми родовыми признаками этого класса боевой техники.</a:t>
            </a:r>
          </a:p>
          <a:p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Новый вид боевой техники первоначально получил наименование «блиндированные поезда». </a:t>
            </a:r>
            <a:endParaRPr lang="ru-RU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050" name="Picture 2" descr="C:\Users\User\Downloads\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5364088" cy="3186599"/>
          </a:xfrm>
          <a:prstGeom prst="rect">
            <a:avLst/>
          </a:prstGeom>
          <a:noFill/>
        </p:spPr>
      </p:pic>
      <p:pic>
        <p:nvPicPr>
          <p:cNvPr id="2052" name="Picture 4" descr="C:\Users\User\Downloads\21a97e6373e15a77fe28368f4ef093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61625"/>
            <a:ext cx="5400600" cy="339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onstantia" pitchFamily="18" charset="0"/>
              </a:rPr>
              <a:t>Первая мировая война</a:t>
            </a:r>
            <a:endParaRPr lang="ru-RU" sz="4000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103439" cy="5184576"/>
          </a:xfrm>
        </p:spPr>
        <p:txBody>
          <a:bodyPr>
            <a:noAutofit/>
          </a:bodyPr>
          <a:lstStyle/>
          <a:p>
            <a:pPr fontAlgn="base"/>
            <a:r>
              <a:rPr lang="ru-RU" sz="1600" dirty="0" smtClean="0">
                <a:solidFill>
                  <a:schemeClr val="bg1"/>
                </a:solidFill>
                <a:latin typeface="Constantia" pitchFamily="18" charset="0"/>
              </a:rPr>
              <a:t>Начавшаяся в августе 1914 года первая мировая война, очень скоро приняла позиционный характер. Многомиллионные армии европейских держав стали все глубже закапываться в землю, укрепляя свои позиции километрами колючей проволоки, многочисленными минными полями. </a:t>
            </a:r>
          </a:p>
          <a:p>
            <a:pPr fontAlgn="base"/>
            <a:r>
              <a:rPr lang="ru-RU" sz="1600" dirty="0" smtClean="0">
                <a:solidFill>
                  <a:schemeClr val="bg1"/>
                </a:solidFill>
                <a:latin typeface="Constantia" pitchFamily="18" charset="0"/>
              </a:rPr>
              <a:t>Маневренных боевых действий, как это было в войнах девятнадцатого века, с 1915 года практически не велось. В таких условиях бронепоезда, имевшиеся в противостоящих армиях, применения себе практически не находили.</a:t>
            </a:r>
            <a:endParaRPr lang="ru-RU" sz="1600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3074" name="Picture 2" descr="C:\Users\User\Downloads\319px-Brockhaus_and_Efron_Encyclopedic_Dictionary_b32_900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779710" cy="3600400"/>
          </a:xfrm>
          <a:prstGeom prst="rect">
            <a:avLst/>
          </a:prstGeom>
          <a:noFill/>
        </p:spPr>
      </p:pic>
      <p:pic>
        <p:nvPicPr>
          <p:cNvPr id="3075" name="Picture 3" descr="C:\Users\User\Downloads\3bf5ff23b0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4896544" cy="342853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nstantia" pitchFamily="18" charset="0"/>
              </a:rPr>
              <a:t>Бронепоезда России 1900-1917гг.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Constantia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Первый русский бронепоезд был введен 1 сентября 1915г. Его назвали «</a:t>
            </a:r>
            <a:r>
              <a:rPr lang="ru-RU" sz="2400" dirty="0" err="1" smtClean="0">
                <a:solidFill>
                  <a:schemeClr val="bg1"/>
                </a:solidFill>
                <a:latin typeface="Constantia" pitchFamily="18" charset="0"/>
              </a:rPr>
              <a:t>Хунгуз</a:t>
            </a:r>
            <a:r>
              <a:rPr lang="ru-RU" sz="2400" dirty="0" smtClean="0">
                <a:solidFill>
                  <a:schemeClr val="bg1"/>
                </a:solidFill>
                <a:latin typeface="Constantia" pitchFamily="18" charset="0"/>
              </a:rPr>
              <a:t>» (иначе "Хунхуз"). </a:t>
            </a:r>
          </a:p>
          <a:p>
            <a:endParaRPr lang="ru-RU" dirty="0"/>
          </a:p>
        </p:txBody>
      </p:sp>
      <p:pic>
        <p:nvPicPr>
          <p:cNvPr id="4098" name="Picture 2" descr="C:\Users\User\Downloads\armored_train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1188" y="2125344"/>
            <a:ext cx="7532812" cy="4732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546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Крепости на колесах. Бронепоезда в Гражданскую войну. </vt:lpstr>
      <vt:lpstr>Опрос учащихся и учителей</vt:lpstr>
      <vt:lpstr>Крепости на колесах. Бронепоезда в Гражданскую войну.</vt:lpstr>
      <vt:lpstr>Крепости на колесах. Бронепоезда в Гражданскую войну.</vt:lpstr>
      <vt:lpstr>Крепости на колесах. Бронепоезда в Гражданскую войну.</vt:lpstr>
      <vt:lpstr>История бронепоездов </vt:lpstr>
      <vt:lpstr>История бронепоездов </vt:lpstr>
      <vt:lpstr>Первая мировая война</vt:lpstr>
      <vt:lpstr>Бронепоезда России 1900-1917гг. </vt:lpstr>
      <vt:lpstr>Бронепоезда в Гражданскую войну </vt:lpstr>
      <vt:lpstr>Бронепоезда в Гражданскую войну </vt:lpstr>
      <vt:lpstr>Бронепоезда в Гражданскую войну </vt:lpstr>
      <vt:lpstr>Команда и боевое оснащение бронепоезда </vt:lpstr>
      <vt:lpstr>Команда и боевое оснащение бронепоезда</vt:lpstr>
      <vt:lpstr>Команда и боевое оснащение бронепоезда</vt:lpstr>
      <vt:lpstr>Заключение</vt:lpstr>
      <vt:lpstr>Список литературы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34</cp:revision>
  <dcterms:created xsi:type="dcterms:W3CDTF">2017-03-31T13:22:30Z</dcterms:created>
  <dcterms:modified xsi:type="dcterms:W3CDTF">2017-04-06T13:21:24Z</dcterms:modified>
</cp:coreProperties>
</file>