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3" r:id="rId14"/>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2" d="100"/>
          <a:sy n="102" d="100"/>
        </p:scale>
        <p:origin x="-72" y="-7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5.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7.png"/><Relationship Id="rId7"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7.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9.png"/><Relationship Id="rId10"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2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pic>
        <p:nvPicPr>
          <p:cNvPr id="32" name="Picture 2" descr="http://www.designtos.com/postpic/2013/03/cool-powerpoint-presentations_51752.jpg"/>
          <p:cNvPicPr>
            <a:picLocks noChangeAspect="1" noChangeArrowheads="1"/>
          </p:cNvPicPr>
          <p:nvPr userDrawn="1"/>
        </p:nvPicPr>
        <p:blipFill>
          <a:blip r:embed="rId2" cstate="screen">
            <a:lum bright="-10000" contrast="-10000"/>
            <a:extLst>
              <a:ext uri="{28A0092B-C50C-407E-A947-70E740481C1C}">
                <a14:useLocalDpi xmlns:a14="http://schemas.microsoft.com/office/drawing/2010/main"/>
              </a:ext>
            </a:extLst>
          </a:blip>
          <a:srcRect/>
          <a:stretch>
            <a:fillRect/>
          </a:stretch>
        </p:blipFill>
        <p:spPr bwMode="auto">
          <a:xfrm>
            <a:off x="14285" y="0"/>
            <a:ext cx="9129715" cy="5143500"/>
          </a:xfrm>
          <a:prstGeom prst="frame">
            <a:avLst>
              <a:gd name="adj1" fmla="val 12040"/>
            </a:avLst>
          </a:prstGeom>
          <a:noFill/>
          <a:scene3d>
            <a:camera prst="orthographicFront"/>
            <a:lightRig rig="threePt" dir="t"/>
          </a:scene3d>
          <a:sp3d>
            <a:bevelT prst="convex"/>
          </a:sp3d>
        </p:spPr>
      </p:pic>
      <p:pic>
        <p:nvPicPr>
          <p:cNvPr id="7" name="Picture 16" descr="http://hacksam94.appspot.com/img0.liveinternet.ru/images/attach/c/11/116/418/116418490_large_19.png"/>
          <p:cNvPicPr>
            <a:picLocks noChangeAspect="1" noChangeArrowheads="1"/>
          </p:cNvPicPr>
          <p:nvPr userDrawn="1"/>
        </p:nvPicPr>
        <p:blipFill>
          <a:blip r:embed="rId3" cstate="screen">
            <a:lum contrast="20000"/>
            <a:extLst>
              <a:ext uri="{28A0092B-C50C-407E-A947-70E740481C1C}">
                <a14:useLocalDpi xmlns:a14="http://schemas.microsoft.com/office/drawing/2010/main"/>
              </a:ext>
            </a:extLst>
          </a:blip>
          <a:srcRect/>
          <a:stretch>
            <a:fillRect/>
          </a:stretch>
        </p:blipFill>
        <p:spPr bwMode="auto">
          <a:xfrm rot="340719" flipH="1">
            <a:off x="524184" y="2474817"/>
            <a:ext cx="1026964" cy="1983006"/>
          </a:xfrm>
          <a:prstGeom prst="rect">
            <a:avLst/>
          </a:prstGeom>
          <a:noFill/>
        </p:spPr>
      </p:pic>
      <p:pic>
        <p:nvPicPr>
          <p:cNvPr id="9" name="Picture 2" descr="http://img0.liveinternet.ru/images/attach/c/11/116/418/116418534_27.png"/>
          <p:cNvPicPr>
            <a:picLocks noChangeAspect="1" noChangeArrowheads="1"/>
          </p:cNvPicPr>
          <p:nvPr userDrawn="1"/>
        </p:nvPicPr>
        <p:blipFill>
          <a:blip r:embed="rId4" cstate="screen">
            <a:lum bright="-10000" contrast="20000"/>
            <a:extLst>
              <a:ext uri="{28A0092B-C50C-407E-A947-70E740481C1C}">
                <a14:useLocalDpi xmlns:a14="http://schemas.microsoft.com/office/drawing/2010/main"/>
              </a:ext>
            </a:extLst>
          </a:blip>
          <a:srcRect/>
          <a:stretch>
            <a:fillRect/>
          </a:stretch>
        </p:blipFill>
        <p:spPr bwMode="auto">
          <a:xfrm flipH="1">
            <a:off x="5072066" y="2714626"/>
            <a:ext cx="957482" cy="1799140"/>
          </a:xfrm>
          <a:prstGeom prst="rect">
            <a:avLst/>
          </a:prstGeom>
          <a:noFill/>
        </p:spPr>
      </p:pic>
      <p:pic>
        <p:nvPicPr>
          <p:cNvPr id="10" name="Picture 12" descr="http://hacksam94.appspot.com/img0.liveinternet.ru/images/attach/c/11/116/418/116418426_large_10.png"/>
          <p:cNvPicPr>
            <a:picLocks noChangeAspect="1" noChangeArrowheads="1"/>
          </p:cNvPicPr>
          <p:nvPr userDrawn="1"/>
        </p:nvPicPr>
        <p:blipFill>
          <a:blip r:embed="rId5" cstate="screen">
            <a:lum bright="-10000" contrast="20000"/>
            <a:extLst>
              <a:ext uri="{28A0092B-C50C-407E-A947-70E740481C1C}">
                <a14:useLocalDpi xmlns:a14="http://schemas.microsoft.com/office/drawing/2010/main"/>
              </a:ext>
            </a:extLst>
          </a:blip>
          <a:srcRect/>
          <a:stretch>
            <a:fillRect/>
          </a:stretch>
        </p:blipFill>
        <p:spPr bwMode="auto">
          <a:xfrm rot="19995462" flipH="1">
            <a:off x="6919756" y="2758693"/>
            <a:ext cx="1637567" cy="1400951"/>
          </a:xfrm>
          <a:prstGeom prst="rect">
            <a:avLst/>
          </a:prstGeom>
          <a:noFill/>
        </p:spPr>
      </p:pic>
      <p:pic>
        <p:nvPicPr>
          <p:cNvPr id="12" name="Picture 14" descr="25 (264x700, 131Kb)"/>
          <p:cNvPicPr>
            <a:picLocks noChangeAspect="1" noChangeArrowheads="1"/>
          </p:cNvPicPr>
          <p:nvPr userDrawn="1"/>
        </p:nvPicPr>
        <p:blipFill>
          <a:blip r:embed="rId6" cstate="screen">
            <a:lum bright="-10000" contrast="10000"/>
            <a:extLst>
              <a:ext uri="{28A0092B-C50C-407E-A947-70E740481C1C}">
                <a14:useLocalDpi xmlns:a14="http://schemas.microsoft.com/office/drawing/2010/main"/>
              </a:ext>
            </a:extLst>
          </a:blip>
          <a:srcRect/>
          <a:stretch>
            <a:fillRect/>
          </a:stretch>
        </p:blipFill>
        <p:spPr bwMode="auto">
          <a:xfrm>
            <a:off x="2500298" y="2407226"/>
            <a:ext cx="785818" cy="2083610"/>
          </a:xfrm>
          <a:prstGeom prst="rect">
            <a:avLst/>
          </a:prstGeom>
          <a:noFill/>
        </p:spPr>
      </p:pic>
      <p:pic>
        <p:nvPicPr>
          <p:cNvPr id="13" name="Picture 28" descr="http://www.yenislayt.com/upload/822f2897a5.png"/>
          <p:cNvPicPr>
            <a:picLocks noChangeAspect="1" noChangeArrowheads="1"/>
          </p:cNvPicPr>
          <p:nvPr userDrawn="1"/>
        </p:nvPicPr>
        <p:blipFill>
          <a:blip r:embed="rId7" cstate="screen">
            <a:lum bright="-10000" contrast="10000"/>
            <a:extLst>
              <a:ext uri="{28A0092B-C50C-407E-A947-70E740481C1C}">
                <a14:useLocalDpi xmlns:a14="http://schemas.microsoft.com/office/drawing/2010/main"/>
              </a:ext>
            </a:extLst>
          </a:blip>
          <a:srcRect/>
          <a:stretch>
            <a:fillRect/>
          </a:stretch>
        </p:blipFill>
        <p:spPr bwMode="auto">
          <a:xfrm>
            <a:off x="1285852" y="3000378"/>
            <a:ext cx="1385897" cy="1732373"/>
          </a:xfrm>
          <a:prstGeom prst="rect">
            <a:avLst/>
          </a:prstGeom>
          <a:noFill/>
        </p:spPr>
      </p:pic>
      <p:grpSp>
        <p:nvGrpSpPr>
          <p:cNvPr id="15" name="Группа 14"/>
          <p:cNvGrpSpPr/>
          <p:nvPr userDrawn="1"/>
        </p:nvGrpSpPr>
        <p:grpSpPr>
          <a:xfrm>
            <a:off x="0" y="0"/>
            <a:ext cx="9144000" cy="5143500"/>
            <a:chOff x="0" y="0"/>
            <a:chExt cx="9144000" cy="5143500"/>
          </a:xfrm>
        </p:grpSpPr>
        <p:grpSp>
          <p:nvGrpSpPr>
            <p:cNvPr id="16" name="Группа 24"/>
            <p:cNvGrpSpPr/>
            <p:nvPr userDrawn="1"/>
          </p:nvGrpSpPr>
          <p:grpSpPr>
            <a:xfrm>
              <a:off x="0" y="0"/>
              <a:ext cx="9144000" cy="596399"/>
              <a:chOff x="0" y="0"/>
              <a:chExt cx="9144000" cy="596399"/>
            </a:xfrm>
          </p:grpSpPr>
          <p:pic>
            <p:nvPicPr>
              <p:cNvPr id="27" name="Picture 22" descr="http://orig12.deviantart.net/f8b9/f/2012/151/b/5/free_vector_sport_by_freevectorfinder-d51tziz.png"/>
              <p:cNvPicPr>
                <a:picLocks noChangeAspect="1" noChangeArrowheads="1"/>
              </p:cNvPicPr>
              <p:nvPr userDrawn="1"/>
            </p:nvPicPr>
            <p:blipFill>
              <a:blip r:embed="rId8"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28" name="Picture 22" descr="http://orig12.deviantart.net/f8b9/f/2012/151/b/5/free_vector_sport_by_freevectorfinder-d51tziz.png"/>
              <p:cNvPicPr>
                <a:picLocks noChangeAspect="1" noChangeArrowheads="1"/>
              </p:cNvPicPr>
              <p:nvPr userDrawn="1"/>
            </p:nvPicPr>
            <p:blipFill>
              <a:blip r:embed="rId9"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29" name="Picture 22" descr="http://orig12.deviantart.net/f8b9/f/2012/151/b/5/free_vector_sport_by_freevectorfinder-d51tziz.png"/>
              <p:cNvPicPr>
                <a:picLocks noChangeAspect="1" noChangeArrowheads="1"/>
              </p:cNvPicPr>
              <p:nvPr userDrawn="1"/>
            </p:nvPicPr>
            <p:blipFill>
              <a:blip r:embed="rId8"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30" name="Picture 22" descr="http://orig12.deviantart.net/f8b9/f/2012/151/b/5/free_vector_sport_by_freevectorfinder-d51tziz.png"/>
              <p:cNvPicPr>
                <a:picLocks noChangeAspect="1" noChangeArrowheads="1"/>
              </p:cNvPicPr>
              <p:nvPr userDrawn="1"/>
            </p:nvPicPr>
            <p:blipFill>
              <a:blip r:embed="rId10"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31" name="Picture 22" descr="http://orig12.deviantart.net/f8b9/f/2012/151/b/5/free_vector_sport_by_freevectorfinder-d51tziz.png"/>
              <p:cNvPicPr>
                <a:picLocks noChangeAspect="1" noChangeArrowheads="1"/>
              </p:cNvPicPr>
              <p:nvPr userDrawn="1"/>
            </p:nvPicPr>
            <p:blipFill>
              <a:blip r:embed="rId9"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pic>
          <p:nvPicPr>
            <p:cNvPr id="17" name="Picture 22" descr="http://orig12.deviantart.net/f8b9/f/2012/151/b/5/free_vector_sport_by_freevectorfinder-d51tziz.png"/>
            <p:cNvPicPr>
              <a:picLocks noChangeAspect="1" noChangeArrowheads="1"/>
            </p:cNvPicPr>
            <p:nvPr userDrawn="1"/>
          </p:nvPicPr>
          <p:blipFill>
            <a:blip r:embed="rId9" cstate="screen">
              <a:extLst>
                <a:ext uri="{28A0092B-C50C-407E-A947-70E740481C1C}">
                  <a14:useLocalDpi xmlns:a14="http://schemas.microsoft.com/office/drawing/2010/main"/>
                </a:ext>
              </a:extLst>
            </a:blip>
            <a:srcRect/>
            <a:stretch>
              <a:fillRect/>
            </a:stretch>
          </p:blipFill>
          <p:spPr bwMode="auto">
            <a:xfrm rot="16200000">
              <a:off x="-675414" y="1246900"/>
              <a:ext cx="1857388" cy="506560"/>
            </a:xfrm>
            <a:prstGeom prst="rect">
              <a:avLst/>
            </a:prstGeom>
            <a:noFill/>
          </p:spPr>
        </p:pic>
        <p:pic>
          <p:nvPicPr>
            <p:cNvPr id="18" name="Picture 22" descr="http://orig12.deviantart.net/f8b9/f/2012/151/b/5/free_vector_sport_by_freevectorfinder-d51tziz.png"/>
            <p:cNvPicPr>
              <a:picLocks noChangeAspect="1" noChangeArrowheads="1"/>
            </p:cNvPicPr>
            <p:nvPr userDrawn="1"/>
          </p:nvPicPr>
          <p:blipFill>
            <a:blip r:embed="rId8" cstate="screen">
              <a:extLst>
                <a:ext uri="{28A0092B-C50C-407E-A947-70E740481C1C}">
                  <a14:useLocalDpi xmlns:a14="http://schemas.microsoft.com/office/drawing/2010/main"/>
                </a:ext>
              </a:extLst>
            </a:blip>
            <a:srcRect/>
            <a:stretch>
              <a:fillRect/>
            </a:stretch>
          </p:blipFill>
          <p:spPr bwMode="auto">
            <a:xfrm rot="16200000">
              <a:off x="-686779" y="3115653"/>
              <a:ext cx="1928826" cy="555268"/>
            </a:xfrm>
            <a:prstGeom prst="rect">
              <a:avLst/>
            </a:prstGeom>
            <a:noFill/>
          </p:spPr>
        </p:pic>
        <p:pic>
          <p:nvPicPr>
            <p:cNvPr id="19" name="Picture 22" descr="http://orig12.deviantart.net/f8b9/f/2012/151/b/5/free_vector_sport_by_freevectorfinder-d51tziz.png"/>
            <p:cNvPicPr>
              <a:picLocks noChangeAspect="1" noChangeArrowheads="1"/>
            </p:cNvPicPr>
            <p:nvPr userDrawn="1"/>
          </p:nvPicPr>
          <p:blipFill>
            <a:blip r:embed="rId9" cstate="screen">
              <a:extLst>
                <a:ext uri="{28A0092B-C50C-407E-A947-70E740481C1C}">
                  <a14:useLocalDpi xmlns:a14="http://schemas.microsoft.com/office/drawing/2010/main"/>
                </a:ext>
              </a:extLst>
            </a:blip>
            <a:srcRect/>
            <a:stretch>
              <a:fillRect/>
            </a:stretch>
          </p:blipFill>
          <p:spPr bwMode="auto">
            <a:xfrm rot="5400000">
              <a:off x="7962026" y="3318602"/>
              <a:ext cx="1857388" cy="506560"/>
            </a:xfrm>
            <a:prstGeom prst="rect">
              <a:avLst/>
            </a:prstGeom>
            <a:noFill/>
          </p:spPr>
        </p:pic>
        <p:pic>
          <p:nvPicPr>
            <p:cNvPr id="20" name="Picture 22" descr="http://orig12.deviantart.net/f8b9/f/2012/151/b/5/free_vector_sport_by_freevectorfinder-d51tziz.png"/>
            <p:cNvPicPr>
              <a:picLocks noChangeAspect="1" noChangeArrowheads="1"/>
            </p:cNvPicPr>
            <p:nvPr userDrawn="1"/>
          </p:nvPicPr>
          <p:blipFill>
            <a:blip r:embed="rId8" cstate="screen">
              <a:extLst>
                <a:ext uri="{28A0092B-C50C-407E-A947-70E740481C1C}">
                  <a14:useLocalDpi xmlns:a14="http://schemas.microsoft.com/office/drawing/2010/main"/>
                </a:ext>
              </a:extLst>
            </a:blip>
            <a:srcRect/>
            <a:stretch>
              <a:fillRect/>
            </a:stretch>
          </p:blipFill>
          <p:spPr bwMode="auto">
            <a:xfrm rot="5400000">
              <a:off x="7901953" y="1329703"/>
              <a:ext cx="1928826" cy="555268"/>
            </a:xfrm>
            <a:prstGeom prst="rect">
              <a:avLst/>
            </a:prstGeom>
            <a:noFill/>
          </p:spPr>
        </p:pic>
        <p:grpSp>
          <p:nvGrpSpPr>
            <p:cNvPr id="21" name="Группа 25"/>
            <p:cNvGrpSpPr/>
            <p:nvPr userDrawn="1"/>
          </p:nvGrpSpPr>
          <p:grpSpPr>
            <a:xfrm>
              <a:off x="0" y="4547101"/>
              <a:ext cx="9144000" cy="596399"/>
              <a:chOff x="0" y="0"/>
              <a:chExt cx="9144000" cy="596399"/>
            </a:xfrm>
          </p:grpSpPr>
          <p:pic>
            <p:nvPicPr>
              <p:cNvPr id="22" name="Picture 22" descr="http://orig12.deviantart.net/f8b9/f/2012/151/b/5/free_vector_sport_by_freevectorfinder-d51tziz.png"/>
              <p:cNvPicPr>
                <a:picLocks noChangeAspect="1" noChangeArrowheads="1"/>
              </p:cNvPicPr>
              <p:nvPr userDrawn="1"/>
            </p:nvPicPr>
            <p:blipFill>
              <a:blip r:embed="rId8"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23" name="Picture 22" descr="http://orig12.deviantart.net/f8b9/f/2012/151/b/5/free_vector_sport_by_freevectorfinder-d51tziz.png"/>
              <p:cNvPicPr>
                <a:picLocks noChangeAspect="1" noChangeArrowheads="1"/>
              </p:cNvPicPr>
              <p:nvPr userDrawn="1"/>
            </p:nvPicPr>
            <p:blipFill>
              <a:blip r:embed="rId9"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24" name="Picture 22" descr="http://orig12.deviantart.net/f8b9/f/2012/151/b/5/free_vector_sport_by_freevectorfinder-d51tziz.png"/>
              <p:cNvPicPr>
                <a:picLocks noChangeAspect="1" noChangeArrowheads="1"/>
              </p:cNvPicPr>
              <p:nvPr userDrawn="1"/>
            </p:nvPicPr>
            <p:blipFill>
              <a:blip r:embed="rId8"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25" name="Picture 22" descr="http://orig12.deviantart.net/f8b9/f/2012/151/b/5/free_vector_sport_by_freevectorfinder-d51tziz.png"/>
              <p:cNvPicPr>
                <a:picLocks noChangeAspect="1" noChangeArrowheads="1"/>
              </p:cNvPicPr>
              <p:nvPr userDrawn="1"/>
            </p:nvPicPr>
            <p:blipFill>
              <a:blip r:embed="rId10"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26" name="Picture 22" descr="http://orig12.deviantart.net/f8b9/f/2012/151/b/5/free_vector_sport_by_freevectorfinder-d51tziz.png"/>
              <p:cNvPicPr>
                <a:picLocks noChangeAspect="1" noChangeArrowheads="1"/>
              </p:cNvPicPr>
              <p:nvPr userDrawn="1"/>
            </p:nvPicPr>
            <p:blipFill>
              <a:blip r:embed="rId9"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grpSp>
      <p:pic>
        <p:nvPicPr>
          <p:cNvPr id="11" name="Picture 10" descr="http://hacksam94.appspot.com/img0.liveinternet.ru/images/attach/c/11/116/418/116418386_large_3.png"/>
          <p:cNvPicPr>
            <a:picLocks noChangeAspect="1" noChangeArrowheads="1"/>
          </p:cNvPicPr>
          <p:nvPr userDrawn="1"/>
        </p:nvPicPr>
        <p:blipFill>
          <a:blip r:embed="rId11" cstate="screen">
            <a:lum bright="-10000" contrast="20000"/>
            <a:extLst>
              <a:ext uri="{28A0092B-C50C-407E-A947-70E740481C1C}">
                <a14:useLocalDpi xmlns:a14="http://schemas.microsoft.com/office/drawing/2010/main"/>
              </a:ext>
            </a:extLst>
          </a:blip>
          <a:srcRect/>
          <a:stretch>
            <a:fillRect/>
          </a:stretch>
        </p:blipFill>
        <p:spPr bwMode="auto">
          <a:xfrm>
            <a:off x="3286116" y="2928940"/>
            <a:ext cx="1785918" cy="1617290"/>
          </a:xfrm>
          <a:prstGeom prst="rect">
            <a:avLst/>
          </a:prstGeom>
          <a:noFill/>
        </p:spPr>
      </p:pic>
      <p:pic>
        <p:nvPicPr>
          <p:cNvPr id="8" name="Picture 4" descr="http://hacksam94.appspot.com/img1.liveinternet.ru/images/attach/c/11/116/418/116418315_18.png"/>
          <p:cNvPicPr>
            <a:picLocks noChangeAspect="1" noChangeArrowheads="1"/>
          </p:cNvPicPr>
          <p:nvPr userDrawn="1"/>
        </p:nvPicPr>
        <p:blipFill>
          <a:blip r:embed="rId12" cstate="screen">
            <a:lum bright="-10000" contrast="20000"/>
            <a:extLst>
              <a:ext uri="{28A0092B-C50C-407E-A947-70E740481C1C}">
                <a14:useLocalDpi xmlns:a14="http://schemas.microsoft.com/office/drawing/2010/main"/>
              </a:ext>
            </a:extLst>
          </a:blip>
          <a:srcRect/>
          <a:stretch>
            <a:fillRect/>
          </a:stretch>
        </p:blipFill>
        <p:spPr bwMode="auto">
          <a:xfrm rot="523529" flipH="1">
            <a:off x="6117975" y="2945164"/>
            <a:ext cx="1281081" cy="1643074"/>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200151"/>
            <a:ext cx="8229600" cy="3394472"/>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4767263"/>
            <a:ext cx="2133600" cy="273844"/>
          </a:xfrm>
          <a:prstGeom prst="rect">
            <a:avLst/>
          </a:prstGeom>
        </p:spPr>
        <p:txBody>
          <a:bodyPr/>
          <a:lstStyle/>
          <a:p>
            <a:fld id="{D313D508-E6A6-48AC-8DFB-C50897BB7E0F}" type="datetimeFigureOut">
              <a:rPr lang="ru-RU" smtClean="0"/>
              <a:t>08.09.2017</a:t>
            </a:fld>
            <a:endParaRPr lang="ru-RU"/>
          </a:p>
        </p:txBody>
      </p:sp>
      <p:sp>
        <p:nvSpPr>
          <p:cNvPr id="5" name="Нижний колонтитул 4"/>
          <p:cNvSpPr>
            <a:spLocks noGrp="1"/>
          </p:cNvSpPr>
          <p:nvPr>
            <p:ph type="ftr" sz="quarter" idx="11"/>
          </p:nvPr>
        </p:nvSpPr>
        <p:spPr>
          <a:xfrm>
            <a:off x="3124200" y="4767263"/>
            <a:ext cx="2895600" cy="273844"/>
          </a:xfrm>
          <a:prstGeom prst="rect">
            <a:avLst/>
          </a:prstGeom>
        </p:spPr>
        <p:txBody>
          <a:bodyPr/>
          <a:lstStyle/>
          <a:p>
            <a:endParaRPr lang="ru-RU"/>
          </a:p>
        </p:txBody>
      </p:sp>
      <p:sp>
        <p:nvSpPr>
          <p:cNvPr id="6" name="Номер слайда 5"/>
          <p:cNvSpPr>
            <a:spLocks noGrp="1"/>
          </p:cNvSpPr>
          <p:nvPr>
            <p:ph type="sldNum" sz="quarter" idx="12"/>
          </p:nvPr>
        </p:nvSpPr>
        <p:spPr>
          <a:xfrm>
            <a:off x="6553200" y="4767263"/>
            <a:ext cx="2133600" cy="273844"/>
          </a:xfrm>
          <a:prstGeom prst="rect">
            <a:avLst/>
          </a:prstGeom>
        </p:spPr>
        <p:txBody>
          <a:bodyPr/>
          <a:lstStyle/>
          <a:p>
            <a:fld id="{A3403673-5E58-4BD7-BED7-40D5B70038C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4781"/>
            <a:ext cx="2057400" cy="3290888"/>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4781"/>
            <a:ext cx="6019800" cy="3290888"/>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4767263"/>
            <a:ext cx="2133600" cy="273844"/>
          </a:xfrm>
          <a:prstGeom prst="rect">
            <a:avLst/>
          </a:prstGeom>
        </p:spPr>
        <p:txBody>
          <a:bodyPr/>
          <a:lstStyle/>
          <a:p>
            <a:fld id="{D313D508-E6A6-48AC-8DFB-C50897BB7E0F}" type="datetimeFigureOut">
              <a:rPr lang="ru-RU" smtClean="0"/>
              <a:t>08.09.2017</a:t>
            </a:fld>
            <a:endParaRPr lang="ru-RU"/>
          </a:p>
        </p:txBody>
      </p:sp>
      <p:sp>
        <p:nvSpPr>
          <p:cNvPr id="5" name="Нижний колонтитул 4"/>
          <p:cNvSpPr>
            <a:spLocks noGrp="1"/>
          </p:cNvSpPr>
          <p:nvPr>
            <p:ph type="ftr" sz="quarter" idx="11"/>
          </p:nvPr>
        </p:nvSpPr>
        <p:spPr>
          <a:xfrm>
            <a:off x="3124200" y="4767263"/>
            <a:ext cx="2895600" cy="273844"/>
          </a:xfrm>
          <a:prstGeom prst="rect">
            <a:avLst/>
          </a:prstGeom>
        </p:spPr>
        <p:txBody>
          <a:bodyPr/>
          <a:lstStyle/>
          <a:p>
            <a:endParaRPr lang="ru-RU"/>
          </a:p>
        </p:txBody>
      </p:sp>
      <p:sp>
        <p:nvSpPr>
          <p:cNvPr id="6" name="Номер слайда 5"/>
          <p:cNvSpPr>
            <a:spLocks noGrp="1"/>
          </p:cNvSpPr>
          <p:nvPr>
            <p:ph type="sldNum" sz="quarter" idx="12"/>
          </p:nvPr>
        </p:nvSpPr>
        <p:spPr>
          <a:xfrm>
            <a:off x="6553200" y="4767263"/>
            <a:ext cx="2133600" cy="273844"/>
          </a:xfrm>
          <a:prstGeom prst="rect">
            <a:avLst/>
          </a:prstGeom>
        </p:spPr>
        <p:txBody>
          <a:bodyPr/>
          <a:lstStyle/>
          <a:p>
            <a:fld id="{A3403673-5E58-4BD7-BED7-40D5B70038C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pic>
        <p:nvPicPr>
          <p:cNvPr id="7" name="Picture 2" descr="http://www.designtos.com/postpic/2013/03/cool-powerpoint-presentations_51752.jpg"/>
          <p:cNvPicPr>
            <a:picLocks noChangeAspect="1" noChangeArrowheads="1"/>
          </p:cNvPicPr>
          <p:nvPr userDrawn="1"/>
        </p:nvPicPr>
        <p:blipFill>
          <a:blip r:embed="rId2" cstate="screen">
            <a:lum bright="-10000" contrast="-10000"/>
            <a:extLst>
              <a:ext uri="{28A0092B-C50C-407E-A947-70E740481C1C}">
                <a14:useLocalDpi xmlns:a14="http://schemas.microsoft.com/office/drawing/2010/main"/>
              </a:ext>
            </a:extLst>
          </a:blip>
          <a:srcRect/>
          <a:stretch>
            <a:fillRect/>
          </a:stretch>
        </p:blipFill>
        <p:spPr bwMode="auto">
          <a:xfrm>
            <a:off x="14285" y="0"/>
            <a:ext cx="9129715" cy="5143500"/>
          </a:xfrm>
          <a:prstGeom prst="frame">
            <a:avLst>
              <a:gd name="adj1" fmla="val 12040"/>
            </a:avLst>
          </a:prstGeom>
          <a:noFill/>
          <a:scene3d>
            <a:camera prst="orthographicFront"/>
            <a:lightRig rig="threePt" dir="t"/>
          </a:scene3d>
          <a:sp3d>
            <a:bevelT prst="convex"/>
          </a:sp3d>
        </p:spPr>
      </p:pic>
      <p:grpSp>
        <p:nvGrpSpPr>
          <p:cNvPr id="8" name="Группа 7"/>
          <p:cNvGrpSpPr/>
          <p:nvPr userDrawn="1"/>
        </p:nvGrpSpPr>
        <p:grpSpPr>
          <a:xfrm>
            <a:off x="0" y="0"/>
            <a:ext cx="9144000" cy="5143500"/>
            <a:chOff x="0" y="0"/>
            <a:chExt cx="9144000" cy="5143500"/>
          </a:xfrm>
        </p:grpSpPr>
        <p:grpSp>
          <p:nvGrpSpPr>
            <p:cNvPr id="9" name="Группа 24"/>
            <p:cNvGrpSpPr/>
            <p:nvPr userDrawn="1"/>
          </p:nvGrpSpPr>
          <p:grpSpPr>
            <a:xfrm>
              <a:off x="0" y="0"/>
              <a:ext cx="9144000" cy="596399"/>
              <a:chOff x="0" y="0"/>
              <a:chExt cx="9144000" cy="596399"/>
            </a:xfrm>
          </p:grpSpPr>
          <p:pic>
            <p:nvPicPr>
              <p:cNvPr id="20"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21"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22"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23"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24"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pic>
          <p:nvPicPr>
            <p:cNvPr id="10"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rot="16200000">
              <a:off x="-675414" y="1246900"/>
              <a:ext cx="1857388" cy="506560"/>
            </a:xfrm>
            <a:prstGeom prst="rect">
              <a:avLst/>
            </a:prstGeom>
            <a:noFill/>
          </p:spPr>
        </p:pic>
        <p:pic>
          <p:nvPicPr>
            <p:cNvPr id="11"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rot="16200000">
              <a:off x="-686779" y="3115653"/>
              <a:ext cx="1928826" cy="555268"/>
            </a:xfrm>
            <a:prstGeom prst="rect">
              <a:avLst/>
            </a:prstGeom>
            <a:noFill/>
          </p:spPr>
        </p:pic>
        <p:pic>
          <p:nvPicPr>
            <p:cNvPr id="12"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rot="5400000">
              <a:off x="7962026" y="3318602"/>
              <a:ext cx="1857388" cy="506560"/>
            </a:xfrm>
            <a:prstGeom prst="rect">
              <a:avLst/>
            </a:prstGeom>
            <a:noFill/>
          </p:spPr>
        </p:pic>
        <p:pic>
          <p:nvPicPr>
            <p:cNvPr id="13"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rot="5400000">
              <a:off x="7901953" y="1329703"/>
              <a:ext cx="1928826" cy="555268"/>
            </a:xfrm>
            <a:prstGeom prst="rect">
              <a:avLst/>
            </a:prstGeom>
            <a:noFill/>
          </p:spPr>
        </p:pic>
        <p:grpSp>
          <p:nvGrpSpPr>
            <p:cNvPr id="14" name="Группа 25"/>
            <p:cNvGrpSpPr/>
            <p:nvPr userDrawn="1"/>
          </p:nvGrpSpPr>
          <p:grpSpPr>
            <a:xfrm>
              <a:off x="0" y="4547101"/>
              <a:ext cx="9144000" cy="596399"/>
              <a:chOff x="0" y="0"/>
              <a:chExt cx="9144000" cy="596399"/>
            </a:xfrm>
          </p:grpSpPr>
          <p:pic>
            <p:nvPicPr>
              <p:cNvPr id="15"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16"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17"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18"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19"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grpSp>
      <p:pic>
        <p:nvPicPr>
          <p:cNvPr id="25" name="Picture 10" descr="http://hacksam94.appspot.com/img0.liveinternet.ru/images/attach/c/11/116/418/116418386_large_3.png"/>
          <p:cNvPicPr>
            <a:picLocks noChangeAspect="1" noChangeArrowheads="1"/>
          </p:cNvPicPr>
          <p:nvPr userDrawn="1"/>
        </p:nvPicPr>
        <p:blipFill>
          <a:blip r:embed="rId6" cstate="screen">
            <a:lum bright="-10000" contrast="20000"/>
            <a:extLst>
              <a:ext uri="{28A0092B-C50C-407E-A947-70E740481C1C}">
                <a14:useLocalDpi xmlns:a14="http://schemas.microsoft.com/office/drawing/2010/main"/>
              </a:ext>
            </a:extLst>
          </a:blip>
          <a:srcRect/>
          <a:stretch>
            <a:fillRect/>
          </a:stretch>
        </p:blipFill>
        <p:spPr bwMode="auto">
          <a:xfrm>
            <a:off x="6929454" y="2942430"/>
            <a:ext cx="1928794" cy="1746676"/>
          </a:xfrm>
          <a:prstGeom prst="rect">
            <a:avLst/>
          </a:prstGeom>
          <a:noFill/>
        </p:spPr>
      </p:pic>
      <p:pic>
        <p:nvPicPr>
          <p:cNvPr id="26" name="Picture 12" descr="http://hacksam94.appspot.com/img0.liveinternet.ru/images/attach/c/11/116/418/116418426_large_10.png"/>
          <p:cNvPicPr>
            <a:picLocks noChangeAspect="1" noChangeArrowheads="1"/>
          </p:cNvPicPr>
          <p:nvPr userDrawn="1"/>
        </p:nvPicPr>
        <p:blipFill>
          <a:blip r:embed="rId7" cstate="screen">
            <a:lum bright="-10000" contrast="20000"/>
            <a:extLst>
              <a:ext uri="{28A0092B-C50C-407E-A947-70E740481C1C}">
                <a14:useLocalDpi xmlns:a14="http://schemas.microsoft.com/office/drawing/2010/main"/>
              </a:ext>
            </a:extLst>
          </a:blip>
          <a:srcRect/>
          <a:stretch>
            <a:fillRect/>
          </a:stretch>
        </p:blipFill>
        <p:spPr bwMode="auto">
          <a:xfrm rot="730823">
            <a:off x="495605" y="2954076"/>
            <a:ext cx="1752587" cy="1499352"/>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раздела">
    <p:spTree>
      <p:nvGrpSpPr>
        <p:cNvPr id="1" name=""/>
        <p:cNvGrpSpPr/>
        <p:nvPr/>
      </p:nvGrpSpPr>
      <p:grpSpPr>
        <a:xfrm>
          <a:off x="0" y="0"/>
          <a:ext cx="0" cy="0"/>
          <a:chOff x="0" y="0"/>
          <a:chExt cx="0" cy="0"/>
        </a:xfrm>
      </p:grpSpPr>
      <p:pic>
        <p:nvPicPr>
          <p:cNvPr id="7" name="Picture 2" descr="http://www.designtos.com/postpic/2013/03/cool-powerpoint-presentations_51752.jpg"/>
          <p:cNvPicPr>
            <a:picLocks noChangeAspect="1" noChangeArrowheads="1"/>
          </p:cNvPicPr>
          <p:nvPr userDrawn="1"/>
        </p:nvPicPr>
        <p:blipFill>
          <a:blip r:embed="rId2" cstate="screen">
            <a:lum bright="-10000" contrast="-10000"/>
            <a:extLst>
              <a:ext uri="{28A0092B-C50C-407E-A947-70E740481C1C}">
                <a14:useLocalDpi xmlns:a14="http://schemas.microsoft.com/office/drawing/2010/main"/>
              </a:ext>
            </a:extLst>
          </a:blip>
          <a:srcRect/>
          <a:stretch>
            <a:fillRect/>
          </a:stretch>
        </p:blipFill>
        <p:spPr bwMode="auto">
          <a:xfrm>
            <a:off x="14285" y="0"/>
            <a:ext cx="9129715" cy="5143500"/>
          </a:xfrm>
          <a:prstGeom prst="frame">
            <a:avLst>
              <a:gd name="adj1" fmla="val 12040"/>
            </a:avLst>
          </a:prstGeom>
          <a:noFill/>
          <a:scene3d>
            <a:camera prst="orthographicFront"/>
            <a:lightRig rig="threePt" dir="t"/>
          </a:scene3d>
          <a:sp3d>
            <a:bevelT prst="convex"/>
          </a:sp3d>
        </p:spPr>
      </p:pic>
      <p:pic>
        <p:nvPicPr>
          <p:cNvPr id="8" name="Picture 16" descr="http://hacksam94.appspot.com/img0.liveinternet.ru/images/attach/c/11/116/418/116418490_large_19.png"/>
          <p:cNvPicPr>
            <a:picLocks noChangeAspect="1" noChangeArrowheads="1"/>
          </p:cNvPicPr>
          <p:nvPr userDrawn="1"/>
        </p:nvPicPr>
        <p:blipFill>
          <a:blip r:embed="rId3" cstate="screen">
            <a:lum contrast="20000"/>
            <a:extLst>
              <a:ext uri="{28A0092B-C50C-407E-A947-70E740481C1C}">
                <a14:useLocalDpi xmlns:a14="http://schemas.microsoft.com/office/drawing/2010/main"/>
              </a:ext>
            </a:extLst>
          </a:blip>
          <a:srcRect/>
          <a:stretch>
            <a:fillRect/>
          </a:stretch>
        </p:blipFill>
        <p:spPr bwMode="auto">
          <a:xfrm>
            <a:off x="7358082" y="2505246"/>
            <a:ext cx="1161562" cy="2242908"/>
          </a:xfrm>
          <a:prstGeom prst="rect">
            <a:avLst/>
          </a:prstGeom>
          <a:noFill/>
        </p:spPr>
      </p:pic>
      <p:pic>
        <p:nvPicPr>
          <p:cNvPr id="9" name="Picture 14" descr="25 (264x700, 131Kb)"/>
          <p:cNvPicPr>
            <a:picLocks noChangeAspect="1" noChangeArrowheads="1"/>
          </p:cNvPicPr>
          <p:nvPr userDrawn="1"/>
        </p:nvPicPr>
        <p:blipFill>
          <a:blip r:embed="rId4" cstate="screen">
            <a:lum bright="-10000" contrast="10000"/>
            <a:extLst>
              <a:ext uri="{28A0092B-C50C-407E-A947-70E740481C1C}">
                <a14:useLocalDpi xmlns:a14="http://schemas.microsoft.com/office/drawing/2010/main"/>
              </a:ext>
            </a:extLst>
          </a:blip>
          <a:srcRect/>
          <a:stretch>
            <a:fillRect/>
          </a:stretch>
        </p:blipFill>
        <p:spPr bwMode="auto">
          <a:xfrm>
            <a:off x="642910" y="2357436"/>
            <a:ext cx="858481" cy="2276276"/>
          </a:xfrm>
          <a:prstGeom prst="rect">
            <a:avLst/>
          </a:prstGeom>
          <a:noFill/>
        </p:spPr>
      </p:pic>
      <p:grpSp>
        <p:nvGrpSpPr>
          <p:cNvPr id="10" name="Группа 9"/>
          <p:cNvGrpSpPr/>
          <p:nvPr userDrawn="1"/>
        </p:nvGrpSpPr>
        <p:grpSpPr>
          <a:xfrm>
            <a:off x="0" y="0"/>
            <a:ext cx="9144000" cy="5143500"/>
            <a:chOff x="0" y="0"/>
            <a:chExt cx="9144000" cy="5143500"/>
          </a:xfrm>
        </p:grpSpPr>
        <p:grpSp>
          <p:nvGrpSpPr>
            <p:cNvPr id="11" name="Группа 24"/>
            <p:cNvGrpSpPr/>
            <p:nvPr userDrawn="1"/>
          </p:nvGrpSpPr>
          <p:grpSpPr>
            <a:xfrm>
              <a:off x="0" y="0"/>
              <a:ext cx="9144000" cy="596399"/>
              <a:chOff x="0" y="0"/>
              <a:chExt cx="9144000" cy="596399"/>
            </a:xfrm>
          </p:grpSpPr>
          <p:pic>
            <p:nvPicPr>
              <p:cNvPr id="22"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23" name="Picture 22" descr="http://orig12.deviantart.net/f8b9/f/2012/151/b/5/free_vector_sport_by_freevectorfinder-d51tziz.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24"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25" name="Picture 22" descr="http://orig12.deviantart.net/f8b9/f/2012/151/b/5/free_vector_sport_by_freevectorfinder-d51tziz.png"/>
              <p:cNvPicPr>
                <a:picLocks noChangeAspect="1" noChangeArrowheads="1"/>
              </p:cNvPicPr>
              <p:nvPr userDrawn="1"/>
            </p:nvPicPr>
            <p:blipFill>
              <a:blip r:embed="rId7"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26" name="Picture 22" descr="http://orig12.deviantart.net/f8b9/f/2012/151/b/5/free_vector_sport_by_freevectorfinder-d51tziz.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pic>
          <p:nvPicPr>
            <p:cNvPr id="12" name="Picture 22" descr="http://orig12.deviantart.net/f8b9/f/2012/151/b/5/free_vector_sport_by_freevectorfinder-d51tziz.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rot="16200000">
              <a:off x="-675414" y="1246900"/>
              <a:ext cx="1857388" cy="506560"/>
            </a:xfrm>
            <a:prstGeom prst="rect">
              <a:avLst/>
            </a:prstGeom>
            <a:noFill/>
          </p:spPr>
        </p:pic>
        <p:pic>
          <p:nvPicPr>
            <p:cNvPr id="13"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rot="16200000">
              <a:off x="-686779" y="3115653"/>
              <a:ext cx="1928826" cy="555268"/>
            </a:xfrm>
            <a:prstGeom prst="rect">
              <a:avLst/>
            </a:prstGeom>
            <a:noFill/>
          </p:spPr>
        </p:pic>
        <p:pic>
          <p:nvPicPr>
            <p:cNvPr id="14" name="Picture 22" descr="http://orig12.deviantart.net/f8b9/f/2012/151/b/5/free_vector_sport_by_freevectorfinder-d51tziz.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rot="5400000">
              <a:off x="7962026" y="3318602"/>
              <a:ext cx="1857388" cy="506560"/>
            </a:xfrm>
            <a:prstGeom prst="rect">
              <a:avLst/>
            </a:prstGeom>
            <a:noFill/>
          </p:spPr>
        </p:pic>
        <p:pic>
          <p:nvPicPr>
            <p:cNvPr id="15"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rot="5400000">
              <a:off x="7901953" y="1329703"/>
              <a:ext cx="1928826" cy="555268"/>
            </a:xfrm>
            <a:prstGeom prst="rect">
              <a:avLst/>
            </a:prstGeom>
            <a:noFill/>
          </p:spPr>
        </p:pic>
        <p:grpSp>
          <p:nvGrpSpPr>
            <p:cNvPr id="16" name="Группа 25"/>
            <p:cNvGrpSpPr/>
            <p:nvPr userDrawn="1"/>
          </p:nvGrpSpPr>
          <p:grpSpPr>
            <a:xfrm>
              <a:off x="0" y="4547101"/>
              <a:ext cx="9144000" cy="596399"/>
              <a:chOff x="0" y="0"/>
              <a:chExt cx="9144000" cy="596399"/>
            </a:xfrm>
          </p:grpSpPr>
          <p:pic>
            <p:nvPicPr>
              <p:cNvPr id="17"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18" name="Picture 22" descr="http://orig12.deviantart.net/f8b9/f/2012/151/b/5/free_vector_sport_by_freevectorfinder-d51tziz.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19"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20" name="Picture 22" descr="http://orig12.deviantart.net/f8b9/f/2012/151/b/5/free_vector_sport_by_freevectorfinder-d51tziz.png"/>
              <p:cNvPicPr>
                <a:picLocks noChangeAspect="1" noChangeArrowheads="1"/>
              </p:cNvPicPr>
              <p:nvPr userDrawn="1"/>
            </p:nvPicPr>
            <p:blipFill>
              <a:blip r:embed="rId7"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21" name="Picture 22" descr="http://orig12.deviantart.net/f8b9/f/2012/151/b/5/free_vector_sport_by_freevectorfinder-d51tziz.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pic>
        <p:nvPicPr>
          <p:cNvPr id="8" name="Picture 2" descr="http://www.designtos.com/postpic/2013/03/cool-powerpoint-presentations_51752.jpg"/>
          <p:cNvPicPr>
            <a:picLocks noChangeAspect="1" noChangeArrowheads="1"/>
          </p:cNvPicPr>
          <p:nvPr userDrawn="1"/>
        </p:nvPicPr>
        <p:blipFill>
          <a:blip r:embed="rId2" cstate="screen">
            <a:lum bright="-10000" contrast="-10000"/>
            <a:extLst>
              <a:ext uri="{28A0092B-C50C-407E-A947-70E740481C1C}">
                <a14:useLocalDpi xmlns:a14="http://schemas.microsoft.com/office/drawing/2010/main"/>
              </a:ext>
            </a:extLst>
          </a:blip>
          <a:srcRect/>
          <a:stretch>
            <a:fillRect/>
          </a:stretch>
        </p:blipFill>
        <p:spPr bwMode="auto">
          <a:xfrm>
            <a:off x="14285" y="0"/>
            <a:ext cx="9129715" cy="5143500"/>
          </a:xfrm>
          <a:prstGeom prst="frame">
            <a:avLst>
              <a:gd name="adj1" fmla="val 12040"/>
            </a:avLst>
          </a:prstGeom>
          <a:noFill/>
          <a:scene3d>
            <a:camera prst="orthographicFront"/>
            <a:lightRig rig="threePt" dir="t"/>
          </a:scene3d>
          <a:sp3d>
            <a:bevelT prst="convex"/>
          </a:sp3d>
        </p:spPr>
      </p:pic>
      <p:grpSp>
        <p:nvGrpSpPr>
          <p:cNvPr id="9" name="Группа 8"/>
          <p:cNvGrpSpPr/>
          <p:nvPr userDrawn="1"/>
        </p:nvGrpSpPr>
        <p:grpSpPr>
          <a:xfrm>
            <a:off x="0" y="0"/>
            <a:ext cx="9144000" cy="5143500"/>
            <a:chOff x="0" y="0"/>
            <a:chExt cx="9144000" cy="5143500"/>
          </a:xfrm>
        </p:grpSpPr>
        <p:grpSp>
          <p:nvGrpSpPr>
            <p:cNvPr id="10" name="Группа 24"/>
            <p:cNvGrpSpPr/>
            <p:nvPr userDrawn="1"/>
          </p:nvGrpSpPr>
          <p:grpSpPr>
            <a:xfrm>
              <a:off x="0" y="0"/>
              <a:ext cx="9144000" cy="596399"/>
              <a:chOff x="0" y="0"/>
              <a:chExt cx="9144000" cy="596399"/>
            </a:xfrm>
          </p:grpSpPr>
          <p:pic>
            <p:nvPicPr>
              <p:cNvPr id="21"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22"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23"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24"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25"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pic>
          <p:nvPicPr>
            <p:cNvPr id="11"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rot="16200000">
              <a:off x="-675414" y="1246900"/>
              <a:ext cx="1857388" cy="506560"/>
            </a:xfrm>
            <a:prstGeom prst="rect">
              <a:avLst/>
            </a:prstGeom>
            <a:noFill/>
          </p:spPr>
        </p:pic>
        <p:pic>
          <p:nvPicPr>
            <p:cNvPr id="12"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rot="16200000">
              <a:off x="-686779" y="3115653"/>
              <a:ext cx="1928826" cy="555268"/>
            </a:xfrm>
            <a:prstGeom prst="rect">
              <a:avLst/>
            </a:prstGeom>
            <a:noFill/>
          </p:spPr>
        </p:pic>
        <p:pic>
          <p:nvPicPr>
            <p:cNvPr id="13"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rot="5400000">
              <a:off x="7962026" y="3318602"/>
              <a:ext cx="1857388" cy="506560"/>
            </a:xfrm>
            <a:prstGeom prst="rect">
              <a:avLst/>
            </a:prstGeom>
            <a:noFill/>
          </p:spPr>
        </p:pic>
        <p:pic>
          <p:nvPicPr>
            <p:cNvPr id="14"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rot="5400000">
              <a:off x="7901953" y="1329703"/>
              <a:ext cx="1928826" cy="555268"/>
            </a:xfrm>
            <a:prstGeom prst="rect">
              <a:avLst/>
            </a:prstGeom>
            <a:noFill/>
          </p:spPr>
        </p:pic>
        <p:grpSp>
          <p:nvGrpSpPr>
            <p:cNvPr id="15" name="Группа 25"/>
            <p:cNvGrpSpPr/>
            <p:nvPr userDrawn="1"/>
          </p:nvGrpSpPr>
          <p:grpSpPr>
            <a:xfrm>
              <a:off x="0" y="4547101"/>
              <a:ext cx="9144000" cy="596399"/>
              <a:chOff x="0" y="0"/>
              <a:chExt cx="9144000" cy="596399"/>
            </a:xfrm>
          </p:grpSpPr>
          <p:pic>
            <p:nvPicPr>
              <p:cNvPr id="16"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17"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18"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19"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20"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grpSp>
      <p:pic>
        <p:nvPicPr>
          <p:cNvPr id="26" name="Picture 28" descr="http://www.yenislayt.com/upload/822f2897a5.png"/>
          <p:cNvPicPr>
            <a:picLocks noChangeAspect="1" noChangeArrowheads="1"/>
          </p:cNvPicPr>
          <p:nvPr userDrawn="1"/>
        </p:nvPicPr>
        <p:blipFill>
          <a:blip r:embed="rId6" cstate="screen">
            <a:lum bright="-10000" contrast="10000"/>
            <a:extLst>
              <a:ext uri="{28A0092B-C50C-407E-A947-70E740481C1C}">
                <a14:useLocalDpi xmlns:a14="http://schemas.microsoft.com/office/drawing/2010/main"/>
              </a:ext>
            </a:extLst>
          </a:blip>
          <a:srcRect/>
          <a:stretch>
            <a:fillRect/>
          </a:stretch>
        </p:blipFill>
        <p:spPr bwMode="auto">
          <a:xfrm>
            <a:off x="285720" y="2786064"/>
            <a:ext cx="1571636" cy="1964547"/>
          </a:xfrm>
          <a:prstGeom prst="rect">
            <a:avLst/>
          </a:prstGeom>
          <a:noFill/>
        </p:spPr>
      </p:pic>
      <p:pic>
        <p:nvPicPr>
          <p:cNvPr id="27" name="Picture 2" descr="http://img0.liveinternet.ru/images/attach/c/11/116/418/116418534_27.png"/>
          <p:cNvPicPr>
            <a:picLocks noChangeAspect="1" noChangeArrowheads="1"/>
          </p:cNvPicPr>
          <p:nvPr userDrawn="1"/>
        </p:nvPicPr>
        <p:blipFill>
          <a:blip r:embed="rId7" cstate="screen">
            <a:lum bright="-10000" contrast="20000"/>
            <a:extLst>
              <a:ext uri="{28A0092B-C50C-407E-A947-70E740481C1C}">
                <a14:useLocalDpi xmlns:a14="http://schemas.microsoft.com/office/drawing/2010/main"/>
              </a:ext>
            </a:extLst>
          </a:blip>
          <a:srcRect/>
          <a:stretch>
            <a:fillRect/>
          </a:stretch>
        </p:blipFill>
        <p:spPr bwMode="auto">
          <a:xfrm flipH="1">
            <a:off x="7643834" y="2571750"/>
            <a:ext cx="1028920" cy="1933374"/>
          </a:xfrm>
          <a:prstGeom prst="rect">
            <a:avLst/>
          </a:prstGeom>
          <a:noFill/>
        </p:spPr>
      </p:pic>
      <p:pic>
        <p:nvPicPr>
          <p:cNvPr id="28" name="Picture 4" descr="http://hacksam94.appspot.com/img1.liveinternet.ru/images/attach/c/11/116/418/116418315_18.png"/>
          <p:cNvPicPr>
            <a:picLocks noChangeAspect="1" noChangeArrowheads="1"/>
          </p:cNvPicPr>
          <p:nvPr userDrawn="1"/>
        </p:nvPicPr>
        <p:blipFill>
          <a:blip r:embed="rId8" cstate="screen">
            <a:lum bright="-10000" contrast="20000"/>
            <a:extLst>
              <a:ext uri="{28A0092B-C50C-407E-A947-70E740481C1C}">
                <a14:useLocalDpi xmlns:a14="http://schemas.microsoft.com/office/drawing/2010/main"/>
              </a:ext>
            </a:extLst>
          </a:blip>
          <a:srcRect/>
          <a:stretch>
            <a:fillRect/>
          </a:stretch>
        </p:blipFill>
        <p:spPr bwMode="auto">
          <a:xfrm rot="523529" flipH="1">
            <a:off x="6408385" y="2948649"/>
            <a:ext cx="1332003" cy="1708385"/>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Сравнение">
    <p:spTree>
      <p:nvGrpSpPr>
        <p:cNvPr id="1" name=""/>
        <p:cNvGrpSpPr/>
        <p:nvPr/>
      </p:nvGrpSpPr>
      <p:grpSpPr>
        <a:xfrm>
          <a:off x="0" y="0"/>
          <a:ext cx="0" cy="0"/>
          <a:chOff x="0" y="0"/>
          <a:chExt cx="0" cy="0"/>
        </a:xfrm>
      </p:grpSpPr>
      <p:pic>
        <p:nvPicPr>
          <p:cNvPr id="10" name="Picture 2" descr="http://www.designtos.com/postpic/2013/03/cool-powerpoint-presentations_51752.jpg"/>
          <p:cNvPicPr>
            <a:picLocks noChangeAspect="1" noChangeArrowheads="1"/>
          </p:cNvPicPr>
          <p:nvPr userDrawn="1"/>
        </p:nvPicPr>
        <p:blipFill>
          <a:blip r:embed="rId2" cstate="screen">
            <a:lum bright="-10000" contrast="-10000"/>
            <a:extLst>
              <a:ext uri="{28A0092B-C50C-407E-A947-70E740481C1C}">
                <a14:useLocalDpi xmlns:a14="http://schemas.microsoft.com/office/drawing/2010/main"/>
              </a:ext>
            </a:extLst>
          </a:blip>
          <a:srcRect/>
          <a:stretch>
            <a:fillRect/>
          </a:stretch>
        </p:blipFill>
        <p:spPr bwMode="auto">
          <a:xfrm>
            <a:off x="14285" y="0"/>
            <a:ext cx="9129715" cy="5143500"/>
          </a:xfrm>
          <a:prstGeom prst="frame">
            <a:avLst>
              <a:gd name="adj1" fmla="val 12040"/>
            </a:avLst>
          </a:prstGeom>
          <a:noFill/>
          <a:scene3d>
            <a:camera prst="orthographicFront"/>
            <a:lightRig rig="threePt" dir="t"/>
          </a:scene3d>
          <a:sp3d>
            <a:bevelT prst="convex"/>
          </a:sp3d>
        </p:spPr>
      </p:pic>
      <p:grpSp>
        <p:nvGrpSpPr>
          <p:cNvPr id="11" name="Группа 10"/>
          <p:cNvGrpSpPr/>
          <p:nvPr userDrawn="1"/>
        </p:nvGrpSpPr>
        <p:grpSpPr>
          <a:xfrm>
            <a:off x="0" y="0"/>
            <a:ext cx="9144000" cy="5143500"/>
            <a:chOff x="0" y="0"/>
            <a:chExt cx="9144000" cy="5143500"/>
          </a:xfrm>
        </p:grpSpPr>
        <p:grpSp>
          <p:nvGrpSpPr>
            <p:cNvPr id="12" name="Группа 24"/>
            <p:cNvGrpSpPr/>
            <p:nvPr userDrawn="1"/>
          </p:nvGrpSpPr>
          <p:grpSpPr>
            <a:xfrm>
              <a:off x="0" y="0"/>
              <a:ext cx="9144000" cy="596399"/>
              <a:chOff x="0" y="0"/>
              <a:chExt cx="9144000" cy="596399"/>
            </a:xfrm>
          </p:grpSpPr>
          <p:pic>
            <p:nvPicPr>
              <p:cNvPr id="23"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24"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25"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26"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27"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pic>
          <p:nvPicPr>
            <p:cNvPr id="13"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rot="16200000">
              <a:off x="-675414" y="1246900"/>
              <a:ext cx="1857388" cy="506560"/>
            </a:xfrm>
            <a:prstGeom prst="rect">
              <a:avLst/>
            </a:prstGeom>
            <a:noFill/>
          </p:spPr>
        </p:pic>
        <p:pic>
          <p:nvPicPr>
            <p:cNvPr id="14"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rot="16200000">
              <a:off x="-686779" y="3115653"/>
              <a:ext cx="1928826" cy="555268"/>
            </a:xfrm>
            <a:prstGeom prst="rect">
              <a:avLst/>
            </a:prstGeom>
            <a:noFill/>
          </p:spPr>
        </p:pic>
        <p:pic>
          <p:nvPicPr>
            <p:cNvPr id="15"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rot="5400000">
              <a:off x="7962026" y="3318602"/>
              <a:ext cx="1857388" cy="506560"/>
            </a:xfrm>
            <a:prstGeom prst="rect">
              <a:avLst/>
            </a:prstGeom>
            <a:noFill/>
          </p:spPr>
        </p:pic>
        <p:pic>
          <p:nvPicPr>
            <p:cNvPr id="16"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rot="5400000">
              <a:off x="7901953" y="1329703"/>
              <a:ext cx="1928826" cy="555268"/>
            </a:xfrm>
            <a:prstGeom prst="rect">
              <a:avLst/>
            </a:prstGeom>
            <a:noFill/>
          </p:spPr>
        </p:pic>
        <p:grpSp>
          <p:nvGrpSpPr>
            <p:cNvPr id="17" name="Группа 25"/>
            <p:cNvGrpSpPr/>
            <p:nvPr userDrawn="1"/>
          </p:nvGrpSpPr>
          <p:grpSpPr>
            <a:xfrm>
              <a:off x="0" y="4547101"/>
              <a:ext cx="9144000" cy="596399"/>
              <a:chOff x="0" y="0"/>
              <a:chExt cx="9144000" cy="596399"/>
            </a:xfrm>
          </p:grpSpPr>
          <p:pic>
            <p:nvPicPr>
              <p:cNvPr id="18"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19"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20"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21"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22"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grpSp>
      <p:pic>
        <p:nvPicPr>
          <p:cNvPr id="28" name="Picture 16" descr="http://hacksam94.appspot.com/img0.liveinternet.ru/images/attach/c/11/116/418/116418490_large_19.png"/>
          <p:cNvPicPr>
            <a:picLocks noChangeAspect="1" noChangeArrowheads="1"/>
          </p:cNvPicPr>
          <p:nvPr userDrawn="1"/>
        </p:nvPicPr>
        <p:blipFill>
          <a:blip r:embed="rId6" cstate="screen">
            <a:lum contrast="20000"/>
            <a:extLst>
              <a:ext uri="{28A0092B-C50C-407E-A947-70E740481C1C}">
                <a14:useLocalDpi xmlns:a14="http://schemas.microsoft.com/office/drawing/2010/main"/>
              </a:ext>
            </a:extLst>
          </a:blip>
          <a:srcRect/>
          <a:stretch>
            <a:fillRect/>
          </a:stretch>
        </p:blipFill>
        <p:spPr bwMode="auto">
          <a:xfrm rot="340719" flipH="1">
            <a:off x="651853" y="3039012"/>
            <a:ext cx="863589" cy="1667539"/>
          </a:xfrm>
          <a:prstGeom prst="rect">
            <a:avLst/>
          </a:prstGeom>
          <a:noFill/>
        </p:spPr>
      </p:pic>
      <p:pic>
        <p:nvPicPr>
          <p:cNvPr id="29" name="Picture 28" descr="http://www.yenislayt.com/upload/822f2897a5.png"/>
          <p:cNvPicPr>
            <a:picLocks noChangeAspect="1" noChangeArrowheads="1"/>
          </p:cNvPicPr>
          <p:nvPr userDrawn="1"/>
        </p:nvPicPr>
        <p:blipFill>
          <a:blip r:embed="rId7" cstate="screen">
            <a:lum bright="-10000" contrast="10000"/>
            <a:extLst>
              <a:ext uri="{28A0092B-C50C-407E-A947-70E740481C1C}">
                <a14:useLocalDpi xmlns:a14="http://schemas.microsoft.com/office/drawing/2010/main"/>
              </a:ext>
            </a:extLst>
          </a:blip>
          <a:srcRect/>
          <a:stretch>
            <a:fillRect/>
          </a:stretch>
        </p:blipFill>
        <p:spPr bwMode="auto">
          <a:xfrm>
            <a:off x="1643042" y="3286130"/>
            <a:ext cx="1214445" cy="1518057"/>
          </a:xfrm>
          <a:prstGeom prst="rect">
            <a:avLst/>
          </a:prstGeom>
          <a:noFill/>
        </p:spPr>
      </p:pic>
      <p:pic>
        <p:nvPicPr>
          <p:cNvPr id="30" name="Picture 14" descr="25 (264x700, 131Kb)"/>
          <p:cNvPicPr>
            <a:picLocks noChangeAspect="1" noChangeArrowheads="1"/>
          </p:cNvPicPr>
          <p:nvPr userDrawn="1"/>
        </p:nvPicPr>
        <p:blipFill>
          <a:blip r:embed="rId8" cstate="screen">
            <a:lum bright="-10000" contrast="10000"/>
            <a:extLst>
              <a:ext uri="{28A0092B-C50C-407E-A947-70E740481C1C}">
                <a14:useLocalDpi xmlns:a14="http://schemas.microsoft.com/office/drawing/2010/main"/>
              </a:ext>
            </a:extLst>
          </a:blip>
          <a:srcRect/>
          <a:stretch>
            <a:fillRect/>
          </a:stretch>
        </p:blipFill>
        <p:spPr bwMode="auto">
          <a:xfrm>
            <a:off x="2857488" y="3000377"/>
            <a:ext cx="642942" cy="1704772"/>
          </a:xfrm>
          <a:prstGeom prst="rect">
            <a:avLst/>
          </a:prstGeom>
          <a:noFill/>
        </p:spPr>
      </p:pic>
      <p:pic>
        <p:nvPicPr>
          <p:cNvPr id="31" name="Picture 10" descr="http://hacksam94.appspot.com/img0.liveinternet.ru/images/attach/c/11/116/418/116418386_large_3.png"/>
          <p:cNvPicPr>
            <a:picLocks noChangeAspect="1" noChangeArrowheads="1"/>
          </p:cNvPicPr>
          <p:nvPr userDrawn="1"/>
        </p:nvPicPr>
        <p:blipFill>
          <a:blip r:embed="rId9" cstate="screen">
            <a:lum bright="-10000" contrast="20000"/>
            <a:extLst>
              <a:ext uri="{28A0092B-C50C-407E-A947-70E740481C1C}">
                <a14:useLocalDpi xmlns:a14="http://schemas.microsoft.com/office/drawing/2010/main"/>
              </a:ext>
            </a:extLst>
          </a:blip>
          <a:srcRect/>
          <a:stretch>
            <a:fillRect/>
          </a:stretch>
        </p:blipFill>
        <p:spPr bwMode="auto">
          <a:xfrm>
            <a:off x="3786182" y="3286130"/>
            <a:ext cx="1571636" cy="1423240"/>
          </a:xfrm>
          <a:prstGeom prst="rect">
            <a:avLst/>
          </a:prstGeom>
          <a:noFill/>
        </p:spPr>
      </p:pic>
      <p:pic>
        <p:nvPicPr>
          <p:cNvPr id="32" name="Picture 2" descr="http://img0.liveinternet.ru/images/attach/c/11/116/418/116418534_27.png"/>
          <p:cNvPicPr>
            <a:picLocks noChangeAspect="1" noChangeArrowheads="1"/>
          </p:cNvPicPr>
          <p:nvPr userDrawn="1"/>
        </p:nvPicPr>
        <p:blipFill>
          <a:blip r:embed="rId10" cstate="screen">
            <a:lum bright="-10000" contrast="20000"/>
            <a:extLst>
              <a:ext uri="{28A0092B-C50C-407E-A947-70E740481C1C}">
                <a14:useLocalDpi xmlns:a14="http://schemas.microsoft.com/office/drawing/2010/main"/>
              </a:ext>
            </a:extLst>
          </a:blip>
          <a:srcRect/>
          <a:stretch>
            <a:fillRect/>
          </a:stretch>
        </p:blipFill>
        <p:spPr bwMode="auto">
          <a:xfrm flipH="1">
            <a:off x="5429256" y="3143254"/>
            <a:ext cx="785818" cy="1476578"/>
          </a:xfrm>
          <a:prstGeom prst="rect">
            <a:avLst/>
          </a:prstGeom>
          <a:noFill/>
        </p:spPr>
      </p:pic>
      <p:pic>
        <p:nvPicPr>
          <p:cNvPr id="33" name="Picture 12" descr="http://hacksam94.appspot.com/img0.liveinternet.ru/images/attach/c/11/116/418/116418426_large_10.png"/>
          <p:cNvPicPr>
            <a:picLocks noChangeAspect="1" noChangeArrowheads="1"/>
          </p:cNvPicPr>
          <p:nvPr userDrawn="1"/>
        </p:nvPicPr>
        <p:blipFill>
          <a:blip r:embed="rId11" cstate="screen">
            <a:lum bright="-10000" contrast="20000"/>
            <a:extLst>
              <a:ext uri="{28A0092B-C50C-407E-A947-70E740481C1C}">
                <a14:useLocalDpi xmlns:a14="http://schemas.microsoft.com/office/drawing/2010/main"/>
              </a:ext>
            </a:extLst>
          </a:blip>
          <a:srcRect/>
          <a:stretch>
            <a:fillRect/>
          </a:stretch>
        </p:blipFill>
        <p:spPr bwMode="auto">
          <a:xfrm rot="19995462" flipH="1">
            <a:off x="7341061" y="3254782"/>
            <a:ext cx="1419378" cy="1214289"/>
          </a:xfrm>
          <a:prstGeom prst="rect">
            <a:avLst/>
          </a:prstGeom>
          <a:noFill/>
        </p:spPr>
      </p:pic>
      <p:pic>
        <p:nvPicPr>
          <p:cNvPr id="34" name="Picture 4" descr="http://hacksam94.appspot.com/img1.liveinternet.ru/images/attach/c/11/116/418/116418315_18.png"/>
          <p:cNvPicPr>
            <a:picLocks noChangeAspect="1" noChangeArrowheads="1"/>
          </p:cNvPicPr>
          <p:nvPr userDrawn="1"/>
        </p:nvPicPr>
        <p:blipFill>
          <a:blip r:embed="rId12" cstate="screen">
            <a:lum bright="-10000" contrast="20000"/>
            <a:extLst>
              <a:ext uri="{28A0092B-C50C-407E-A947-70E740481C1C}">
                <a14:useLocalDpi xmlns:a14="http://schemas.microsoft.com/office/drawing/2010/main"/>
              </a:ext>
            </a:extLst>
          </a:blip>
          <a:srcRect/>
          <a:stretch>
            <a:fillRect/>
          </a:stretch>
        </p:blipFill>
        <p:spPr bwMode="auto">
          <a:xfrm rot="523529" flipH="1">
            <a:off x="6383580" y="3346892"/>
            <a:ext cx="1060888" cy="1360662"/>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pic>
        <p:nvPicPr>
          <p:cNvPr id="6" name="Picture 2" descr="http://www.designtos.com/postpic/2013/03/cool-powerpoint-presentations_51752.jpg"/>
          <p:cNvPicPr>
            <a:picLocks noChangeAspect="1" noChangeArrowheads="1"/>
          </p:cNvPicPr>
          <p:nvPr userDrawn="1"/>
        </p:nvPicPr>
        <p:blipFill>
          <a:blip r:embed="rId2" cstate="screen">
            <a:lum bright="-10000" contrast="-10000"/>
            <a:extLst>
              <a:ext uri="{28A0092B-C50C-407E-A947-70E740481C1C}">
                <a14:useLocalDpi xmlns:a14="http://schemas.microsoft.com/office/drawing/2010/main"/>
              </a:ext>
            </a:extLst>
          </a:blip>
          <a:srcRect/>
          <a:stretch>
            <a:fillRect/>
          </a:stretch>
        </p:blipFill>
        <p:spPr bwMode="auto">
          <a:xfrm>
            <a:off x="14285" y="0"/>
            <a:ext cx="9129715" cy="5143500"/>
          </a:xfrm>
          <a:prstGeom prst="frame">
            <a:avLst>
              <a:gd name="adj1" fmla="val 12040"/>
            </a:avLst>
          </a:prstGeom>
          <a:noFill/>
          <a:scene3d>
            <a:camera prst="orthographicFront"/>
            <a:lightRig rig="threePt" dir="t"/>
          </a:scene3d>
          <a:sp3d>
            <a:bevelT prst="convex"/>
          </a:sp3d>
        </p:spPr>
      </p:pic>
      <p:grpSp>
        <p:nvGrpSpPr>
          <p:cNvPr id="7" name="Группа 6"/>
          <p:cNvGrpSpPr/>
          <p:nvPr userDrawn="1"/>
        </p:nvGrpSpPr>
        <p:grpSpPr>
          <a:xfrm>
            <a:off x="0" y="0"/>
            <a:ext cx="9144000" cy="5143500"/>
            <a:chOff x="0" y="0"/>
            <a:chExt cx="9144000" cy="5143500"/>
          </a:xfrm>
        </p:grpSpPr>
        <p:grpSp>
          <p:nvGrpSpPr>
            <p:cNvPr id="8" name="Группа 24"/>
            <p:cNvGrpSpPr/>
            <p:nvPr userDrawn="1"/>
          </p:nvGrpSpPr>
          <p:grpSpPr>
            <a:xfrm>
              <a:off x="0" y="0"/>
              <a:ext cx="9144000" cy="596399"/>
              <a:chOff x="0" y="0"/>
              <a:chExt cx="9144000" cy="596399"/>
            </a:xfrm>
          </p:grpSpPr>
          <p:pic>
            <p:nvPicPr>
              <p:cNvPr id="19"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20"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21"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22"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23"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pic>
          <p:nvPicPr>
            <p:cNvPr id="9"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rot="16200000">
              <a:off x="-675414" y="1246900"/>
              <a:ext cx="1857388" cy="506560"/>
            </a:xfrm>
            <a:prstGeom prst="rect">
              <a:avLst/>
            </a:prstGeom>
            <a:noFill/>
          </p:spPr>
        </p:pic>
        <p:pic>
          <p:nvPicPr>
            <p:cNvPr id="10"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rot="16200000">
              <a:off x="-686779" y="3115653"/>
              <a:ext cx="1928826" cy="555268"/>
            </a:xfrm>
            <a:prstGeom prst="rect">
              <a:avLst/>
            </a:prstGeom>
            <a:noFill/>
          </p:spPr>
        </p:pic>
        <p:pic>
          <p:nvPicPr>
            <p:cNvPr id="11"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rot="5400000">
              <a:off x="7962026" y="3318602"/>
              <a:ext cx="1857388" cy="506560"/>
            </a:xfrm>
            <a:prstGeom prst="rect">
              <a:avLst/>
            </a:prstGeom>
            <a:noFill/>
          </p:spPr>
        </p:pic>
        <p:pic>
          <p:nvPicPr>
            <p:cNvPr id="12"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rot="5400000">
              <a:off x="7901953" y="1329703"/>
              <a:ext cx="1928826" cy="555268"/>
            </a:xfrm>
            <a:prstGeom prst="rect">
              <a:avLst/>
            </a:prstGeom>
            <a:noFill/>
          </p:spPr>
        </p:pic>
        <p:grpSp>
          <p:nvGrpSpPr>
            <p:cNvPr id="13" name="Группа 25"/>
            <p:cNvGrpSpPr/>
            <p:nvPr userDrawn="1"/>
          </p:nvGrpSpPr>
          <p:grpSpPr>
            <a:xfrm>
              <a:off x="0" y="4547101"/>
              <a:ext cx="9144000" cy="596399"/>
              <a:chOff x="0" y="0"/>
              <a:chExt cx="9144000" cy="596399"/>
            </a:xfrm>
          </p:grpSpPr>
          <p:pic>
            <p:nvPicPr>
              <p:cNvPr id="14"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0" y="0"/>
                <a:ext cx="1928826" cy="555268"/>
              </a:xfrm>
              <a:prstGeom prst="rect">
                <a:avLst/>
              </a:prstGeom>
              <a:noFill/>
            </p:spPr>
          </p:pic>
          <p:pic>
            <p:nvPicPr>
              <p:cNvPr id="15"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000232" y="0"/>
                <a:ext cx="1857388" cy="506560"/>
              </a:xfrm>
              <a:prstGeom prst="rect">
                <a:avLst/>
              </a:prstGeom>
              <a:noFill/>
            </p:spPr>
          </p:pic>
          <p:pic>
            <p:nvPicPr>
              <p:cNvPr id="16" name="Picture 22" descr="http://orig12.deviantart.net/f8b9/f/2012/151/b/5/free_vector_sport_by_freevectorfinder-d51tziz.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3857620" y="0"/>
                <a:ext cx="1928826" cy="555269"/>
              </a:xfrm>
              <a:prstGeom prst="rect">
                <a:avLst/>
              </a:prstGeom>
              <a:noFill/>
            </p:spPr>
          </p:pic>
          <p:pic>
            <p:nvPicPr>
              <p:cNvPr id="17" name="Picture 22" descr="http://orig12.deviantart.net/f8b9/f/2012/151/b/5/free_vector_sport_by_freevectorfinder-d51tziz.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786678" y="0"/>
                <a:ext cx="1357322" cy="596399"/>
              </a:xfrm>
              <a:prstGeom prst="rect">
                <a:avLst/>
              </a:prstGeom>
              <a:noFill/>
            </p:spPr>
          </p:pic>
          <p:pic>
            <p:nvPicPr>
              <p:cNvPr id="18" name="Picture 22" descr="http://orig12.deviantart.net/f8b9/f/2012/151/b/5/free_vector_sport_by_freevectorfinder-d51tziz.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5857884" y="0"/>
                <a:ext cx="1857388" cy="506560"/>
              </a:xfrm>
              <a:prstGeom prst="rect">
                <a:avLst/>
              </a:prstGeom>
              <a:noFill/>
            </p:spPr>
          </p:pic>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2" descr="http://www.designtos.com/postpic/2013/03/cool-powerpoint-presentations_51752.jpg"/>
          <p:cNvPicPr>
            <a:picLocks noChangeAspect="1" noChangeArrowheads="1"/>
          </p:cNvPicPr>
          <p:nvPr userDrawn="1"/>
        </p:nvPicPr>
        <p:blipFill>
          <a:blip r:embed="rId2" cstate="screen">
            <a:lum bright="-10000" contrast="-10000"/>
            <a:extLst>
              <a:ext uri="{28A0092B-C50C-407E-A947-70E740481C1C}">
                <a14:useLocalDpi xmlns:a14="http://schemas.microsoft.com/office/drawing/2010/main"/>
              </a:ext>
            </a:extLst>
          </a:blip>
          <a:srcRect/>
          <a:stretch>
            <a:fillRect/>
          </a:stretch>
        </p:blipFill>
        <p:spPr bwMode="auto">
          <a:xfrm>
            <a:off x="14285" y="0"/>
            <a:ext cx="9129715" cy="5143500"/>
          </a:xfrm>
          <a:prstGeom prst="frame">
            <a:avLst>
              <a:gd name="adj1" fmla="val 12040"/>
            </a:avLst>
          </a:prstGeom>
          <a:noFill/>
          <a:scene3d>
            <a:camera prst="orthographicFront"/>
            <a:lightRig rig="threePt" dir="t"/>
          </a:scene3d>
          <a:sp3d>
            <a:bevelT prst="convex"/>
          </a:sp3d>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4767263"/>
            <a:ext cx="2133600" cy="273844"/>
          </a:xfrm>
          <a:prstGeom prst="rect">
            <a:avLst/>
          </a:prstGeom>
        </p:spPr>
        <p:txBody>
          <a:bodyPr/>
          <a:lstStyle/>
          <a:p>
            <a:fld id="{D313D508-E6A6-48AC-8DFB-C50897BB7E0F}" type="datetimeFigureOut">
              <a:rPr lang="ru-RU" smtClean="0"/>
              <a:t>08.09.2017</a:t>
            </a:fld>
            <a:endParaRPr lang="ru-RU"/>
          </a:p>
        </p:txBody>
      </p:sp>
      <p:sp>
        <p:nvSpPr>
          <p:cNvPr id="6" name="Нижний колонтитул 5"/>
          <p:cNvSpPr>
            <a:spLocks noGrp="1"/>
          </p:cNvSpPr>
          <p:nvPr>
            <p:ph type="ftr" sz="quarter" idx="11"/>
          </p:nvPr>
        </p:nvSpPr>
        <p:spPr>
          <a:xfrm>
            <a:off x="3124200" y="4767263"/>
            <a:ext cx="2895600" cy="273844"/>
          </a:xfrm>
          <a:prstGeom prst="rect">
            <a:avLst/>
          </a:prstGeom>
        </p:spPr>
        <p:txBody>
          <a:bodyPr/>
          <a:lstStyle/>
          <a:p>
            <a:endParaRPr lang="ru-RU"/>
          </a:p>
        </p:txBody>
      </p:sp>
      <p:sp>
        <p:nvSpPr>
          <p:cNvPr id="7" name="Номер слайда 6"/>
          <p:cNvSpPr>
            <a:spLocks noGrp="1"/>
          </p:cNvSpPr>
          <p:nvPr>
            <p:ph type="sldNum" sz="quarter" idx="12"/>
          </p:nvPr>
        </p:nvSpPr>
        <p:spPr>
          <a:xfrm>
            <a:off x="6553200" y="4767263"/>
            <a:ext cx="2133600" cy="273844"/>
          </a:xfrm>
          <a:prstGeom prst="rect">
            <a:avLst/>
          </a:prstGeom>
        </p:spPr>
        <p:txBody>
          <a:bodyPr/>
          <a:lstStyle/>
          <a:p>
            <a:fld id="{A3403673-5E58-4BD7-BED7-40D5B70038C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4767263"/>
            <a:ext cx="2133600" cy="273844"/>
          </a:xfrm>
          <a:prstGeom prst="rect">
            <a:avLst/>
          </a:prstGeom>
        </p:spPr>
        <p:txBody>
          <a:bodyPr/>
          <a:lstStyle/>
          <a:p>
            <a:fld id="{D313D508-E6A6-48AC-8DFB-C50897BB7E0F}" type="datetimeFigureOut">
              <a:rPr lang="ru-RU" smtClean="0"/>
              <a:t>08.09.2017</a:t>
            </a:fld>
            <a:endParaRPr lang="ru-RU"/>
          </a:p>
        </p:txBody>
      </p:sp>
      <p:sp>
        <p:nvSpPr>
          <p:cNvPr id="6" name="Нижний колонтитул 5"/>
          <p:cNvSpPr>
            <a:spLocks noGrp="1"/>
          </p:cNvSpPr>
          <p:nvPr>
            <p:ph type="ftr" sz="quarter" idx="11"/>
          </p:nvPr>
        </p:nvSpPr>
        <p:spPr>
          <a:xfrm>
            <a:off x="3124200" y="4767263"/>
            <a:ext cx="2895600" cy="273844"/>
          </a:xfrm>
          <a:prstGeom prst="rect">
            <a:avLst/>
          </a:prstGeom>
        </p:spPr>
        <p:txBody>
          <a:bodyPr/>
          <a:lstStyle/>
          <a:p>
            <a:endParaRPr lang="ru-RU"/>
          </a:p>
        </p:txBody>
      </p:sp>
      <p:sp>
        <p:nvSpPr>
          <p:cNvPr id="7" name="Номер слайда 6"/>
          <p:cNvSpPr>
            <a:spLocks noGrp="1"/>
          </p:cNvSpPr>
          <p:nvPr>
            <p:ph type="sldNum" sz="quarter" idx="12"/>
          </p:nvPr>
        </p:nvSpPr>
        <p:spPr>
          <a:xfrm>
            <a:off x="6553200" y="4767263"/>
            <a:ext cx="2133600" cy="273844"/>
          </a:xfrm>
          <a:prstGeom prst="rect">
            <a:avLst/>
          </a:prstGeom>
        </p:spPr>
        <p:txBody>
          <a:bodyPr/>
          <a:lstStyle/>
          <a:p>
            <a:fld id="{A3403673-5E58-4BD7-BED7-40D5B70038C4}"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http://www.designtos.com/postpic/2013/03/cool-powerpoint-presentations_51752.jpg"/>
          <p:cNvPicPr>
            <a:picLocks noChangeAspect="1" noChangeArrowheads="1"/>
          </p:cNvPicPr>
          <p:nvPr userDrawn="1"/>
        </p:nvPicPr>
        <p:blipFill>
          <a:blip r:embed="rId13" cstate="screen">
            <a:lum bright="10000"/>
            <a:extLst>
              <a:ext uri="{28A0092B-C50C-407E-A947-70E740481C1C}">
                <a14:useLocalDpi xmlns:a14="http://schemas.microsoft.com/office/drawing/2010/main"/>
              </a:ext>
            </a:extLst>
          </a:blip>
          <a:srcRect/>
          <a:stretch>
            <a:fillRect/>
          </a:stretch>
        </p:blipFill>
        <p:spPr bwMode="auto">
          <a:xfrm>
            <a:off x="14285" y="0"/>
            <a:ext cx="9129715" cy="514350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7584" y="843558"/>
            <a:ext cx="7272808" cy="1600438"/>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1050" b="1" i="1" dirty="0" smtClean="0">
                <a:ln w="11430"/>
                <a:effectLst>
                  <a:reflection blurRad="6350" stA="60000" endA="900" endPos="58000" dir="5400000" sy="-100000" algn="bl" rotWithShape="0"/>
                </a:effectLst>
                <a:latin typeface="Arial Black" pitchFamily="34" charset="0"/>
              </a:rPr>
              <a:t>Муниципальное бюджетное дошкольное образовательное учреждение  детский сад № 3 </a:t>
            </a:r>
          </a:p>
          <a:p>
            <a:pPr algn="ctr"/>
            <a:r>
              <a:rPr lang="ru-RU" sz="1050" b="1" i="1" dirty="0" smtClean="0">
                <a:ln w="11430"/>
                <a:effectLst>
                  <a:reflection blurRad="6350" stA="60000" endA="900" endPos="58000" dir="5400000" sy="-100000" algn="bl" rotWithShape="0"/>
                </a:effectLst>
                <a:latin typeface="Arial Black" pitchFamily="34" charset="0"/>
              </a:rPr>
              <a:t>г. Славянска-на-Кубани</a:t>
            </a:r>
          </a:p>
          <a:p>
            <a:pPr algn="ctr"/>
            <a:endParaRPr lang="ru-RU" sz="1050" b="1" i="1" dirty="0">
              <a:ln w="11430"/>
              <a:solidFill>
                <a:srgbClr val="FF0000"/>
              </a:solidFill>
              <a:effectLst>
                <a:outerShdw blurRad="50800" dist="39000" dir="5460000" algn="tl">
                  <a:srgbClr val="000000">
                    <a:alpha val="38000"/>
                  </a:srgbClr>
                </a:outerShdw>
                <a:reflection blurRad="6350" stA="60000" endA="900" endPos="58000" dir="5400000" sy="-100000" algn="bl" rotWithShape="0"/>
              </a:effectLst>
              <a:latin typeface="Arial Black" pitchFamily="34" charset="0"/>
            </a:endParaRPr>
          </a:p>
          <a:p>
            <a:pPr algn="ctr"/>
            <a:r>
              <a:rPr lang="ru-RU" sz="2800" b="1" i="1" dirty="0">
                <a:solidFill>
                  <a:srgbClr val="FF0000"/>
                </a:solidFill>
                <a:effectLst>
                  <a:outerShdw blurRad="38100" dist="38100" dir="2700000" algn="tl">
                    <a:srgbClr val="000000">
                      <a:alpha val="43137"/>
                    </a:srgbClr>
                  </a:outerShdw>
                </a:effectLst>
              </a:rPr>
              <a:t>Методика и организация физкультурных занятий на воздухе в </a:t>
            </a:r>
            <a:r>
              <a:rPr lang="ru-RU" sz="2800" b="1" i="1" dirty="0" smtClean="0">
                <a:solidFill>
                  <a:srgbClr val="FF0000"/>
                </a:solidFill>
                <a:effectLst>
                  <a:outerShdw blurRad="38100" dist="38100" dir="2700000" algn="tl">
                    <a:srgbClr val="000000">
                      <a:alpha val="43137"/>
                    </a:srgbClr>
                  </a:outerShdw>
                </a:effectLst>
              </a:rPr>
              <a:t>ДОУ</a:t>
            </a:r>
          </a:p>
          <a:p>
            <a:pPr algn="r"/>
            <a:r>
              <a:rPr lang="ru-RU" sz="1050" b="1" i="1" dirty="0" smtClean="0">
                <a:ln w="11430"/>
                <a:latin typeface="Arial Black" pitchFamily="34" charset="0"/>
              </a:rPr>
              <a:t>Инструктор ФК: Кузьмичева Екатерина Борисовна</a:t>
            </a:r>
            <a:endParaRPr lang="ru-RU" sz="1050" b="1" i="1" dirty="0">
              <a:ln w="11430"/>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627534"/>
            <a:ext cx="7848872" cy="2523768"/>
          </a:xfrm>
          <a:prstGeom prst="rect">
            <a:avLst/>
          </a:prstGeom>
        </p:spPr>
        <p:txBody>
          <a:bodyPr wrap="square">
            <a:spAutoFit/>
          </a:bodyPr>
          <a:lstStyle/>
          <a:p>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Обувь </a:t>
            </a:r>
            <a:r>
              <a:rPr lang="ru-RU" sz="1400" b="1" dirty="0">
                <a:latin typeface="Times New Roman" pitchFamily="18" charset="0"/>
                <a:cs typeface="Times New Roman" pitchFamily="18" charset="0"/>
              </a:rPr>
              <a:t>следует подбирать на 1 - 2 размера больше стопы ребенка, чтобы не нарушать кровообращение и не стеснять ногу. Спортивная обувь должна быть легкой, удобной. Как показали длительные наблюдения и исследования, для физкультурных занятий очень удобны и гигиеничны кеды, которые изготавливаются из прорезиненной ткани с рифленой подошвой. Большое значение имеет стелька (особенно зимой), которая защищает стопу от охлаждения. Стелька изготавливается из гигроскопичного воздухопроницаемого эластичного материала (фетр, сукно, войлок), обладающего малой теплопроводностью. Для сохранения гигиенических свойств спортивной обуви необходимо за ней тщательно ухаживать - чистить, сушить. Влажная обувь усиливает охлаждение ног и может способствовать возникновению простудных заболеваний.</a:t>
            </a:r>
          </a:p>
          <a:p>
            <a:r>
              <a:rPr lang="ru-RU" dirty="0"/>
              <a:t> </a:t>
            </a:r>
          </a:p>
        </p:txBody>
      </p:sp>
      <p:pic>
        <p:nvPicPr>
          <p:cNvPr id="4098" name="Picture 2" descr="C:\Users\User\Desktop\images.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87849" y="2859782"/>
            <a:ext cx="2686050" cy="16561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8388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771551"/>
            <a:ext cx="7560840" cy="3877985"/>
          </a:xfrm>
          <a:prstGeom prst="rect">
            <a:avLst/>
          </a:prstGeom>
        </p:spPr>
        <p:txBody>
          <a:bodyPr wrap="square">
            <a:spAutoFit/>
          </a:bodyPr>
          <a:lstStyle/>
          <a:p>
            <a:r>
              <a:rPr lang="ru-RU" b="1" dirty="0" smtClean="0">
                <a:solidFill>
                  <a:srgbClr val="FF0000"/>
                </a:solidFill>
                <a:latin typeface="Times New Roman" pitchFamily="18" charset="0"/>
                <a:cs typeface="Times New Roman" pitchFamily="18" charset="0"/>
              </a:rPr>
              <a:t>	ПОДГОТОВКА </a:t>
            </a:r>
            <a:r>
              <a:rPr lang="ru-RU" b="1" dirty="0">
                <a:solidFill>
                  <a:srgbClr val="FF0000"/>
                </a:solidFill>
                <a:latin typeface="Times New Roman" pitchFamily="18" charset="0"/>
                <a:cs typeface="Times New Roman" pitchFamily="18" charset="0"/>
              </a:rPr>
              <a:t>ПОСОБИЙ ДЛЯ </a:t>
            </a:r>
            <a:r>
              <a:rPr lang="ru-RU" b="1" dirty="0" smtClean="0">
                <a:solidFill>
                  <a:srgbClr val="FF0000"/>
                </a:solidFill>
                <a:latin typeface="Times New Roman" pitchFamily="18" charset="0"/>
                <a:cs typeface="Times New Roman" pitchFamily="18" charset="0"/>
              </a:rPr>
              <a:t>ЗАНЯТИЙ НА ВОЗДУХЕ</a:t>
            </a:r>
          </a:p>
          <a:p>
            <a:r>
              <a:rPr lang="ru-RU" sz="1400" b="1" dirty="0" smtClean="0">
                <a:latin typeface="Times New Roman" pitchFamily="18" charset="0"/>
                <a:cs typeface="Times New Roman" pitchFamily="18" charset="0"/>
              </a:rPr>
              <a:t>	Для </a:t>
            </a:r>
            <a:r>
              <a:rPr lang="ru-RU" sz="1400" b="1" dirty="0">
                <a:latin typeface="Times New Roman" pitchFamily="18" charset="0"/>
                <a:cs typeface="Times New Roman" pitchFamily="18" charset="0"/>
              </a:rPr>
              <a:t>успешного проведения занятий очень важно заранее подготовить пособия и правильно разместить переносное оборудование. Затратив 2—3 мин на подготовку, можно в 2 раза больше времени выиграть для активной деятельности детей во время занятия. Пособия подбираются педагогом или по его указанию детьми и складываются в корзину. Выходя на занятие, дети выносят корзину на спортивную площадку и вместе c воспитателем раскладывают пособия таким образом, чтобы во время занятия их можно было взять с наименьшей потерей времени. Мешочки, например, можно разложить по линии на расстоянии 70—80 см друг от друга; дети подходят к ним и оказываются в разомкнутом строю, готовые к метанию. Если на занятии дети прыгают через шнур, то его заранее нужно положить на землю и т. п.</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Спортивное </a:t>
            </a:r>
            <a:r>
              <a:rPr lang="ru-RU" sz="1400" b="1" dirty="0">
                <a:latin typeface="Times New Roman" pitchFamily="18" charset="0"/>
                <a:cs typeface="Times New Roman" pitchFamily="18" charset="0"/>
              </a:rPr>
              <a:t>оборудование размещается так, чтобы его как можно меньше пришлось переставлять во время занятия. Например, если используются гимнастические скамейки, то их ставят по сторонам площадки на расстоянии одного метра от края или параллельно одной стороне площадки: тогда они не будут мешать бегу по кругу, а также выполнять общеразвивающие и другие упражнения в центре площадки. </a:t>
            </a:r>
            <a:r>
              <a:rPr lang="ru-RU" dirty="0">
                <a:solidFill>
                  <a:srgbClr val="FF0000"/>
                </a:solidFill>
                <a:latin typeface="Times New Roman" pitchFamily="18" charset="0"/>
                <a:cs typeface="Times New Roman" pitchFamily="18" charset="0"/>
              </a:rPr>
              <a:t/>
            </a:r>
            <a:br>
              <a:rPr lang="ru-RU" dirty="0">
                <a:solidFill>
                  <a:srgbClr val="FF0000"/>
                </a:solidFill>
                <a:latin typeface="Times New Roman" pitchFamily="18" charset="0"/>
                <a:cs typeface="Times New Roman" pitchFamily="18" charset="0"/>
              </a:rPr>
            </a:br>
            <a:endParaRPr lang="ru-RU"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099962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User\Desktop\Новая папка (2)\2017-09-07 10-37-25.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9633" y="627534"/>
            <a:ext cx="7776864"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8448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15616" y="915566"/>
            <a:ext cx="7200800" cy="830997"/>
          </a:xfrm>
          <a:prstGeom prst="rect">
            <a:avLst/>
          </a:prstGeom>
        </p:spPr>
        <p:txBody>
          <a:bodyPr wrap="square">
            <a:spAutoFit/>
          </a:bodyPr>
          <a:lstStyle/>
          <a:p>
            <a:r>
              <a:rPr lang="ru-RU" sz="4800" b="1" i="1" dirty="0">
                <a:solidFill>
                  <a:srgbClr val="FF0000"/>
                </a:solidFill>
                <a:effectLst>
                  <a:outerShdw blurRad="38100" dist="38100" dir="2700000" algn="tl">
                    <a:srgbClr val="000000">
                      <a:alpha val="43137"/>
                    </a:srgbClr>
                  </a:outerShdw>
                </a:effectLst>
              </a:rPr>
              <a:t>СПАСИБО ЗА ВНИМАНИЕ!</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843558"/>
            <a:ext cx="6264696" cy="2893100"/>
          </a:xfrm>
          <a:prstGeom prst="rect">
            <a:avLst/>
          </a:prstGeom>
        </p:spPr>
        <p:txBody>
          <a:bodyPr wrap="square">
            <a:spAutoFit/>
          </a:bodyPr>
          <a:lstStyle/>
          <a:p>
            <a:r>
              <a:rPr lang="ru-RU" sz="1400" b="1" dirty="0" smtClean="0">
                <a:latin typeface="Times New Roman" pitchFamily="18" charset="0"/>
                <a:cs typeface="Times New Roman" pitchFamily="18" charset="0"/>
              </a:rPr>
              <a:t>                   Физкультурные </a:t>
            </a:r>
            <a:r>
              <a:rPr lang="ru-RU" sz="1400" b="1" dirty="0">
                <a:latin typeface="Times New Roman" pitchFamily="18" charset="0"/>
                <a:cs typeface="Times New Roman" pitchFamily="18" charset="0"/>
              </a:rPr>
              <a:t>занятия являются основной формой обучения детей двигательным навыкам и воспитания физических качеств: быстроты, ловкости, силы, выносливости, гибкости. Учитывая большое значение выносливости в повышении функциональных возможностей организма, ее воспитанию уделяется основное внимание в процессе проведения занятий на воздухе.</a:t>
            </a:r>
            <a:br>
              <a:rPr lang="ru-RU" sz="1400" b="1" dirty="0">
                <a:latin typeface="Times New Roman" pitchFamily="18" charset="0"/>
                <a:cs typeface="Times New Roman" pitchFamily="18" charset="0"/>
              </a:rPr>
            </a:br>
            <a:r>
              <a:rPr lang="ru-RU" sz="1400" b="1" dirty="0">
                <a:latin typeface="Times New Roman" pitchFamily="18" charset="0"/>
                <a:cs typeface="Times New Roman" pitchFamily="18" charset="0"/>
              </a:rPr>
              <a:t>	Содержание занятий на воздухе строится на программном материале. Сочетание таких занятий с утренней гимнастикой, подвижными играми и спортивными упражнениями на прогулке позволяет полностью освоить программу по развитию движений. Программный материал распределен с учетом особенностей детей каждого возрастного периода, с постоянным нарастанием трудностей как внутри возрастной группы, так и от группы к группе.</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03648" y="843558"/>
            <a:ext cx="6408712" cy="3323987"/>
          </a:xfrm>
          <a:prstGeom prst="rect">
            <a:avLst/>
          </a:prstGeom>
        </p:spPr>
        <p:txBody>
          <a:bodyPr wrap="square">
            <a:spAutoFit/>
          </a:bodyPr>
          <a:lstStyle/>
          <a:p>
            <a:r>
              <a:rPr lang="en-US" sz="1400" b="1"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Занятия </a:t>
            </a:r>
            <a:r>
              <a:rPr lang="ru-RU" sz="1400" b="1" dirty="0">
                <a:latin typeface="Times New Roman" pitchFamily="18" charset="0"/>
                <a:cs typeface="Times New Roman" pitchFamily="18" charset="0"/>
              </a:rPr>
              <a:t>на воздухе проводятся при высокой двигательной активности детей, которая достигается благодаря включению в занятие до 5 продолжительных пробежек, использованию фронтального и группового методов организации детей при выполнении основных движений, подбору игр и эстафет. Сохранению высокой работоспособности детей на протяжении всего занятия способствует правильное сочетание нагрузки и активного отдыха: упражнения высокой интенсивности (бег, прыжки, подвижные игры) чередуются с упражнениями низкой и средней интенсивности (ходьба, перестроения, лазанье, метание, упражнения в равновесии).</a:t>
            </a:r>
            <a:br>
              <a:rPr lang="ru-RU" sz="1400" b="1" dirty="0">
                <a:latin typeface="Times New Roman" pitchFamily="18" charset="0"/>
                <a:cs typeface="Times New Roman" pitchFamily="18" charset="0"/>
              </a:rPr>
            </a:br>
            <a:r>
              <a:rPr lang="en-US" sz="1400" b="1"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При </a:t>
            </a:r>
            <a:r>
              <a:rPr lang="ru-RU" sz="1400" b="1" dirty="0">
                <a:latin typeface="Times New Roman" pitchFamily="18" charset="0"/>
                <a:cs typeface="Times New Roman" pitchFamily="18" charset="0"/>
              </a:rPr>
              <a:t>проведении занятий необходимо не только обучать детей двигательным навыкам и повышать функциональные возможности их организма, но и решать образовательные и воспитательные задачи, тем более что занятия на воздухе создают для этого благоприятные возможности.</a:t>
            </a:r>
            <a:br>
              <a:rPr lang="ru-RU" sz="1400" b="1" dirty="0">
                <a:latin typeface="Times New Roman" pitchFamily="18" charset="0"/>
                <a:cs typeface="Times New Roman" pitchFamily="18" charset="0"/>
              </a:rPr>
            </a:br>
            <a:endParaRPr lang="ru-RU" sz="1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699542"/>
            <a:ext cx="7416824" cy="1169551"/>
          </a:xfrm>
          <a:prstGeom prst="rect">
            <a:avLst/>
          </a:prstGeom>
        </p:spPr>
        <p:txBody>
          <a:bodyPr wrap="square">
            <a:spAutoFit/>
          </a:bodyPr>
          <a:lstStyle/>
          <a:p>
            <a:r>
              <a:rPr lang="ru-RU" sz="1400" b="1" dirty="0" smtClean="0">
                <a:latin typeface="Times New Roman" pitchFamily="18" charset="0"/>
                <a:cs typeface="Times New Roman" pitchFamily="18" charset="0"/>
              </a:rPr>
              <a:t>	Дети </a:t>
            </a:r>
            <a:r>
              <a:rPr lang="ru-RU" sz="1400" b="1" dirty="0">
                <a:latin typeface="Times New Roman" pitchFamily="18" charset="0"/>
                <a:cs typeface="Times New Roman" pitchFamily="18" charset="0"/>
              </a:rPr>
              <a:t>должны знать о пользе занятий на воздухе, значении и технике физических упражнений, о правилах подвижных игр, о нормах личной и общественной гигиены и др. Во время игр и физических упражнений нужно воспитывать у детей решительность, смелость, чувство товарищества, стремление к взаимопомощи, доброе отношение друг к другу. </a:t>
            </a:r>
          </a:p>
        </p:txBody>
      </p:sp>
      <p:pic>
        <p:nvPicPr>
          <p:cNvPr id="1026" name="Picture 2" descr="C:\Users\User\Desktop\Новая папка (2)\2017-09-07 10-47-5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67744" y="1995687"/>
            <a:ext cx="4230216" cy="244827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27584" y="627535"/>
            <a:ext cx="7560840" cy="3293209"/>
          </a:xfrm>
          <a:prstGeom prst="rect">
            <a:avLst/>
          </a:prstGeom>
        </p:spPr>
        <p:txBody>
          <a:bodyPr wrap="square">
            <a:spAutoFit/>
          </a:bodyPr>
          <a:lstStyle/>
          <a:p>
            <a:r>
              <a:rPr lang="ru-RU" b="1" dirty="0" smtClean="0"/>
              <a:t>                              </a:t>
            </a:r>
            <a:r>
              <a:rPr lang="ru-RU" b="1" dirty="0" smtClean="0">
                <a:solidFill>
                  <a:srgbClr val="FF0000"/>
                </a:solidFill>
              </a:rPr>
              <a:t>СОДЕРЖАНИЕ </a:t>
            </a:r>
            <a:r>
              <a:rPr lang="ru-RU" b="1" dirty="0">
                <a:solidFill>
                  <a:srgbClr val="FF0000"/>
                </a:solidFill>
              </a:rPr>
              <a:t>И СТРУКТУРА </a:t>
            </a:r>
            <a:r>
              <a:rPr lang="ru-RU" b="1" dirty="0" smtClean="0">
                <a:solidFill>
                  <a:srgbClr val="FF0000"/>
                </a:solidFill>
              </a:rPr>
              <a:t>ЗАНЯТИЙ</a:t>
            </a:r>
          </a:p>
          <a:p>
            <a:r>
              <a:rPr lang="ru-RU" b="1" dirty="0">
                <a:solidFill>
                  <a:srgbClr val="FF0000"/>
                </a:solidFill>
              </a:rPr>
              <a:t/>
            </a:r>
            <a:br>
              <a:rPr lang="ru-RU" b="1" dirty="0">
                <a:solidFill>
                  <a:srgbClr val="FF0000"/>
                </a:solidFill>
              </a:rPr>
            </a:br>
            <a:r>
              <a:rPr lang="ru-RU" dirty="0" smtClean="0"/>
              <a:t>	</a:t>
            </a:r>
            <a:r>
              <a:rPr lang="ru-RU" sz="1400" b="1" dirty="0" smtClean="0">
                <a:latin typeface="Times New Roman" pitchFamily="18" charset="0"/>
                <a:cs typeface="Times New Roman" pitchFamily="18" charset="0"/>
              </a:rPr>
              <a:t>Продолжительность </a:t>
            </a:r>
            <a:r>
              <a:rPr lang="ru-RU" sz="1400" b="1" dirty="0">
                <a:latin typeface="Times New Roman" pitchFamily="18" charset="0"/>
                <a:cs typeface="Times New Roman" pitchFamily="18" charset="0"/>
              </a:rPr>
              <a:t>занятий на воздухе соответствует программным рекомендациям. </a:t>
            </a:r>
            <a:r>
              <a:rPr lang="ru-RU" sz="1400" b="1" dirty="0" smtClean="0">
                <a:latin typeface="Times New Roman" pitchFamily="18" charset="0"/>
                <a:cs typeface="Times New Roman" pitchFamily="18" charset="0"/>
              </a:rPr>
              <a:t>Структура занятий </a:t>
            </a:r>
            <a:r>
              <a:rPr lang="ru-RU" sz="1400" b="1" dirty="0">
                <a:latin typeface="Times New Roman" pitchFamily="18" charset="0"/>
                <a:cs typeface="Times New Roman" pitchFamily="18" charset="0"/>
              </a:rPr>
              <a:t>традиционна: вводная, основная и заключительная части.</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Вводная </a:t>
            </a:r>
            <a:r>
              <a:rPr lang="ru-RU" sz="1400" b="1" dirty="0">
                <a:latin typeface="Times New Roman" pitchFamily="18" charset="0"/>
                <a:cs typeface="Times New Roman" pitchFamily="18" charset="0"/>
              </a:rPr>
              <a:t>часть начинается с построения на площадке и ходьбы, во время которой дети выполняют 3—5 дыхательных упражнений. В холодный период года построение на площадке не проводится и вводная часть начинается с выхода детей из помещения на улицу. После непродолжительной ходьбы дается медленный бег по площадке в течение 2—4 мин (в зависимости от возраста). В этой части занятия осуществляются подготовка детей к предстоящей мышечной деятельности и обучение в основном различным видам бега: широким шагом, высоко поднимая колени, приставным шагом, спиной вперед, парами, врассыпную и т. п. Выполняются таким прыжки на одной и двух ногах, с ноги на ногу и др.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699541"/>
            <a:ext cx="7560840" cy="3970318"/>
          </a:xfrm>
          <a:prstGeom prst="rect">
            <a:avLst/>
          </a:prstGeom>
        </p:spPr>
        <p:txBody>
          <a:bodyPr wrap="square">
            <a:spAutoFit/>
          </a:bodyPr>
          <a:lstStyle/>
          <a:p>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Основная </a:t>
            </a:r>
            <a:r>
              <a:rPr lang="ru-RU" sz="1400" b="1" dirty="0">
                <a:latin typeface="Times New Roman" pitchFamily="18" charset="0"/>
                <a:cs typeface="Times New Roman" pitchFamily="18" charset="0"/>
              </a:rPr>
              <a:t>часть занятия начинается с выполнения комплекса общеразвивающих упражнений. По окончании дети перестраиваются в колонну по одному, по ходу складывают использованный спортивный инвентарь и бегут со средней скоростью в зависимости от возраста от 40 с до 2 мин. Бег заканчивается ходьбой и перестроением для выполнения упражнения в основных движениях.</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На </a:t>
            </a:r>
            <a:r>
              <a:rPr lang="ru-RU" sz="1400" b="1" dirty="0">
                <a:latin typeface="Times New Roman" pitchFamily="18" charset="0"/>
                <a:cs typeface="Times New Roman" pitchFamily="18" charset="0"/>
              </a:rPr>
              <a:t>каждом занятии дети упражняются в нескольких основных движениях. Первым выполняется новое или более трудное по координации движение. Затем дети вновь бегут со средней скоростью, после чего упражняются в другом, уже знакомом им движении. Упражнения в основных движениях заканчиваются медленным бегом, затем организуется подвижная игра или игра-эстафета. Игры предусматривают закрепление одного из основных движений; большое место в них занимает бег. Игра повторяется 4—5 раз, паузы между повторениями короткие.</a:t>
            </a:r>
            <a:br>
              <a:rPr lang="ru-RU" sz="1400" b="1" dirty="0">
                <a:latin typeface="Times New Roman" pitchFamily="18" charset="0"/>
                <a:cs typeface="Times New Roman" pitchFamily="18" charset="0"/>
              </a:rPr>
            </a:br>
            <a:r>
              <a:rPr lang="ru-RU" sz="1400" b="1" dirty="0" smtClean="0">
                <a:latin typeface="Times New Roman" pitchFamily="18" charset="0"/>
                <a:cs typeface="Times New Roman" pitchFamily="18" charset="0"/>
              </a:rPr>
              <a:t>	В </a:t>
            </a:r>
            <a:r>
              <a:rPr lang="ru-RU" sz="1400" b="1" dirty="0">
                <a:latin typeface="Times New Roman" pitchFamily="18" charset="0"/>
                <a:cs typeface="Times New Roman" pitchFamily="18" charset="0"/>
              </a:rPr>
              <a:t>заключительной части проводится медленный бег. Если во время игры дети много бегают </a:t>
            </a:r>
            <a:r>
              <a:rPr lang="ru-RU" sz="1400" b="1" dirty="0" smtClean="0">
                <a:latin typeface="Times New Roman" pitchFamily="18" charset="0"/>
                <a:cs typeface="Times New Roman" pitchFamily="18" charset="0"/>
              </a:rPr>
              <a:t>,то </a:t>
            </a:r>
            <a:r>
              <a:rPr lang="ru-RU" sz="1400" b="1" dirty="0">
                <a:latin typeface="Times New Roman" pitchFamily="18" charset="0"/>
                <a:cs typeface="Times New Roman" pitchFamily="18" charset="0"/>
              </a:rPr>
              <a:t>в заключительной части продолжительность медленного бега не указывается, но она должна быть меньше, чем обычно (не более 1—1,5 мин). Медленный бег переходит в ходьбу, во время которой выполняется 6—8 дыхательных упражнений. На этом занятие заканчивается.</a:t>
            </a:r>
            <a:br>
              <a:rPr lang="ru-RU" sz="1400" b="1" dirty="0">
                <a:latin typeface="Times New Roman" pitchFamily="18" charset="0"/>
                <a:cs typeface="Times New Roman" pitchFamily="18" charset="0"/>
              </a:rPr>
            </a:br>
            <a:endParaRPr lang="ru-RU" sz="1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User\Desktop\Новая папка (2)\2017-09-07 10-30-0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1560" y="555527"/>
            <a:ext cx="7848872" cy="39604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Desktop\Новая папка (2)\2017-09-07 10-31-45.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8051" y="555526"/>
            <a:ext cx="7884368"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6515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27535"/>
            <a:ext cx="7704856" cy="3631763"/>
          </a:xfrm>
          <a:prstGeom prst="rect">
            <a:avLst/>
          </a:prstGeom>
        </p:spPr>
        <p:txBody>
          <a:bodyPr wrap="square">
            <a:spAutoFit/>
          </a:bodyPr>
          <a:lstStyle/>
          <a:p>
            <a:r>
              <a:rPr lang="ru-RU" sz="1400" dirty="0" smtClean="0">
                <a:latin typeface="Times New Roman" pitchFamily="18" charset="0"/>
                <a:cs typeface="Times New Roman" pitchFamily="18" charset="0"/>
              </a:rPr>
              <a:t>		</a:t>
            </a:r>
            <a:r>
              <a:rPr lang="ru-RU" sz="2000" b="1" dirty="0" smtClean="0">
                <a:solidFill>
                  <a:srgbClr val="FF0000"/>
                </a:solidFill>
                <a:latin typeface="Times New Roman" pitchFamily="18" charset="0"/>
                <a:cs typeface="Times New Roman" pitchFamily="18" charset="0"/>
              </a:rPr>
              <a:t>Одежда и обувь для занятий на воздухе</a:t>
            </a:r>
          </a:p>
          <a:p>
            <a:endParaRPr lang="ru-RU" sz="1400" b="1" dirty="0">
              <a:latin typeface="Times New Roman" pitchFamily="18" charset="0"/>
              <a:cs typeface="Times New Roman" pitchFamily="18" charset="0"/>
            </a:endParaRPr>
          </a:p>
          <a:p>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Для </a:t>
            </a:r>
            <a:r>
              <a:rPr lang="ru-RU" sz="1400" b="1" dirty="0">
                <a:latin typeface="Times New Roman" pitchFamily="18" charset="0"/>
                <a:cs typeface="Times New Roman" pitchFamily="18" charset="0"/>
              </a:rPr>
              <a:t>обеспечения закаливания детского организма при проведении физкультурных занятий на воздухе большое значение имеет подбор правильной одежды и обуви детей. Гигиенические требования к одежде предусматривают ее соответствие росту и полноте тела ребенка, обеспечение свободы движений.</a:t>
            </a:r>
          </a:p>
          <a:p>
            <a:r>
              <a:rPr lang="ru-RU" sz="1400" b="1" dirty="0">
                <a:latin typeface="Times New Roman" pitchFamily="18" charset="0"/>
                <a:cs typeface="Times New Roman" pitchFamily="18" charset="0"/>
              </a:rPr>
              <a:t>Очень важно одевать ребенка в соответствии с температурой наружного воздуха, чтобы не было чрезмерного как перегревания, так и переохлаждения. Очень важна и воздухопроницаемость тканей, которая обеспечивает вентиляцию пространства под одеждой. Нерациональная одежда, затрудняя испарение, может ухудшить самочувствие ребенка и снизить работоспособность. Поэтому для сохранения нормального теплообмена важно, чтобы ткани хорошо поглощали влагу из пространства под одеждой и удаляли ее наружу. Этим требованиям отвечают хлопчатобумажные, трикотажные, рыхлые шерстяные ткани. Использование одежды из синтетических тканей не рекомендуется, так как они плохо впитывают влагу и не обеспечивают необходимую воздухопроницаемость, особенно при выполнении физических упражнений</a:t>
            </a:r>
            <a:r>
              <a:rPr lang="ru-RU" sz="1400" dirty="0">
                <a:latin typeface="Times New Roman" pitchFamily="18" charset="0"/>
                <a:cs typeface="Times New Roman" pitchFamily="18" charset="0"/>
              </a:rPr>
              <a:t>.</a:t>
            </a:r>
          </a:p>
        </p:txBody>
      </p:sp>
    </p:spTree>
    <p:extLst>
      <p:ext uri="{BB962C8B-B14F-4D97-AF65-F5344CB8AC3E}">
        <p14:creationId xmlns:p14="http://schemas.microsoft.com/office/powerpoint/2010/main" val="101111690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1409</TotalTime>
  <Words>169</Words>
  <Application>Microsoft Office PowerPoint</Application>
  <PresentationFormat>Экран (16:9)</PresentationFormat>
  <Paragraphs>20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Master</dc:creator>
  <cp:lastModifiedBy>User</cp:lastModifiedBy>
  <cp:revision>24</cp:revision>
  <dcterms:created xsi:type="dcterms:W3CDTF">2017-04-22T18:02:05Z</dcterms:created>
  <dcterms:modified xsi:type="dcterms:W3CDTF">2017-09-08T10:00:10Z</dcterms:modified>
</cp:coreProperties>
</file>