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60" r:id="rId9"/>
    <p:sldId id="259" r:id="rId10"/>
    <p:sldId id="257" r:id="rId11"/>
    <p:sldId id="258" r:id="rId12"/>
    <p:sldId id="261" r:id="rId13"/>
    <p:sldId id="262" r:id="rId14"/>
    <p:sldId id="266" r:id="rId15"/>
    <p:sldId id="267" r:id="rId16"/>
    <p:sldId id="268" r:id="rId17"/>
    <p:sldId id="263" r:id="rId18"/>
    <p:sldId id="269" r:id="rId19"/>
    <p:sldId id="270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lomatinKA" initials="К.А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>
        <p:scale>
          <a:sx n="100" d="100"/>
          <a:sy n="100" d="100"/>
        </p:scale>
        <p:origin x="-204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2-07T10:34:49.326" idx="1">
    <p:pos x="5253" y="3306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4714907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Основы стихосложения.</a:t>
            </a:r>
            <a:br>
              <a:rPr lang="ru-RU" dirty="0" smtClean="0"/>
            </a:br>
            <a:r>
              <a:rPr lang="ru-RU" dirty="0" smtClean="0"/>
              <a:t>Симметрия и асимметрия </a:t>
            </a:r>
            <a:br>
              <a:rPr lang="ru-RU" dirty="0" smtClean="0"/>
            </a:br>
            <a:r>
              <a:rPr lang="ru-RU" dirty="0" smtClean="0"/>
              <a:t>в лирике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marL="0" indent="452438" algn="just">
              <a:buNone/>
            </a:pPr>
            <a:r>
              <a:rPr lang="ru-RU" dirty="0" smtClean="0"/>
              <a:t>В стихотворении преобладают слова со звонкими согласными (особенно «л», «м», «</a:t>
            </a:r>
            <a:r>
              <a:rPr lang="ru-RU" dirty="0" err="1" smtClean="0"/>
              <a:t>н</a:t>
            </a:r>
            <a:r>
              <a:rPr lang="ru-RU" dirty="0" smtClean="0"/>
              <a:t>»), автор избегает неблагозвучного скопления согласных, особенно глухих. Легкость и звучность – типичное свойство пушкинского лирического стиха.</a:t>
            </a:r>
          </a:p>
          <a:p>
            <a:pPr marL="0" indent="452438">
              <a:buNone/>
            </a:pPr>
            <a:endParaRPr lang="ru-RU" dirty="0" smtClean="0"/>
          </a:p>
          <a:p>
            <a:pPr marL="0" indent="452438">
              <a:buNone/>
            </a:pPr>
            <a:endParaRPr lang="ru-RU" dirty="0" smtClean="0"/>
          </a:p>
          <a:p>
            <a:pPr marL="0" indent="452438"/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85884"/>
          </a:xfrm>
        </p:spPr>
        <p:txBody>
          <a:bodyPr>
            <a:normAutofit/>
          </a:bodyPr>
          <a:lstStyle/>
          <a:p>
            <a:r>
              <a:rPr lang="ru-RU" b="1" dirty="0" smtClean="0"/>
              <a:t>Фоника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Ритм и рифма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2438" algn="just"/>
            <a:r>
              <a:rPr lang="ru-RU" dirty="0" smtClean="0"/>
              <a:t>Стихотворение написано чередующимися шестистопными 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четырехстопными</a:t>
            </a: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ямбами</a:t>
            </a:r>
            <a:r>
              <a:rPr lang="ru-RU" dirty="0" smtClean="0"/>
              <a:t>, длинные и короткие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стихи</a:t>
            </a:r>
            <a:r>
              <a:rPr lang="ru-RU" dirty="0" smtClean="0"/>
              <a:t> симметрично следуют друг за другом.</a:t>
            </a:r>
          </a:p>
          <a:p>
            <a:pPr marL="0" indent="452438" algn="just"/>
            <a:r>
              <a:rPr lang="ru-RU" dirty="0" smtClean="0"/>
              <a:t>Рифма перекрестная  с обычным для Пушкина чередованием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мужских</a:t>
            </a: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рифм</a:t>
            </a:r>
            <a:r>
              <a:rPr lang="ru-RU" dirty="0" smtClean="0"/>
              <a:t> в нечетных стихах с женскими в четных (</a:t>
            </a:r>
            <a:r>
              <a:rPr lang="ru-RU" dirty="0" err="1" smtClean="0"/>
              <a:t>аБаБ</a:t>
            </a:r>
            <a:r>
              <a:rPr lang="ru-RU" dirty="0" smtClean="0"/>
              <a:t>)</a:t>
            </a:r>
            <a:r>
              <a:rPr lang="ru-RU" sz="1400" dirty="0" smtClean="0"/>
              <a:t>.</a:t>
            </a:r>
          </a:p>
          <a:p>
            <a:pPr marL="0" indent="452438" algn="just"/>
            <a:r>
              <a:rPr lang="ru-RU" sz="1400" dirty="0" smtClean="0"/>
              <a:t>У Пушкина - и вообще в русской поэзии -  в перекрестных рифмах чаще встречается другой порядок – </a:t>
            </a: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АбАб</a:t>
            </a:r>
            <a:r>
              <a:rPr lang="ru-RU" sz="1400" dirty="0" smtClean="0"/>
              <a:t>: обрывистое мужское окончание сильнее подчеркивает завершенность четверостишия; о здесь Пушкин предпочел более плавное завершение женской рифмой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9001156" cy="6500858"/>
          </a:xfrm>
        </p:spPr>
        <p:txBody>
          <a:bodyPr>
            <a:normAutofit fontScale="92500" lnSpcReduction="10000"/>
          </a:bodyPr>
          <a:lstStyle/>
          <a:p>
            <a:pPr marL="0" indent="447675" algn="ctr">
              <a:buNone/>
            </a:pPr>
            <a:endParaRPr lang="ru-RU" dirty="0" smtClean="0"/>
          </a:p>
          <a:p>
            <a:pPr marL="0" indent="447675" algn="ctr">
              <a:buNone/>
            </a:pPr>
            <a:r>
              <a:rPr lang="ru-RU" dirty="0" smtClean="0"/>
              <a:t>Ритмический рисунок</a:t>
            </a:r>
          </a:p>
          <a:p>
            <a:pPr marL="0" indent="447675" algn="ctr">
              <a:buNone/>
            </a:pPr>
            <a:endParaRPr lang="ru-RU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 ˘ˉ ˘ˉ</a:t>
            </a:r>
            <a:r>
              <a:rPr lang="ru-RU" sz="2000" dirty="0" smtClean="0"/>
              <a:t>а</a:t>
            </a:r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˘ˉ˘</a:t>
            </a:r>
            <a:r>
              <a:rPr lang="ru-RU" sz="2000" dirty="0" smtClean="0"/>
              <a:t>Б</a:t>
            </a:r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 ˘ˉ ˘ˉ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а</a:t>
            </a:r>
            <a:endParaRPr lang="ru-RU" sz="2000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˘ˉ˘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Б </a:t>
            </a:r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_________________________</a:t>
            </a:r>
          </a:p>
          <a:p>
            <a:pPr marL="0" indent="447675" algn="ctr">
              <a:spcBef>
                <a:spcPts val="0"/>
              </a:spcBef>
              <a:buNone/>
            </a:pPr>
            <a:endParaRPr lang="ru-RU" sz="2000" u="sng" dirty="0" smtClean="0"/>
          </a:p>
          <a:p>
            <a:pPr marL="0" indent="447675" algn="ctr">
              <a:spcBef>
                <a:spcPts val="0"/>
              </a:spcBef>
              <a:buNone/>
            </a:pPr>
            <a:endParaRPr lang="ru-RU" sz="2000" u="sng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 ˘ˉ ˘ˉ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а</a:t>
            </a:r>
            <a:endParaRPr lang="ru-RU" sz="2000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˘ˉ˘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Б</a:t>
            </a:r>
            <a:endParaRPr lang="ru-RU" sz="2000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 ˘ˉ ˘ˉ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а</a:t>
            </a:r>
            <a:endParaRPr lang="ru-RU" sz="2000" dirty="0" smtClean="0"/>
          </a:p>
          <a:p>
            <a:pPr marL="0" indent="447675" algn="ctr">
              <a:spcBef>
                <a:spcPts val="0"/>
              </a:spcBef>
              <a:buNone/>
            </a:pPr>
            <a:r>
              <a:rPr lang="ru-RU" sz="4000" dirty="0" smtClean="0"/>
              <a:t>˘ˉ ˘ˉ ˘ˉ ˘ˉ˘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Б</a:t>
            </a:r>
            <a:endParaRPr lang="ru-RU" sz="2000" dirty="0" smtClean="0"/>
          </a:p>
          <a:p>
            <a:pPr marL="0" indent="447675" algn="just">
              <a:spcBef>
                <a:spcPts val="0"/>
              </a:spcBef>
              <a:buNone/>
            </a:pPr>
            <a:endParaRPr lang="ru-RU" sz="3600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 smtClean="0"/>
          </a:p>
          <a:p>
            <a:pPr marL="0" indent="447675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Структурно-смысловая симметрия в </a:t>
            </a:r>
            <a:r>
              <a:rPr lang="ru-RU" u="sng" dirty="0" smtClean="0"/>
              <a:t>первом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катрене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Симметричен характер смыслового наполнения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ритмико-интонационных периодов</a:t>
            </a:r>
            <a:r>
              <a:rPr lang="ru-RU" dirty="0" smtClean="0"/>
              <a:t>: первый стих в обеих парах начинает тему, второй завершает</a:t>
            </a:r>
          </a:p>
          <a:p>
            <a:pPr marL="600075" indent="-514350">
              <a:buFont typeface="+mj-lt"/>
              <a:buAutoNum type="arabicPeriod"/>
            </a:pPr>
            <a:r>
              <a:rPr lang="ru-RU" dirty="0" smtClean="0"/>
              <a:t>На холмах Грузии лежит ночная мгла;</a:t>
            </a:r>
          </a:p>
          <a:p>
            <a:pPr marL="600075" indent="-514350">
              <a:buFont typeface="+mj-lt"/>
              <a:buAutoNum type="arabicPeriod"/>
            </a:pPr>
            <a:r>
              <a:rPr lang="ru-RU" dirty="0" smtClean="0"/>
              <a:t>Шумит </a:t>
            </a:r>
            <a:r>
              <a:rPr lang="ru-RU" dirty="0" err="1" smtClean="0"/>
              <a:t>Арагва</a:t>
            </a:r>
            <a:r>
              <a:rPr lang="ru-RU" dirty="0" smtClean="0"/>
              <a:t> предо мною.</a:t>
            </a:r>
          </a:p>
          <a:p>
            <a:pPr marL="600075" indent="-514350">
              <a:buNone/>
            </a:pPr>
            <a:r>
              <a:rPr lang="ru-RU" dirty="0" smtClean="0"/>
              <a:t>1.  Мне грустно и легко; печаль моя светла;</a:t>
            </a:r>
          </a:p>
          <a:p>
            <a:pPr marL="600075" indent="-514350">
              <a:buAutoNum type="arabicPeriod" startAt="2"/>
            </a:pPr>
            <a:r>
              <a:rPr lang="ru-RU" dirty="0" smtClean="0"/>
              <a:t>Печаль моя полна тобою,</a:t>
            </a:r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Структурно-смысловая симметрия в </a:t>
            </a:r>
            <a:r>
              <a:rPr lang="ru-RU" u="sng" dirty="0" smtClean="0"/>
              <a:t>первом катрене </a:t>
            </a:r>
            <a:r>
              <a:rPr lang="ru-RU" dirty="0" smtClean="0"/>
              <a:t>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447675" algn="just"/>
            <a:r>
              <a:rPr lang="ru-RU" dirty="0" smtClean="0"/>
              <a:t>Каждый стих  представляет собой завершенную ритмико-интонационную структуру, так как содержит законченное предложение (или два предложения), то есть метрическое членение совпадает с синтаксическим.</a:t>
            </a:r>
          </a:p>
          <a:p>
            <a:pPr marL="0" indent="447675" algn="just"/>
            <a:r>
              <a:rPr lang="ru-RU" dirty="0" smtClean="0"/>
              <a:t>Однотипно и строение стихов: интонационная граница между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полустишиями</a:t>
            </a:r>
            <a:r>
              <a:rPr lang="ru-RU" dirty="0" smtClean="0"/>
              <a:t> совпадает 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цезурой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u="sng" dirty="0" smtClean="0"/>
              <a:t>На холмах Грузии</a:t>
            </a:r>
            <a:r>
              <a:rPr lang="ru-RU" sz="1600" u="sng" baseline="72000" dirty="0" smtClean="0"/>
              <a:t>1</a:t>
            </a:r>
            <a:r>
              <a:rPr lang="ru-RU" u="sng" dirty="0" smtClean="0"/>
              <a:t> / лежит ночная мгла</a:t>
            </a:r>
            <a:r>
              <a:rPr lang="ru-RU" dirty="0" smtClean="0"/>
              <a:t>;</a:t>
            </a:r>
          </a:p>
          <a:p>
            <a:pPr algn="ctr">
              <a:buNone/>
            </a:pPr>
            <a:r>
              <a:rPr lang="ru-RU" dirty="0" smtClean="0"/>
              <a:t>Шумит </a:t>
            </a:r>
            <a:r>
              <a:rPr lang="ru-RU" dirty="0" err="1" smtClean="0"/>
              <a:t>Арагва</a:t>
            </a:r>
            <a:r>
              <a:rPr lang="ru-RU" dirty="0" smtClean="0"/>
              <a:t> предо мною.</a:t>
            </a:r>
            <a:br>
              <a:rPr lang="ru-RU" dirty="0" smtClean="0"/>
            </a:br>
            <a:r>
              <a:rPr lang="ru-RU" u="sng" dirty="0" smtClean="0"/>
              <a:t>Мне грустно и легко;/ печаль моя светла;</a:t>
            </a:r>
          </a:p>
          <a:p>
            <a:pPr algn="ctr">
              <a:buNone/>
            </a:pPr>
            <a:r>
              <a:rPr lang="ru-RU" dirty="0" smtClean="0"/>
              <a:t>Печаль моя полна тобою,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1800" i="1" dirty="0" smtClean="0"/>
              <a:t>Обстоятельственный детерминант выделяется интонационно (ускорением тема чтения).</a:t>
            </a:r>
          </a:p>
          <a:p>
            <a:pPr marL="0" indent="447675"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Второй катрен</a:t>
            </a:r>
            <a:r>
              <a:rPr lang="ru-RU" dirty="0" smtClean="0"/>
              <a:t> на фоне первого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Отсутствует пробел между катренами.</a:t>
            </a:r>
          </a:p>
          <a:p>
            <a:pPr algn="just"/>
            <a:r>
              <a:rPr lang="ru-RU" dirty="0" smtClean="0"/>
              <a:t>В конце первого катрена стоит не точка, требующая интонации </a:t>
            </a:r>
            <a:r>
              <a:rPr lang="ru-RU" i="1" dirty="0" smtClean="0"/>
              <a:t>каденции</a:t>
            </a:r>
            <a:r>
              <a:rPr lang="ru-RU" dirty="0" smtClean="0"/>
              <a:t> (понижения голоса, обозначающего конец фразы), а запятая – интонация </a:t>
            </a:r>
            <a:r>
              <a:rPr lang="ru-RU" i="1" dirty="0" err="1" smtClean="0"/>
              <a:t>антикаденции</a:t>
            </a:r>
            <a:r>
              <a:rPr lang="ru-RU" dirty="0" smtClean="0"/>
              <a:t> (повышение голоса в конце синтагмы, обозначающее незавершенность фразы).</a:t>
            </a:r>
          </a:p>
          <a:p>
            <a:pPr algn="just"/>
            <a:r>
              <a:rPr lang="ru-RU" dirty="0" smtClean="0"/>
              <a:t>Во втором катрене </a:t>
            </a:r>
            <a:r>
              <a:rPr lang="ru-RU" dirty="0" err="1" smtClean="0"/>
              <a:t>интонационно-синтаксическиое</a:t>
            </a:r>
            <a:r>
              <a:rPr lang="ru-RU" dirty="0" smtClean="0"/>
              <a:t> членение не соответствует ритмической организации: фраза не кончается вместе со стихом, а переносится на следующий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Второй катрен</a:t>
            </a:r>
            <a:r>
              <a:rPr lang="ru-RU" dirty="0" smtClean="0"/>
              <a:t> на фоне первого </a:t>
            </a:r>
            <a:r>
              <a:rPr lang="ru-RU" sz="2000" dirty="0" smtClean="0"/>
              <a:t>(продолжение)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686320"/>
          </a:xfrm>
        </p:spPr>
        <p:txBody>
          <a:bodyPr>
            <a:normAutofit fontScale="70000" lnSpcReduction="20000"/>
          </a:bodyPr>
          <a:lstStyle/>
          <a:p>
            <a:pPr marL="0" indent="447675" algn="just"/>
            <a:r>
              <a:rPr lang="ru-RU" dirty="0" smtClean="0"/>
              <a:t>Вместо спокойной симметричной композиции первого четверостишия – композиция неуравновешенная</a:t>
            </a:r>
            <a:r>
              <a:rPr lang="ru-RU" sz="1500" baseline="76000" dirty="0" smtClean="0"/>
              <a:t>1</a:t>
            </a:r>
            <a:r>
              <a:rPr lang="ru-RU" dirty="0" smtClean="0"/>
              <a:t>, стих беспокойный: метрическое и интонационно-синтаксическое членение речи то совпадает, то расходится, </a:t>
            </a:r>
            <a:r>
              <a:rPr lang="ru-RU" i="1" dirty="0" smtClean="0"/>
              <a:t>напевная стихотворная интонация уступает место неровной, изменчивой, выражающей прерывистый характер речи.</a:t>
            </a:r>
          </a:p>
          <a:p>
            <a:pPr marL="0" indent="447675" algn="just"/>
            <a:r>
              <a:rPr lang="ru-RU" dirty="0" smtClean="0"/>
              <a:t>Чувство задумчивой нежности (катрен 1) переходит в душевное волнение (катрен 2)</a:t>
            </a:r>
          </a:p>
          <a:p>
            <a:pPr marL="0" indent="447675" algn="just">
              <a:buNone/>
            </a:pPr>
            <a:endParaRPr lang="ru-RU" sz="1600" dirty="0" smtClean="0"/>
          </a:p>
          <a:p>
            <a:pPr marL="0" indent="447675" algn="just"/>
            <a:r>
              <a:rPr lang="ru-RU" sz="1600" dirty="0" smtClean="0"/>
              <a:t>Фраза не кончается вместе со стихом, а переносится на следующий: </a:t>
            </a:r>
          </a:p>
          <a:p>
            <a:pPr marL="0" indent="447675">
              <a:buNone/>
            </a:pPr>
            <a:r>
              <a:rPr lang="ru-RU" sz="1600" i="1" dirty="0" smtClean="0"/>
              <a:t>Печаль моя полна тобою,</a:t>
            </a:r>
            <a:br>
              <a:rPr lang="ru-RU" sz="1600" i="1" dirty="0" smtClean="0"/>
            </a:br>
            <a:r>
              <a:rPr lang="ru-RU" sz="1600" i="1" dirty="0" smtClean="0"/>
              <a:t>             Тобой, одной тобой... Унынья моего</a:t>
            </a:r>
          </a:p>
          <a:p>
            <a:pPr marL="0" indent="447675" algn="just"/>
            <a:r>
              <a:rPr lang="ru-RU" sz="1600" dirty="0" smtClean="0"/>
              <a:t> В строке «И сердце вновь горит и любит — оттого» синтаксическая пауза стоит не посредине  стиха, на цезуре, но смещена к концу стиха – это приводит к нарушению стихотворной структуры, ритмическому разлому стиха.</a:t>
            </a:r>
          </a:p>
          <a:p>
            <a:pPr marL="0" indent="447675" algn="just"/>
            <a:r>
              <a:rPr lang="ru-RU" sz="1600" dirty="0" smtClean="0"/>
              <a:t>Составной союз </a:t>
            </a:r>
            <a:r>
              <a:rPr lang="ru-RU" sz="1600" i="1" dirty="0" smtClean="0"/>
              <a:t>оттого что </a:t>
            </a:r>
            <a:r>
              <a:rPr lang="ru-RU" sz="1600" dirty="0" smtClean="0"/>
              <a:t>произносится обычно  слитно, как одно  фонетическое слово. В стихотворении союз интонационно разделен, его вторая часть приносится на следующую строку. Это направляет наше внимание на раскрытие причины «Отчего же?» - ждет ответа читатель. </a:t>
            </a:r>
          </a:p>
          <a:p>
            <a:pPr marL="0" indent="447675" algn="just">
              <a:buFont typeface="+mj-lt"/>
              <a:buAutoNum type="arabicPeriod"/>
            </a:pPr>
            <a:endParaRPr lang="ru-RU" sz="1600" dirty="0" smtClean="0"/>
          </a:p>
          <a:p>
            <a:pPr marL="0" indent="447675" algn="just"/>
            <a:r>
              <a:rPr lang="ru-RU" sz="1600" dirty="0" smtClean="0"/>
              <a:t>Контраст частей нередко лежит в основе композиции лирического стихотворения</a:t>
            </a:r>
          </a:p>
          <a:p>
            <a:pPr marL="0" indent="447675" algn="just"/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Лирика – литературный род, в центе которого эмоции?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стихотворение в прозе (лирическая прозаическая миниатюра). «Как хороши, как свежи были розы...» И. С. Тургенева;</a:t>
            </a:r>
          </a:p>
          <a:p>
            <a:r>
              <a:rPr lang="ru-RU" dirty="0" smtClean="0"/>
              <a:t>- поэма в прозе: «Мертвые души» Н. В. Гоголя;</a:t>
            </a:r>
          </a:p>
          <a:p>
            <a:r>
              <a:rPr lang="ru-RU" dirty="0" smtClean="0"/>
              <a:t>- лирическая проза: «Легкое дыхание» И. А. Бунина;</a:t>
            </a:r>
          </a:p>
          <a:p>
            <a:r>
              <a:rPr lang="ru-RU" dirty="0" smtClean="0"/>
              <a:t>- роман в стихах: «Евгений Онегин» А. С. Пушкина.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Заключительный стих концентрирует лирическую мысль и чувство, выражает основную идею. Слова о том, что сердце поэта не может не любить, эмоционально воздействуют на нас – они подводят итог всему сказанному, как бы содержат в себе всю энергию предыдущих стихов.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стихотворение о сильной, всепоглощающей любви, подчиняющей себе все чувства, о любви животворящей. Эта тема, видоизменяясь, проходит через ряд стихотворений поэта (наиболее яркое – «К***» («Я помню чудное мгновенье…»)), когда нет любви – нет самой жизни; любовь придает ощущение полноты 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7675" algn="just">
              <a:buNone/>
            </a:pPr>
            <a:r>
              <a:rPr lang="ru-RU" b="1" dirty="0" smtClean="0"/>
              <a:t>Стиховедение</a:t>
            </a:r>
            <a:r>
              <a:rPr lang="ru-RU" dirty="0" smtClean="0"/>
              <a:t> – наука о законах строения стиха. Основные разделы этой науки: </a:t>
            </a:r>
            <a:r>
              <a:rPr lang="ru-RU" i="1" u="sng" dirty="0" smtClean="0"/>
              <a:t>метрика</a:t>
            </a:r>
            <a:r>
              <a:rPr lang="ru-RU" i="1" dirty="0" smtClean="0"/>
              <a:t> </a:t>
            </a:r>
            <a:r>
              <a:rPr lang="ru-RU" dirty="0" smtClean="0"/>
              <a:t>(учение о внутренней мере стиха, о закономерностях его ритмической организации), </a:t>
            </a:r>
            <a:r>
              <a:rPr lang="ru-RU" i="1" u="sng" dirty="0" smtClean="0"/>
              <a:t>фоника</a:t>
            </a:r>
            <a:r>
              <a:rPr lang="ru-RU" dirty="0" smtClean="0"/>
              <a:t> (учение о сочетании звуков), </a:t>
            </a:r>
            <a:r>
              <a:rPr lang="ru-RU" i="1" u="sng" dirty="0" smtClean="0"/>
              <a:t>строфика</a:t>
            </a:r>
            <a:r>
              <a:rPr lang="ru-RU" dirty="0" smtClean="0"/>
              <a:t> (учение о сочетании строк)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988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Лирика – ритмически организованное повествование?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вольный стих – стихотворная форма, отличающаяся разным количеством стоп в строках (разной длиной стихов): Медведь / Попался в сеть. / Над смертью издали шути как хочешь смело: / Но смерть вблизи – совсем другое дело (И. А. Крылов);</a:t>
            </a:r>
          </a:p>
          <a:p>
            <a:r>
              <a:rPr lang="ru-RU" dirty="0" smtClean="0"/>
              <a:t>- белый стих – стихи с отсутствующей рифмой: Уж не вырваться из клеточки / Певчей птичке </a:t>
            </a:r>
            <a:r>
              <a:rPr lang="ru-RU" dirty="0" err="1" smtClean="0"/>
              <a:t>конопляночке</a:t>
            </a:r>
            <a:r>
              <a:rPr lang="ru-RU" dirty="0" smtClean="0"/>
              <a:t> / Знать, и вам не видеть более \Прежней воли с прежней радостью (А. А. </a:t>
            </a:r>
            <a:r>
              <a:rPr lang="ru-RU" dirty="0" err="1" smtClean="0"/>
              <a:t>Дельвиг</a:t>
            </a:r>
            <a:r>
              <a:rPr lang="ru-RU" dirty="0" smtClean="0"/>
              <a:t>);</a:t>
            </a:r>
          </a:p>
          <a:p>
            <a:r>
              <a:rPr lang="ru-RU" dirty="0" smtClean="0"/>
              <a:t>- верлибр (свободный стих) – </a:t>
            </a:r>
            <a:r>
              <a:rPr lang="ru-RU" dirty="0" err="1" smtClean="0"/>
              <a:t>стих</a:t>
            </a:r>
            <a:r>
              <a:rPr lang="ru-RU" dirty="0" smtClean="0"/>
              <a:t>, лишенный рифмы и метра, но сохраняющий заданное членение на соотносимые и соразмерные строки: Она пришла с мороза / Раскрасневшаяся, / Наполнила комнату/Ароматом воздуха и духов, / Звонким голосом и совсем неуважительной к занятиям / Болтовней... (А. А. Блок);</a:t>
            </a:r>
          </a:p>
          <a:p>
            <a:r>
              <a:rPr lang="ru-RU" dirty="0" smtClean="0"/>
              <a:t>- ритмическая проза – лишенная других признаков стихотворной организации художественная речь, построенная на упорядоченном расположении ударных и безударных слогов: Во дни сомнений, / во дни тягостных раздумий / о судьбах моей родины / ты один мне поддержка и опора, / о великий, могучий, правдивый и свободный / русский язык! (И. С. Тургенев).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Метрика</a:t>
            </a:r>
          </a:p>
          <a:p>
            <a:r>
              <a:rPr lang="ru-RU" dirty="0" smtClean="0"/>
              <a:t>Системы стихосложения (тоническая, силлабическая, силлабо-тоническая);</a:t>
            </a:r>
          </a:p>
          <a:p>
            <a:r>
              <a:rPr lang="ru-RU" dirty="0" smtClean="0"/>
              <a:t>Размеры силлабо-тонической системы стихосложения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78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Фоника</a:t>
            </a:r>
          </a:p>
          <a:p>
            <a:r>
              <a:rPr lang="ru-RU" dirty="0" smtClean="0"/>
              <a:t>Рифма – созвучие концов стихов</a:t>
            </a:r>
          </a:p>
          <a:p>
            <a:r>
              <a:rPr lang="ru-RU" dirty="0" smtClean="0"/>
              <a:t>Виды рифм: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степени согласованности рифмующихся звуков: точные/неточные (своб</a:t>
            </a:r>
            <a:r>
              <a:rPr lang="ru-RU" u="sng" dirty="0" smtClean="0"/>
              <a:t>одный</a:t>
            </a:r>
            <a:r>
              <a:rPr lang="ru-RU" dirty="0" smtClean="0"/>
              <a:t>-под</a:t>
            </a:r>
            <a:r>
              <a:rPr lang="ru-RU" u="sng" dirty="0" smtClean="0"/>
              <a:t>обный</a:t>
            </a:r>
            <a:r>
              <a:rPr lang="ru-RU" dirty="0" smtClean="0"/>
              <a:t>, сл</a:t>
            </a:r>
            <a:r>
              <a:rPr lang="ru-RU" u="sng" dirty="0" smtClean="0"/>
              <a:t>ышен</a:t>
            </a:r>
            <a:r>
              <a:rPr lang="ru-RU" dirty="0" smtClean="0"/>
              <a:t>-д</a:t>
            </a:r>
            <a:r>
              <a:rPr lang="ru-RU" u="sng" dirty="0" smtClean="0"/>
              <a:t>ышит</a:t>
            </a:r>
            <a:r>
              <a:rPr lang="ru-RU" dirty="0" smtClean="0"/>
              <a:t> 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количеству рифмующихся звуков: бедные/богатые (</a:t>
            </a:r>
            <a:r>
              <a:rPr lang="ru-RU" u="sng" dirty="0" smtClean="0"/>
              <a:t>я</a:t>
            </a:r>
            <a:r>
              <a:rPr lang="ru-RU" dirty="0" smtClean="0"/>
              <a:t> – пол</a:t>
            </a:r>
            <a:r>
              <a:rPr lang="ru-RU" u="sng" dirty="0" smtClean="0"/>
              <a:t>я</a:t>
            </a:r>
            <a:r>
              <a:rPr lang="ru-RU" dirty="0" smtClean="0"/>
              <a:t>,  где вы-</a:t>
            </a:r>
            <a:r>
              <a:rPr lang="ru-RU" u="sng" dirty="0" smtClean="0"/>
              <a:t>девы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расположению последнего ударного гласного: мужские/женские/дактилические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59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Строфика</a:t>
            </a:r>
          </a:p>
          <a:p>
            <a:pPr marL="0" indent="447675" algn="just"/>
            <a:r>
              <a:rPr lang="ru-RU" b="1" dirty="0" smtClean="0"/>
              <a:t>Строфа</a:t>
            </a:r>
            <a:r>
              <a:rPr lang="ru-RU" dirty="0" smtClean="0"/>
              <a:t> – группа стихов, объединённая каким-либо формальным признаком, завершенное смысловое и синтаксическое единство стихотворных строк, опирающееся на систему рифм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97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Виды строф</a:t>
            </a:r>
          </a:p>
          <a:p>
            <a:r>
              <a:rPr lang="ru-RU" dirty="0" smtClean="0"/>
              <a:t>Двустишие («Черная шаль» А.С. Пушкин)</a:t>
            </a:r>
          </a:p>
          <a:p>
            <a:r>
              <a:rPr lang="ru-RU" dirty="0" smtClean="0"/>
              <a:t>Терцины (трехстишие) («Божественная комедия»)</a:t>
            </a:r>
          </a:p>
          <a:p>
            <a:r>
              <a:rPr lang="ru-RU" dirty="0" smtClean="0"/>
              <a:t>Четверостишие (катрен)</a:t>
            </a:r>
          </a:p>
          <a:p>
            <a:r>
              <a:rPr lang="ru-RU" dirty="0" smtClean="0"/>
              <a:t>Пятистишие</a:t>
            </a:r>
          </a:p>
          <a:p>
            <a:r>
              <a:rPr lang="ru-RU" dirty="0" smtClean="0"/>
              <a:t>Шестистишие</a:t>
            </a:r>
          </a:p>
          <a:p>
            <a:r>
              <a:rPr lang="ru-RU" dirty="0" smtClean="0"/>
              <a:t>Октава</a:t>
            </a:r>
          </a:p>
          <a:p>
            <a:r>
              <a:rPr lang="ru-RU" dirty="0" smtClean="0"/>
              <a:t>Сонет (14 строк)</a:t>
            </a:r>
          </a:p>
          <a:p>
            <a:r>
              <a:rPr lang="ru-RU" dirty="0" smtClean="0"/>
              <a:t>______________________________________</a:t>
            </a:r>
          </a:p>
          <a:p>
            <a:r>
              <a:rPr lang="ru-RU" dirty="0" err="1" smtClean="0"/>
              <a:t>Онегинская</a:t>
            </a:r>
            <a:r>
              <a:rPr lang="ru-RU" dirty="0" smtClean="0"/>
              <a:t> строфа</a:t>
            </a:r>
          </a:p>
          <a:p>
            <a:r>
              <a:rPr lang="ru-RU" dirty="0" smtClean="0"/>
              <a:t>Ахматовская строфа («Поэма без героя»)</a:t>
            </a:r>
          </a:p>
          <a:p>
            <a:r>
              <a:rPr lang="ru-RU" dirty="0" smtClean="0"/>
              <a:t>-------------------------------------------------------------</a:t>
            </a:r>
          </a:p>
          <a:p>
            <a:r>
              <a:rPr lang="ru-RU" dirty="0" smtClean="0"/>
              <a:t>Астрофические («</a:t>
            </a:r>
            <a:r>
              <a:rPr lang="ru-RU" dirty="0" err="1" smtClean="0"/>
              <a:t>Иллиада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Строфы непостоянной длины («Кому на Руси жить хорошо»)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60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Типы </a:t>
            </a:r>
            <a:r>
              <a:rPr lang="ru-RU" dirty="0" smtClean="0"/>
              <a:t>интонирования </a:t>
            </a:r>
            <a:r>
              <a:rPr lang="ru-RU" dirty="0" smtClean="0"/>
              <a:t>стиха:</a:t>
            </a:r>
          </a:p>
          <a:p>
            <a:pPr marL="0" indent="0">
              <a:buNone/>
            </a:pPr>
            <a:r>
              <a:rPr lang="ru-RU" dirty="0" err="1" smtClean="0"/>
              <a:t>Декламативный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Разговорный</a:t>
            </a:r>
          </a:p>
          <a:p>
            <a:pPr marL="0" indent="0">
              <a:buNone/>
            </a:pPr>
            <a:r>
              <a:rPr lang="ru-RU" dirty="0" smtClean="0"/>
              <a:t>Напевный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7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*    *    *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На холмах Грузии лежит ночная мгла;</a:t>
            </a:r>
          </a:p>
          <a:p>
            <a:pPr algn="ctr">
              <a:buNone/>
            </a:pPr>
            <a:r>
              <a:rPr lang="ru-RU" dirty="0" smtClean="0"/>
              <a:t>Шумит </a:t>
            </a:r>
            <a:r>
              <a:rPr lang="ru-RU" dirty="0" err="1" smtClean="0"/>
              <a:t>Арагва</a:t>
            </a:r>
            <a:r>
              <a:rPr lang="ru-RU" dirty="0" smtClean="0"/>
              <a:t> предо мною.</a:t>
            </a:r>
            <a:br>
              <a:rPr lang="ru-RU" dirty="0" smtClean="0"/>
            </a:br>
            <a:r>
              <a:rPr lang="ru-RU" dirty="0" smtClean="0"/>
              <a:t>Мне грустно и легко; печаль моя светла;</a:t>
            </a:r>
          </a:p>
          <a:p>
            <a:pPr algn="ctr">
              <a:buNone/>
            </a:pPr>
            <a:r>
              <a:rPr lang="ru-RU" dirty="0" smtClean="0"/>
              <a:t>Печаль моя полна тобою,</a:t>
            </a:r>
            <a:br>
              <a:rPr lang="ru-RU" dirty="0" smtClean="0"/>
            </a:br>
            <a:r>
              <a:rPr lang="ru-RU" dirty="0" smtClean="0"/>
              <a:t>Тобой, одной тобой... Унынья моего</a:t>
            </a:r>
          </a:p>
          <a:p>
            <a:pPr algn="ctr">
              <a:buNone/>
            </a:pPr>
            <a:r>
              <a:rPr lang="ru-RU" dirty="0" smtClean="0"/>
              <a:t>Ничто не мучит, не тревожит,</a:t>
            </a:r>
            <a:br>
              <a:rPr lang="ru-RU" dirty="0" smtClean="0"/>
            </a:br>
            <a:r>
              <a:rPr lang="ru-RU" dirty="0" smtClean="0"/>
              <a:t>И сердце вновь горит и любит — оттого,</a:t>
            </a:r>
          </a:p>
          <a:p>
            <a:pPr algn="ctr">
              <a:buNone/>
            </a:pPr>
            <a:r>
              <a:rPr lang="ru-RU" dirty="0" smtClean="0"/>
              <a:t>Что не любить оно не может.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2438" algn="just"/>
            <a:r>
              <a:rPr lang="ru-RU" dirty="0" smtClean="0"/>
              <a:t>Автора окружает романтическая, поэтическая обстановка: темная южная ночь, видны лишь очертания гор, не слышно ничего, кроме однотонного шума реки, только подчеркивающего тишину; поэт один – наедине со своим чувством. Стихотворение исполнено чувством спокойной тихой нежности, душевного равновесия и гармонии.</a:t>
            </a:r>
          </a:p>
          <a:p>
            <a:pPr marL="0" indent="452438"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1050</Words>
  <Application>Microsoft Office PowerPoint</Application>
  <PresentationFormat>Экран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Основы стихосложения. Симметрия и асимметрия  в лирике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Фоника</vt:lpstr>
      <vt:lpstr>Ритм и рифма</vt:lpstr>
      <vt:lpstr>Презентация PowerPoint</vt:lpstr>
      <vt:lpstr>Структурно-смысловая симметрия в первом катрене</vt:lpstr>
      <vt:lpstr>Структурно-смысловая симметрия в первом катрене (продолжение)</vt:lpstr>
      <vt:lpstr>Второй катрен на фоне первого</vt:lpstr>
      <vt:lpstr>Второй катрен на фоне первого (продолжение)</vt:lpstr>
      <vt:lpstr>Лирика – литературный род, в центе которого эмоции?</vt:lpstr>
      <vt:lpstr>Презентация PowerPoint</vt:lpstr>
      <vt:lpstr>Презентация PowerPoint</vt:lpstr>
      <vt:lpstr>Лирика – ритмически организованное повествование?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В. Н. Яшин</dc:creator>
  <cp:lastModifiedBy>Пользователь</cp:lastModifiedBy>
  <cp:revision>45</cp:revision>
  <dcterms:created xsi:type="dcterms:W3CDTF">2011-02-07T05:50:07Z</dcterms:created>
  <dcterms:modified xsi:type="dcterms:W3CDTF">2011-02-10T15:06:00Z</dcterms:modified>
</cp:coreProperties>
</file>