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01" r:id="rId1"/>
  </p:sldMasterIdLst>
  <p:notesMasterIdLst>
    <p:notesMasterId r:id="rId31"/>
  </p:notesMasterIdLst>
  <p:sldIdLst>
    <p:sldId id="364" r:id="rId2"/>
    <p:sldId id="360" r:id="rId3"/>
    <p:sldId id="361" r:id="rId4"/>
    <p:sldId id="373" r:id="rId5"/>
    <p:sldId id="372" r:id="rId6"/>
    <p:sldId id="370" r:id="rId7"/>
    <p:sldId id="368" r:id="rId8"/>
    <p:sldId id="405" r:id="rId9"/>
    <p:sldId id="425" r:id="rId10"/>
    <p:sldId id="406" r:id="rId11"/>
    <p:sldId id="426" r:id="rId12"/>
    <p:sldId id="427" r:id="rId13"/>
    <p:sldId id="428" r:id="rId14"/>
    <p:sldId id="429" r:id="rId15"/>
    <p:sldId id="430" r:id="rId16"/>
    <p:sldId id="431" r:id="rId17"/>
    <p:sldId id="432" r:id="rId18"/>
    <p:sldId id="433" r:id="rId19"/>
    <p:sldId id="410" r:id="rId20"/>
    <p:sldId id="411" r:id="rId21"/>
    <p:sldId id="412" r:id="rId22"/>
    <p:sldId id="413" r:id="rId23"/>
    <p:sldId id="434" r:id="rId24"/>
    <p:sldId id="414" r:id="rId25"/>
    <p:sldId id="415" r:id="rId26"/>
    <p:sldId id="416" r:id="rId27"/>
    <p:sldId id="417" r:id="rId28"/>
    <p:sldId id="404" r:id="rId29"/>
    <p:sldId id="435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FF00"/>
    <a:srgbClr val="FF0066"/>
    <a:srgbClr val="00FFFF"/>
    <a:srgbClr val="FFCCFF"/>
    <a:srgbClr val="FF33CC"/>
    <a:srgbClr val="FF66FF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832" autoAdjust="0"/>
  </p:normalViewPr>
  <p:slideViewPr>
    <p:cSldViewPr>
      <p:cViewPr varScale="1">
        <p:scale>
          <a:sx n="68" d="100"/>
          <a:sy n="68" d="100"/>
        </p:scale>
        <p:origin x="-8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5075C36-87BD-491D-A21F-71F2C788BEC5}" type="datetimeFigureOut">
              <a:rPr lang="ru-RU"/>
              <a:pPr>
                <a:defRPr/>
              </a:pPr>
              <a:t>21.02.2017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B5F280D-C81E-4E60-9137-AD91D8E20C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E1C510-E3AA-4C96-A6B5-42A9C2F5453E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E891610-BF91-40BC-AF77-3FA959B248D6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E960FCC-48E9-4668-BCDE-0D232F8516B4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1F6D9CB-CE0C-403D-9564-E9333AFD4FC6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CC3A0A2-905B-4722-B5FC-ED0EDE49C82D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90ED56-6928-4730-8396-6041DC4AE7D8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42AECE-B6FA-4338-8862-A3D169FCE88E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5F280D-C81E-4E60-9137-AD91D8E20C51}" type="slidenum">
              <a:rPr lang="ru-RU" smtClean="0"/>
              <a:pPr>
                <a:defRPr/>
              </a:pPr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CAB7410-2A3F-4BA9-BBA8-0805DA49AB9C}" type="slidenum">
              <a:rPr lang="ru-RU" smtClean="0"/>
              <a:pPr>
                <a:defRPr/>
              </a:pPr>
              <a:t>28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16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/>
                <a:ahLst/>
                <a:cxnLst>
                  <a:cxn ang="0">
                    <a:pos x="0" y="3159"/>
                  </a:cxn>
                  <a:cxn ang="0">
                    <a:pos x="5184" y="3159"/>
                  </a:cxn>
                  <a:cxn ang="0">
                    <a:pos x="5184" y="0"/>
                  </a:cxn>
                  <a:cxn ang="0">
                    <a:pos x="0" y="0"/>
                  </a:cxn>
                  <a:cxn ang="0">
                    <a:pos x="0" y="3159"/>
                  </a:cxn>
                  <a:cxn ang="0">
                    <a:pos x="0" y="3159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7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59"/>
                  </a:cxn>
                  <a:cxn ang="0">
                    <a:pos x="556" y="3159"/>
                  </a:cxn>
                  <a:cxn ang="0">
                    <a:pos x="556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  <p:sp>
          <p:nvSpPr>
            <p:cNvPr id="6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0"/>
                </a:cxn>
                <a:cxn ang="0">
                  <a:pos x="12" y="4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/>
              <a:ahLst/>
              <a:cxnLst>
                <a:cxn ang="0">
                  <a:pos x="25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251" y="0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grpSp>
          <p:nvGrpSpPr>
            <p:cNvPr id="9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10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1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2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3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4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5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</p:grpSp>
      <p:sp>
        <p:nvSpPr>
          <p:cNvPr id="100368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0369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2E33B-083A-4DE9-8D7E-0BB04099DD8B}" type="datetimeFigureOut">
              <a:rPr lang="ru-RU"/>
              <a:pPr>
                <a:defRPr/>
              </a:pPr>
              <a:t>21.02.2017</a:t>
            </a:fld>
            <a:endParaRPr lang="ru-RU"/>
          </a:p>
        </p:txBody>
      </p:sp>
      <p:sp>
        <p:nvSpPr>
          <p:cNvPr id="19" name="Rectangle 19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E1B67-EA09-4BAE-9CBF-B300B6EE3B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C7FA7D-3F6B-4ECF-A9FD-F61A4F2B6895}" type="datetimeFigureOut">
              <a:rPr lang="ru-RU"/>
              <a:pPr>
                <a:defRPr/>
              </a:pPr>
              <a:t>21.02.2017</a:t>
            </a:fld>
            <a:endParaRPr lang="ru-RU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2BCBC6-0DCB-4B0A-AABD-30CE7FFC12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77554A-0EA3-43A6-B607-E84FD76A0F38}" type="datetimeFigureOut">
              <a:rPr lang="ru-RU"/>
              <a:pPr>
                <a:defRPr/>
              </a:pPr>
              <a:t>21.02.2017</a:t>
            </a:fld>
            <a:endParaRPr lang="ru-RU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7CD541-61CC-43AF-A3A6-B1B7D12E89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066800" y="1981200"/>
            <a:ext cx="7543800" cy="4114800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257777-5DF6-4037-B1DF-8934097806FF}" type="datetimeFigureOut">
              <a:rPr lang="ru-RU"/>
              <a:pPr>
                <a:defRPr/>
              </a:pPr>
              <a:t>21.02.2017</a:t>
            </a:fld>
            <a:endParaRPr lang="ru-RU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AC2B5C-A677-4859-A16D-25676D7889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483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EAD2783-38C4-4242-BF79-C5049F3526E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CACC52-D39D-49AC-8C20-3763BE7EFBE7}" type="datetimeFigureOut">
              <a:rPr lang="ru-RU"/>
              <a:pPr>
                <a:defRPr/>
              </a:pPr>
              <a:t>21.02.2017</a:t>
            </a:fld>
            <a:endParaRPr lang="ru-RU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1CB911-79A2-4108-8621-2584874399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37A74-B6ED-4CF0-AC5F-627DE209CFA5}" type="datetimeFigureOut">
              <a:rPr lang="ru-RU"/>
              <a:pPr>
                <a:defRPr/>
              </a:pPr>
              <a:t>21.02.2017</a:t>
            </a:fld>
            <a:endParaRPr lang="ru-RU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BC9105-24F0-4207-B51C-F1C02A94C6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EFECAF-6253-456D-89FE-4470187418A1}" type="datetimeFigureOut">
              <a:rPr lang="ru-RU"/>
              <a:pPr>
                <a:defRPr/>
              </a:pPr>
              <a:t>21.02.2017</a:t>
            </a:fld>
            <a:endParaRPr lang="ru-RU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4F6044-F732-4244-AC80-880721542A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CC2777-1983-4873-BF3A-DC5D0A1B7DD8}" type="datetimeFigureOut">
              <a:rPr lang="ru-RU"/>
              <a:pPr>
                <a:defRPr/>
              </a:pPr>
              <a:t>21.02.2017</a:t>
            </a:fld>
            <a:endParaRPr lang="ru-RU"/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C6A48C-580B-43A9-A83B-242A366B40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96B1B-841B-4D4B-B929-DDE44537FD23}" type="datetimeFigureOut">
              <a:rPr lang="ru-RU"/>
              <a:pPr>
                <a:defRPr/>
              </a:pPr>
              <a:t>21.02.2017</a:t>
            </a:fld>
            <a:endParaRPr lang="ru-RU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3E430-4976-450E-9A71-96BF391BF0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CE011F-A01B-45B8-B070-55CFF78B8C4B}" type="datetimeFigureOut">
              <a:rPr lang="ru-RU"/>
              <a:pPr>
                <a:defRPr/>
              </a:pPr>
              <a:t>21.02.2017</a:t>
            </a:fld>
            <a:endParaRPr lang="ru-RU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A9F630-1FA4-4917-8161-E5B1255037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8B0C31-DAEB-420C-AC77-16CF5F69A9C4}" type="datetimeFigureOut">
              <a:rPr lang="ru-RU"/>
              <a:pPr>
                <a:defRPr/>
              </a:pPr>
              <a:t>21.02.2017</a:t>
            </a:fld>
            <a:endParaRPr lang="ru-RU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34E91-F509-44FA-A4F7-DA2C2AA97A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13C102-6DDB-4678-9B8D-A8A91B2559C1}" type="datetimeFigureOut">
              <a:rPr lang="ru-RU"/>
              <a:pPr>
                <a:defRPr/>
              </a:pPr>
              <a:t>21.02.2017</a:t>
            </a:fld>
            <a:endParaRPr lang="ru-RU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38815-0335-4F54-AA5D-2DD93C54F1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99331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/>
              <a:ahLst/>
              <a:cxnLst>
                <a:cxn ang="0">
                  <a:pos x="0" y="3159"/>
                </a:cxn>
                <a:cxn ang="0">
                  <a:pos x="5184" y="3159"/>
                </a:cxn>
                <a:cxn ang="0">
                  <a:pos x="5184" y="0"/>
                </a:cxn>
                <a:cxn ang="0">
                  <a:pos x="0" y="0"/>
                </a:cxn>
                <a:cxn ang="0">
                  <a:pos x="0" y="3159"/>
                </a:cxn>
                <a:cxn ang="0">
                  <a:pos x="0" y="3159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99332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59"/>
                </a:cxn>
                <a:cxn ang="0">
                  <a:pos x="556" y="3159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99334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99335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99336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99337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99338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99339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20"/>
                  </a:cxn>
                  <a:cxn ang="0">
                    <a:pos x="12" y="42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99340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99341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/>
                <a:ahLst/>
                <a:cxnLst>
                  <a:cxn ang="0">
                    <a:pos x="251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251" y="0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99342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</p:grpSp>
      <p:sp>
        <p:nvSpPr>
          <p:cNvPr id="99343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9344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9345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2B3DCEA0-D7FE-4FF6-999E-4647954324CC}" type="datetimeFigureOut">
              <a:rPr lang="ru-RU"/>
              <a:pPr>
                <a:defRPr/>
              </a:pPr>
              <a:t>21.02.2017</a:t>
            </a:fld>
            <a:endParaRPr lang="ru-RU"/>
          </a:p>
        </p:txBody>
      </p:sp>
      <p:sp>
        <p:nvSpPr>
          <p:cNvPr id="99346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9347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44FC4942-9C82-4379-B861-A3E76869AB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230" r:id="rId1"/>
    <p:sldLayoutId id="2147484219" r:id="rId2"/>
    <p:sldLayoutId id="2147484220" r:id="rId3"/>
    <p:sldLayoutId id="2147484221" r:id="rId4"/>
    <p:sldLayoutId id="2147484222" r:id="rId5"/>
    <p:sldLayoutId id="2147484223" r:id="rId6"/>
    <p:sldLayoutId id="2147484224" r:id="rId7"/>
    <p:sldLayoutId id="2147484225" r:id="rId8"/>
    <p:sldLayoutId id="2147484226" r:id="rId9"/>
    <p:sldLayoutId id="2147484227" r:id="rId10"/>
    <p:sldLayoutId id="2147484228" r:id="rId11"/>
    <p:sldLayoutId id="2147484229" r:id="rId12"/>
    <p:sldLayoutId id="2147484231" r:id="rId13"/>
  </p:sldLayoutIdLst>
  <p:transition spd="med">
    <p:strips dir="ru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4"/>
          <p:cNvSpPr>
            <a:spLocks noGrp="1"/>
          </p:cNvSpPr>
          <p:nvPr>
            <p:ph idx="1"/>
          </p:nvPr>
        </p:nvSpPr>
        <p:spPr>
          <a:xfrm>
            <a:off x="214313" y="142875"/>
            <a:ext cx="8715375" cy="6526213"/>
          </a:xfrm>
        </p:spPr>
        <p:txBody>
          <a:bodyPr/>
          <a:lstStyle/>
          <a:p>
            <a:pPr algn="ctr" eaLnBrk="1" hangingPunct="1">
              <a:buFont typeface="Arial" pitchFamily="34" charset="0"/>
              <a:buNone/>
              <a:defRPr/>
            </a:pPr>
            <a:r>
              <a:rPr lang="ru-RU" sz="3600" b="1" dirty="0" smtClean="0">
                <a:solidFill>
                  <a:srgbClr val="FFFF00"/>
                </a:solidFill>
                <a:latin typeface="Vesna"/>
              </a:rPr>
              <a:t>    </a:t>
            </a:r>
            <a:endParaRPr lang="ru-RU" sz="2000" b="1" dirty="0" smtClean="0">
              <a:solidFill>
                <a:srgbClr val="FFFF00"/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0066"/>
                </a:solidFill>
                <a:effectLst/>
                <a:latin typeface="Times New Roman" pitchFamily="18" charset="0"/>
                <a:cs typeface="Times New Roman" pitchFamily="18" charset="0"/>
              </a:rPr>
              <a:t>Тема выступления</a:t>
            </a:r>
            <a:r>
              <a:rPr lang="en-US" sz="2800" b="1" dirty="0" smtClean="0">
                <a:solidFill>
                  <a:srgbClr val="FF0066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8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 eaLnBrk="1" hangingPunct="1">
              <a:buNone/>
              <a:defRPr/>
            </a:pPr>
            <a:r>
              <a:rPr lang="ru-RU" sz="2800" b="1" i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FFFF00"/>
                </a:solidFill>
              </a:rPr>
              <a:t>Работа по раннему выявлению случаев нарушения прав и законных интересов детей, оказанию помощи семьям в вопросах защиты прав и законных интересов детей. Рекомендации по работе классных руководителей в этом направлении</a:t>
            </a:r>
            <a:endParaRPr lang="ru-RU" sz="28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            Заместитель директора по ОВВВР: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Агафонова И.О.</a:t>
            </a:r>
          </a:p>
        </p:txBody>
      </p:sp>
      <p:pic>
        <p:nvPicPr>
          <p:cNvPr id="6" name="Рисунок 5" descr="komputeri-507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4941888"/>
            <a:ext cx="2151063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1"/>
            <a:ext cx="8784976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Данная работа регулируется следующими законами РФ:</a:t>
            </a:r>
          </a:p>
          <a:p>
            <a:endParaRPr lang="ru-RU" sz="2000" dirty="0" smtClean="0"/>
          </a:p>
          <a:p>
            <a:pPr>
              <a:buClr>
                <a:srgbClr val="FFFF00"/>
              </a:buClr>
              <a:buFont typeface="Wingdings" pitchFamily="2" charset="2"/>
              <a:buChar char="Ø"/>
            </a:pPr>
            <a:r>
              <a:rPr lang="ru-RU" sz="2000" dirty="0" smtClean="0"/>
              <a:t>Семейным кодексом Российской Федерации</a:t>
            </a:r>
          </a:p>
          <a:p>
            <a:pPr>
              <a:buClr>
                <a:srgbClr val="FFFF00"/>
              </a:buClr>
              <a:buFont typeface="Wingdings" pitchFamily="2" charset="2"/>
              <a:buChar char="Ø"/>
            </a:pPr>
            <a:endParaRPr lang="ru-RU" sz="1200" dirty="0" smtClean="0"/>
          </a:p>
          <a:p>
            <a:pPr>
              <a:buClr>
                <a:srgbClr val="FFFF00"/>
              </a:buClr>
              <a:buFont typeface="Wingdings" pitchFamily="2" charset="2"/>
              <a:buChar char="Ø"/>
            </a:pPr>
            <a:r>
              <a:rPr lang="ru-RU" sz="2000" dirty="0" smtClean="0"/>
              <a:t>Федеральным </a:t>
            </a:r>
            <a:r>
              <a:rPr lang="ru-RU" sz="2000" dirty="0" smtClean="0"/>
              <a:t>законом от 29.12.2012 </a:t>
            </a:r>
            <a:r>
              <a:rPr lang="ru-RU" sz="2000" dirty="0" smtClean="0"/>
              <a:t>№ </a:t>
            </a:r>
            <a:r>
              <a:rPr lang="ru-RU" sz="2000" dirty="0" smtClean="0"/>
              <a:t>273-ФЗ «Об образовании в Российской Федерации</a:t>
            </a:r>
            <a:r>
              <a:rPr lang="ru-RU" sz="2000" dirty="0" smtClean="0"/>
              <a:t>»,</a:t>
            </a:r>
          </a:p>
          <a:p>
            <a:pPr>
              <a:buClr>
                <a:srgbClr val="FFFF00"/>
              </a:buClr>
              <a:buFont typeface="Wingdings" pitchFamily="2" charset="2"/>
              <a:buChar char="Ø"/>
            </a:pPr>
            <a:endParaRPr lang="ru-RU" sz="1200" dirty="0" smtClean="0"/>
          </a:p>
          <a:p>
            <a:pPr>
              <a:buClr>
                <a:srgbClr val="FFFF00"/>
              </a:buClr>
              <a:buFont typeface="Wingdings" pitchFamily="2" charset="2"/>
              <a:buChar char="Ø"/>
            </a:pPr>
            <a:r>
              <a:rPr lang="ru-RU" sz="2000" dirty="0" smtClean="0"/>
              <a:t>Федеральным законом от 24.07.1998 № 124-ФЗ «Об основных гарантиях прав ребенка в Российской Федерации»</a:t>
            </a:r>
          </a:p>
          <a:p>
            <a:pPr>
              <a:buClr>
                <a:srgbClr val="FFFF00"/>
              </a:buClr>
              <a:buFont typeface="Wingdings" pitchFamily="2" charset="2"/>
              <a:buChar char="Ø"/>
            </a:pPr>
            <a:endParaRPr lang="ru-RU" sz="1200" dirty="0" smtClean="0"/>
          </a:p>
          <a:p>
            <a:pPr>
              <a:buClr>
                <a:srgbClr val="FFFF00"/>
              </a:buClr>
              <a:buFont typeface="Wingdings" pitchFamily="2" charset="2"/>
              <a:buChar char="Ø"/>
            </a:pPr>
            <a:r>
              <a:rPr lang="ru-RU" sz="2000" dirty="0" smtClean="0"/>
              <a:t>Федеральным </a:t>
            </a:r>
            <a:r>
              <a:rPr lang="ru-RU" sz="2000" dirty="0" smtClean="0"/>
              <a:t>законом от 24.06.1999  № 120-ФЗ «Об основах системы профилактики безнадзорности и правонарушений несовершеннолетних</a:t>
            </a:r>
            <a:r>
              <a:rPr lang="ru-RU" sz="2000" dirty="0" smtClean="0"/>
              <a:t>»</a:t>
            </a:r>
          </a:p>
          <a:p>
            <a:pPr>
              <a:buClr>
                <a:srgbClr val="FFFF00"/>
              </a:buClr>
              <a:buFont typeface="Wingdings" pitchFamily="2" charset="2"/>
              <a:buChar char="Ø"/>
            </a:pPr>
            <a:endParaRPr lang="ru-RU" sz="1200" dirty="0" smtClean="0"/>
          </a:p>
          <a:p>
            <a:pPr>
              <a:buClr>
                <a:srgbClr val="FFFF00"/>
              </a:buClr>
              <a:buFont typeface="Wingdings" pitchFamily="2" charset="2"/>
              <a:buChar char="Ø"/>
            </a:pPr>
            <a:r>
              <a:rPr lang="ru-RU" sz="2000" dirty="0" smtClean="0"/>
              <a:t>Указом </a:t>
            </a:r>
            <a:r>
              <a:rPr lang="ru-RU" sz="2000" dirty="0" smtClean="0"/>
              <a:t>Президента Российской Федерации от 01.06.2012  № 761 «О Национальной стратегии действий в интересах детей на 2012-2017 годы</a:t>
            </a:r>
            <a:r>
              <a:rPr lang="ru-RU" sz="2000" dirty="0" smtClean="0"/>
              <a:t>»</a:t>
            </a:r>
          </a:p>
          <a:p>
            <a:pPr>
              <a:buClr>
                <a:srgbClr val="FFFF00"/>
              </a:buClr>
              <a:buFont typeface="Wingdings" pitchFamily="2" charset="2"/>
              <a:buChar char="Ø"/>
            </a:pPr>
            <a:endParaRPr lang="ru-RU" sz="1200" dirty="0" smtClean="0"/>
          </a:p>
          <a:p>
            <a:pPr>
              <a:buClr>
                <a:srgbClr val="FFFF00"/>
              </a:buClr>
              <a:buFont typeface="Wingdings" pitchFamily="2" charset="2"/>
              <a:buChar char="Ø"/>
            </a:pPr>
            <a:r>
              <a:rPr lang="ru-RU" sz="2000" dirty="0" smtClean="0"/>
              <a:t>Постановлением </a:t>
            </a:r>
            <a:r>
              <a:rPr lang="ru-RU" sz="2000" dirty="0" smtClean="0"/>
              <a:t>Губернатора  Московской области   от  17.04.2015  №  139-ПГ «Об утверждении Порядка осуществления деятельности по раннему выявлению случаев нарушения прав и законных интересов детей и оказанию помощи семьям в вопросах защиты прав и законных интересов детей</a:t>
            </a:r>
            <a:r>
              <a:rPr lang="ru-RU" sz="2000" dirty="0" smtClean="0"/>
              <a:t>»</a:t>
            </a:r>
            <a:endParaRPr lang="ru-RU" sz="2000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i="1" dirty="0">
                <a:solidFill>
                  <a:srgbClr val="FFFF00"/>
                </a:solidFill>
              </a:rPr>
              <a:t>Типы проблемных семей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628800"/>
            <a:ext cx="8280920" cy="468052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dirty="0"/>
              <a:t>семьи, в которых «трудные родители»</a:t>
            </a:r>
          </a:p>
          <a:p>
            <a:pPr>
              <a:lnSpc>
                <a:spcPct val="80000"/>
              </a:lnSpc>
            </a:pPr>
            <a:r>
              <a:rPr lang="ru-RU" dirty="0"/>
              <a:t>семьи, где господствует безнадзорность</a:t>
            </a:r>
          </a:p>
          <a:p>
            <a:pPr>
              <a:lnSpc>
                <a:spcPct val="80000"/>
              </a:lnSpc>
            </a:pPr>
            <a:r>
              <a:rPr lang="ru-RU" dirty="0"/>
              <a:t>семьи, характеризующиеся педагогической неграмотностью родителей</a:t>
            </a:r>
          </a:p>
          <a:p>
            <a:pPr>
              <a:lnSpc>
                <a:spcPct val="80000"/>
              </a:lnSpc>
            </a:pPr>
            <a:r>
              <a:rPr lang="ru-RU" dirty="0"/>
              <a:t>семьи, в которых отдаётся приоритет материальному благополучию над духовной жизнью</a:t>
            </a:r>
          </a:p>
          <a:p>
            <a:pPr>
              <a:lnSpc>
                <a:spcPct val="80000"/>
              </a:lnSpc>
            </a:pPr>
            <a:r>
              <a:rPr lang="ru-RU" dirty="0"/>
              <a:t>семьи, где родители предъявляют детям завышенные требования, граничащие с жестокостью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800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609600"/>
            <a:ext cx="7772400" cy="129540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FF00"/>
                </a:solidFill>
              </a:rPr>
              <a:t>Факторы социального риска</a:t>
            </a:r>
          </a:p>
        </p:txBody>
      </p:sp>
      <p:pic>
        <p:nvPicPr>
          <p:cNvPr id="41989" name="Picture 5" descr="MP900442815[1]"/>
          <p:cNvPicPr>
            <a:picLocks noChangeAspect="1" noChangeArrowheads="1"/>
          </p:cNvPicPr>
          <p:nvPr>
            <p:ph type="subTitle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43000" y="2209800"/>
            <a:ext cx="7010400" cy="3684588"/>
          </a:xfrm>
          <a:noFill/>
          <a:ln/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836712"/>
            <a:ext cx="7543800" cy="1368152"/>
          </a:xfrm>
        </p:spPr>
        <p:txBody>
          <a:bodyPr/>
          <a:lstStyle/>
          <a:p>
            <a:pPr algn="ctr"/>
            <a:r>
              <a:rPr lang="ru-RU" sz="3600" dirty="0">
                <a:solidFill>
                  <a:srgbClr val="FFFF00"/>
                </a:solidFill>
              </a:rPr>
              <a:t>Социально-экономические и демографические факторы</a:t>
            </a:r>
            <a:r>
              <a:rPr lang="ru-RU" b="1" dirty="0">
                <a:solidFill>
                  <a:srgbClr val="FFFF00"/>
                </a:solidFill>
              </a:rPr>
              <a:t/>
            </a:r>
            <a:br>
              <a:rPr lang="ru-RU" b="1" dirty="0">
                <a:solidFill>
                  <a:srgbClr val="FFFF00"/>
                </a:solidFill>
              </a:rPr>
            </a:b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2492896"/>
            <a:ext cx="7543800" cy="3603104"/>
          </a:xfrm>
        </p:spPr>
        <p:txBody>
          <a:bodyPr/>
          <a:lstStyle/>
          <a:p>
            <a:r>
              <a:rPr lang="ru-RU" dirty="0"/>
              <a:t>низкий материальный уровень;</a:t>
            </a:r>
          </a:p>
          <a:p>
            <a:r>
              <a:rPr lang="ru-RU" dirty="0"/>
              <a:t>плохие жилищные условия;</a:t>
            </a:r>
          </a:p>
          <a:p>
            <a:r>
              <a:rPr lang="ru-RU" dirty="0"/>
              <a:t>нерегулярные доходы, безработица;</a:t>
            </a:r>
          </a:p>
          <a:p>
            <a:r>
              <a:rPr lang="ru-RU" dirty="0"/>
              <a:t>неполная семья;</a:t>
            </a:r>
          </a:p>
          <a:p>
            <a:r>
              <a:rPr lang="ru-RU" dirty="0"/>
              <a:t>многодетная семья.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>
                <a:solidFill>
                  <a:srgbClr val="FFFF00"/>
                </a:solidFill>
              </a:rPr>
              <a:t>Медико-социальные</a:t>
            </a:r>
            <a:r>
              <a:rPr lang="ru-RU" sz="3200" dirty="0">
                <a:solidFill>
                  <a:srgbClr val="FFFF00"/>
                </a:solidFill>
              </a:rPr>
              <a:t> факторы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3600" dirty="0"/>
              <a:t>инвалидность;</a:t>
            </a:r>
          </a:p>
          <a:p>
            <a:r>
              <a:rPr lang="ru-RU" sz="3600" dirty="0"/>
              <a:t>хронические заболевания;</a:t>
            </a:r>
          </a:p>
          <a:p>
            <a:r>
              <a:rPr lang="ru-RU" sz="3600" dirty="0"/>
              <a:t>психические заболевания;</a:t>
            </a:r>
          </a:p>
          <a:p>
            <a:r>
              <a:rPr lang="ru-RU" sz="3600" dirty="0"/>
              <a:t>алкоголизм, наркомания;</a:t>
            </a:r>
          </a:p>
          <a:p>
            <a:r>
              <a:rPr lang="ru-RU" sz="3600" dirty="0"/>
              <a:t>тяжелая беременность и роды.</a:t>
            </a:r>
          </a:p>
          <a:p>
            <a:endParaRPr lang="ru-RU" sz="3600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>
                <a:solidFill>
                  <a:srgbClr val="FFFF00"/>
                </a:solidFill>
              </a:rPr>
              <a:t>Социально-психологические и психолого-педагогические факторы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конфликтные супружеские отношения;</a:t>
            </a:r>
          </a:p>
          <a:p>
            <a:r>
              <a:rPr lang="ru-RU" dirty="0"/>
              <a:t>разрыв детско-родительских связей;</a:t>
            </a:r>
          </a:p>
          <a:p>
            <a:r>
              <a:rPr lang="ru-RU" dirty="0"/>
              <a:t>педагогическая несостоятельность родителей;</a:t>
            </a:r>
          </a:p>
          <a:p>
            <a:r>
              <a:rPr lang="ru-RU" dirty="0"/>
              <a:t>низкий образовательный уровень;</a:t>
            </a:r>
          </a:p>
          <a:p>
            <a:r>
              <a:rPr lang="ru-RU" dirty="0"/>
              <a:t>деформированные ценностные ориентации.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692696"/>
            <a:ext cx="7543800" cy="1044029"/>
          </a:xfrm>
        </p:spPr>
        <p:txBody>
          <a:bodyPr/>
          <a:lstStyle/>
          <a:p>
            <a:pPr algn="ctr"/>
            <a:r>
              <a:rPr lang="ru-RU" sz="4000" dirty="0">
                <a:solidFill>
                  <a:srgbClr val="FFFF00"/>
                </a:solidFill>
              </a:rPr>
              <a:t>Криминальные факторы</a:t>
            </a:r>
            <a:br>
              <a:rPr lang="ru-RU" sz="4000" dirty="0">
                <a:solidFill>
                  <a:srgbClr val="FFFF00"/>
                </a:solidFill>
              </a:rPr>
            </a:b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паразитический образ жизни;</a:t>
            </a:r>
          </a:p>
          <a:p>
            <a:r>
              <a:rPr lang="ru-RU" dirty="0"/>
              <a:t>аморальное поведение;</a:t>
            </a:r>
          </a:p>
          <a:p>
            <a:r>
              <a:rPr lang="ru-RU" dirty="0"/>
              <a:t>семейные дебоши;</a:t>
            </a:r>
          </a:p>
          <a:p>
            <a:r>
              <a:rPr lang="ru-RU" dirty="0"/>
              <a:t>проявление жестокости и садизма;</a:t>
            </a:r>
          </a:p>
          <a:p>
            <a:r>
              <a:rPr lang="ru-RU" dirty="0" err="1">
                <a:effectLst/>
              </a:rPr>
              <a:t>делинквентное</a:t>
            </a:r>
            <a:r>
              <a:rPr lang="ru-RU" dirty="0"/>
              <a:t> поведение, судимость;</a:t>
            </a:r>
          </a:p>
          <a:p>
            <a:r>
              <a:rPr lang="ru-RU" dirty="0"/>
              <a:t>невыполнение родительских обязанностей.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>
          <a:xfrm>
            <a:off x="539750" y="333375"/>
            <a:ext cx="8064500" cy="935038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Arial" charset="0"/>
              </a:rPr>
              <a:t>Признаки, по которым можно заподозрить, что ребенок подвергается насилию</a:t>
            </a:r>
          </a:p>
        </p:txBody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>
          <a:xfrm>
            <a:off x="468313" y="1268413"/>
            <a:ext cx="8229600" cy="5113337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3600" b="1" dirty="0" smtClean="0">
                <a:solidFill>
                  <a:srgbClr val="FFFF00"/>
                </a:solidFill>
              </a:rPr>
              <a:t>Младший школьный возраст: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</a:rPr>
              <a:t>стремление скрыть причину повреждений и травм;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</a:rPr>
              <a:t>одиночество, отсутствие друзей;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</a:rPr>
              <a:t>утомленный вид;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</a:rPr>
              <a:t>отставание в физическом развитии;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</a:rPr>
              <a:t>нежелание ходить в школу (в случае насилия дома – нежелание возвращаться после школы домой);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</a:rPr>
              <a:t>агрессивность; </a:t>
            </a:r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2420938"/>
            <a:ext cx="1871662" cy="161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/>
          </p:nvPr>
        </p:nvSpPr>
        <p:spPr>
          <a:xfrm>
            <a:off x="539750" y="620713"/>
            <a:ext cx="8064500" cy="935037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Arial" charset="0"/>
              </a:rPr>
              <a:t>Признаки, по которым можно заподозрить, что ребенок подвергается насилию</a:t>
            </a:r>
          </a:p>
        </p:txBody>
      </p:sp>
      <p:sp>
        <p:nvSpPr>
          <p:cNvPr id="31747" name="Rectangle 3"/>
          <p:cNvSpPr>
            <a:spLocks noGrp="1"/>
          </p:cNvSpPr>
          <p:nvPr>
            <p:ph type="body" idx="1"/>
          </p:nvPr>
        </p:nvSpPr>
        <p:spPr>
          <a:xfrm>
            <a:off x="468313" y="1628775"/>
            <a:ext cx="8229600" cy="453707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3600" b="1" dirty="0" smtClean="0">
                <a:solidFill>
                  <a:srgbClr val="FFFF00"/>
                </a:solidFill>
              </a:rPr>
              <a:t>Подростковый возраст:</a:t>
            </a:r>
          </a:p>
          <a:p>
            <a:r>
              <a:rPr lang="ru-RU" dirty="0" smtClean="0">
                <a:latin typeface="Times New Roman" pitchFamily="18" charset="0"/>
              </a:rPr>
              <a:t>побеги из дома;</a:t>
            </a:r>
          </a:p>
          <a:p>
            <a:r>
              <a:rPr lang="ru-RU" dirty="0" smtClean="0">
                <a:latin typeface="Times New Roman" pitchFamily="18" charset="0"/>
              </a:rPr>
              <a:t>употребление алкоголя, наркотиков;</a:t>
            </a:r>
          </a:p>
          <a:p>
            <a:r>
              <a:rPr lang="ru-RU" dirty="0" smtClean="0">
                <a:latin typeface="Times New Roman" pitchFamily="18" charset="0"/>
              </a:rPr>
              <a:t>попытки самоубийства;</a:t>
            </a:r>
          </a:p>
          <a:p>
            <a:r>
              <a:rPr lang="ru-RU" dirty="0" smtClean="0">
                <a:latin typeface="Times New Roman" pitchFamily="18" charset="0"/>
              </a:rPr>
              <a:t>разговоры о желании бросить школу;</a:t>
            </a:r>
          </a:p>
          <a:p>
            <a:r>
              <a:rPr lang="ru-RU" dirty="0" smtClean="0">
                <a:latin typeface="Times New Roman" pitchFamily="18" charset="0"/>
              </a:rPr>
              <a:t>частая вялотекущая заболеваемость;</a:t>
            </a:r>
          </a:p>
          <a:p>
            <a:r>
              <a:rPr lang="ru-RU" dirty="0" smtClean="0">
                <a:latin typeface="Times New Roman" pitchFamily="18" charset="0"/>
              </a:rPr>
              <a:t>криминальное или асоциальное поведение; </a:t>
            </a:r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1556792"/>
            <a:ext cx="2016125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51520" y="836712"/>
            <a:ext cx="849878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Во время проведения занятия (мероприятия) в рамках учебного и воспитательного процесса - педагогический работник (учитель, классный руководитель, </a:t>
            </a:r>
            <a:r>
              <a:rPr lang="ru-RU" sz="24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педагог-организатор, педагог-психолог</a:t>
            </a:r>
            <a:r>
              <a:rPr lang="ru-RU" sz="24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, социальный </a:t>
            </a:r>
            <a:r>
              <a:rPr lang="ru-RU" sz="24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педагог, администратор) </a:t>
            </a:r>
            <a:r>
              <a:rPr lang="ru-RU" sz="24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внимательно следит:</a:t>
            </a:r>
            <a:endParaRPr lang="ru-RU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88640"/>
            <a:ext cx="85689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rgbClr val="FFFF00"/>
                </a:solidFill>
              </a:rPr>
              <a:t>Формы  наблюдения 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393700" y="2852936"/>
            <a:ext cx="8215313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u="sng" dirty="0">
                <a:solidFill>
                  <a:srgbClr val="FFFF00"/>
                </a:solidFill>
              </a:rPr>
              <a:t> </a:t>
            </a:r>
            <a:r>
              <a:rPr lang="ru-RU" u="sng" dirty="0" smtClean="0">
                <a:solidFill>
                  <a:srgbClr val="FFFF00"/>
                </a:solidFill>
              </a:rPr>
              <a:t>  </a:t>
            </a:r>
            <a:r>
              <a:rPr lang="ru-RU" sz="2400" b="1" u="sng" dirty="0" smtClean="0">
                <a:solidFill>
                  <a:srgbClr val="FFFF00"/>
                </a:solidFill>
                <a:latin typeface="Times New Roman" pitchFamily="18" charset="0"/>
              </a:rPr>
              <a:t>за </a:t>
            </a:r>
            <a:r>
              <a:rPr lang="ru-RU" sz="2400" b="1" u="sng" dirty="0">
                <a:solidFill>
                  <a:srgbClr val="FFFF00"/>
                </a:solidFill>
                <a:latin typeface="Times New Roman" pitchFamily="18" charset="0"/>
              </a:rPr>
              <a:t>поведением несовершеннолетних, отмечая возникшие в сравнении с предыдущим днем отклонения в обучении</a:t>
            </a:r>
            <a:r>
              <a:rPr lang="ru-RU" sz="2400" b="1" u="sng" dirty="0" smtClean="0">
                <a:solidFill>
                  <a:srgbClr val="FFFF00"/>
                </a:solidFill>
                <a:latin typeface="Times New Roman" pitchFamily="18" charset="0"/>
              </a:rPr>
              <a:t>:</a:t>
            </a:r>
          </a:p>
          <a:p>
            <a:pPr>
              <a:buFont typeface="Wingdings" pitchFamily="2" charset="2"/>
              <a:buChar char="Ø"/>
            </a:pPr>
            <a:endParaRPr lang="ru-RU" sz="2400" b="1" u="sng" dirty="0">
              <a:solidFill>
                <a:srgbClr val="FFFF00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400" b="1" dirty="0">
                <a:latin typeface="Times New Roman" pitchFamily="18" charset="0"/>
              </a:rPr>
              <a:t>не готов  к уроку (не принес учебные принадлежности);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>
                <a:latin typeface="Times New Roman" pitchFamily="18" charset="0"/>
              </a:rPr>
              <a:t>не выполнено  домашнее задание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>
                <a:latin typeface="Times New Roman" pitchFamily="18" charset="0"/>
              </a:rPr>
              <a:t>погружён в свои переживания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>
                <a:latin typeface="Times New Roman" pitchFamily="18" charset="0"/>
              </a:rPr>
              <a:t>безучастность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>
                <a:latin typeface="Times New Roman" pitchFamily="18" charset="0"/>
              </a:rPr>
              <a:t>невозможность </a:t>
            </a:r>
            <a:r>
              <a:rPr lang="ru-RU" sz="2400" b="1" dirty="0" smtClean="0">
                <a:latin typeface="Times New Roman" pitchFamily="18" charset="0"/>
              </a:rPr>
              <a:t>сконцентрироваться</a:t>
            </a:r>
            <a:endParaRPr lang="ru-RU" sz="2400" b="1" dirty="0"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71500" y="357188"/>
            <a:ext cx="8286750" cy="4953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400" b="1" i="1" dirty="0" smtClean="0">
                <a:solidFill>
                  <a:srgbClr val="FF66FF"/>
                </a:solidFill>
              </a:rPr>
              <a:t>«Государство признает детство важным этапом жизни человека и  исходит из принципов приоритетной подготовки детей к полноценной жизни в обществе, развития у них </a:t>
            </a:r>
            <a:r>
              <a:rPr lang="ru-RU" sz="2400" b="1" i="1" dirty="0" err="1" smtClean="0">
                <a:solidFill>
                  <a:srgbClr val="FF66FF"/>
                </a:solidFill>
              </a:rPr>
              <a:t>общест</a:t>
            </a:r>
            <a:r>
              <a:rPr lang="ru-RU" sz="2400" b="1" i="1" dirty="0" smtClean="0">
                <a:solidFill>
                  <a:srgbClr val="FF66FF"/>
                </a:solidFill>
              </a:rPr>
              <a:t>- </a:t>
            </a:r>
            <a:r>
              <a:rPr lang="ru-RU" sz="2400" b="1" i="1" dirty="0" err="1" smtClean="0">
                <a:solidFill>
                  <a:srgbClr val="FF66FF"/>
                </a:solidFill>
              </a:rPr>
              <a:t>венно</a:t>
            </a:r>
            <a:r>
              <a:rPr lang="ru-RU" sz="2400" b="1" i="1" dirty="0" smtClean="0">
                <a:solidFill>
                  <a:srgbClr val="FF66FF"/>
                </a:solidFill>
              </a:rPr>
              <a:t>- значимой и творческой активности, </a:t>
            </a:r>
            <a:r>
              <a:rPr lang="ru-RU" sz="2400" b="1" i="1" dirty="0" err="1" smtClean="0">
                <a:solidFill>
                  <a:srgbClr val="FF66FF"/>
                </a:solidFill>
              </a:rPr>
              <a:t>вос</a:t>
            </a:r>
            <a:r>
              <a:rPr lang="ru-RU" sz="2400" b="1" i="1" dirty="0" smtClean="0">
                <a:solidFill>
                  <a:srgbClr val="FF66FF"/>
                </a:solidFill>
              </a:rPr>
              <a:t>- питания у них высоких  нравственных качеств: патриотизма и гражданственности….» -                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b="1" i="1" dirty="0" smtClean="0">
                <a:solidFill>
                  <a:srgbClr val="FF66FF"/>
                </a:solidFill>
              </a:rPr>
              <a:t>                                                  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ru-RU" sz="2400" b="1" i="1" dirty="0" smtClean="0">
                <a:solidFill>
                  <a:srgbClr val="FF66FF"/>
                </a:solidFill>
              </a:rPr>
              <a:t> </a:t>
            </a:r>
            <a:r>
              <a:rPr lang="ru-RU" sz="2400" i="1" dirty="0" smtClean="0">
                <a:solidFill>
                  <a:srgbClr val="FF66FF"/>
                </a:solidFill>
              </a:rPr>
              <a:t>декларирует ФЗ РФ «Об основных гарантиях прав</a:t>
            </a:r>
            <a:r>
              <a:rPr lang="en-US" sz="2400" i="1" dirty="0" smtClean="0">
                <a:solidFill>
                  <a:srgbClr val="FF66FF"/>
                </a:solidFill>
              </a:rPr>
              <a:t> </a:t>
            </a:r>
            <a:r>
              <a:rPr lang="ru-RU" sz="2400" i="1" dirty="0" smtClean="0">
                <a:solidFill>
                  <a:srgbClr val="FF66FF"/>
                </a:solidFill>
              </a:rPr>
              <a:t>ребенка в  РФ»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/>
          </a:p>
        </p:txBody>
      </p:sp>
      <p:pic>
        <p:nvPicPr>
          <p:cNvPr id="6" name="Рисунок 5" descr="knigi-124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3994150"/>
            <a:ext cx="2592388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251520" y="188640"/>
            <a:ext cx="8568952" cy="634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600" b="1" dirty="0" smtClean="0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ru-RU" sz="2000" b="1" u="sng" dirty="0" smtClean="0">
                <a:solidFill>
                  <a:srgbClr val="FFFF00"/>
                </a:solidFill>
                <a:latin typeface="Times New Roman" pitchFamily="18" charset="0"/>
              </a:rPr>
              <a:t>отклонением в поведении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>
                <a:latin typeface="Times New Roman" pitchFamily="18" charset="0"/>
              </a:rPr>
              <a:t>вербальная агрессия (угрозы в адрес кого-либо, </a:t>
            </a:r>
            <a:r>
              <a:rPr lang="ru-RU" sz="2000" b="1" dirty="0" err="1" smtClean="0">
                <a:latin typeface="Times New Roman" pitchFamily="18" charset="0"/>
              </a:rPr>
              <a:t>аутоагрессия</a:t>
            </a:r>
            <a:r>
              <a:rPr lang="ru-RU" sz="2000" b="1" dirty="0" smtClean="0">
                <a:latin typeface="Times New Roman" pitchFamily="18" charset="0"/>
              </a:rPr>
              <a:t> – это агрессия, направленная на самого себя)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>
                <a:latin typeface="Times New Roman" pitchFamily="18" charset="0"/>
              </a:rPr>
              <a:t>плаксивость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>
                <a:latin typeface="Times New Roman" pitchFamily="18" charset="0"/>
              </a:rPr>
              <a:t>апатичность</a:t>
            </a:r>
          </a:p>
          <a:p>
            <a:endParaRPr lang="ru-RU" sz="1200" b="1" u="sng" dirty="0" smtClean="0">
              <a:latin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u="sng" dirty="0" smtClean="0">
                <a:solidFill>
                  <a:srgbClr val="FFFF00"/>
                </a:solidFill>
                <a:latin typeface="Times New Roman" pitchFamily="18" charset="0"/>
              </a:rPr>
              <a:t> изменением </a:t>
            </a:r>
            <a:r>
              <a:rPr lang="ru-RU" sz="2000" b="1" u="sng" dirty="0">
                <a:solidFill>
                  <a:srgbClr val="FFFF00"/>
                </a:solidFill>
                <a:latin typeface="Times New Roman" pitchFamily="18" charset="0"/>
              </a:rPr>
              <a:t>во внешнем виде</a:t>
            </a:r>
            <a:r>
              <a:rPr lang="ru-RU" sz="2000" b="1" dirty="0">
                <a:solidFill>
                  <a:srgbClr val="FFFF00"/>
                </a:solidFill>
                <a:latin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>
                <a:latin typeface="Times New Roman" pitchFamily="18" charset="0"/>
              </a:rPr>
              <a:t>порванная, грязная </a:t>
            </a:r>
            <a:r>
              <a:rPr lang="ru-RU" sz="2000" b="1" dirty="0">
                <a:latin typeface="Times New Roman" pitchFamily="18" charset="0"/>
              </a:rPr>
              <a:t>одежда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>
                <a:latin typeface="Times New Roman" pitchFamily="18" charset="0"/>
              </a:rPr>
              <a:t>одежда  не соответствует сезону и размеру ребенка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>
                <a:latin typeface="Times New Roman" pitchFamily="18" charset="0"/>
              </a:rPr>
              <a:t>неприятный запах от одежды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>
                <a:latin typeface="Times New Roman" pitchFamily="18" charset="0"/>
              </a:rPr>
              <a:t>заплаканное лицо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>
                <a:latin typeface="Times New Roman" pitchFamily="18" charset="0"/>
              </a:rPr>
              <a:t>утомленный сонный вид, бледное лицо, опухшие веки</a:t>
            </a:r>
          </a:p>
          <a:p>
            <a:endParaRPr lang="ru-RU" sz="1200" b="1" dirty="0" smtClean="0">
              <a:latin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</a:rPr>
              <a:t>  </a:t>
            </a:r>
            <a:r>
              <a:rPr lang="ru-RU" sz="2000" b="1" u="sng" dirty="0" smtClean="0">
                <a:solidFill>
                  <a:srgbClr val="FFFF00"/>
                </a:solidFill>
                <a:latin typeface="Times New Roman" pitchFamily="18" charset="0"/>
              </a:rPr>
              <a:t>телесные </a:t>
            </a:r>
            <a:r>
              <a:rPr lang="ru-RU" sz="2000" b="1" u="sng" dirty="0">
                <a:solidFill>
                  <a:srgbClr val="FFFF00"/>
                </a:solidFill>
                <a:latin typeface="Times New Roman" pitchFamily="18" charset="0"/>
              </a:rPr>
              <a:t>повреждения 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>
                <a:latin typeface="Times New Roman" pitchFamily="18" charset="0"/>
              </a:rPr>
              <a:t>синяки, ссадины, </a:t>
            </a:r>
            <a:r>
              <a:rPr lang="ru-RU" sz="2000" b="1" dirty="0" smtClean="0">
                <a:latin typeface="Times New Roman" pitchFamily="18" charset="0"/>
              </a:rPr>
              <a:t>раны, следы  </a:t>
            </a:r>
            <a:r>
              <a:rPr lang="ru-RU" sz="2000" b="1" dirty="0">
                <a:latin typeface="Times New Roman" pitchFamily="18" charset="0"/>
              </a:rPr>
              <a:t>от  укусов, </a:t>
            </a:r>
            <a:r>
              <a:rPr lang="ru-RU" sz="2000" b="1" dirty="0" smtClean="0">
                <a:latin typeface="Times New Roman" pitchFamily="18" charset="0"/>
              </a:rPr>
              <a:t>ожоги</a:t>
            </a:r>
            <a:endParaRPr lang="ru-RU" sz="2000" b="1" dirty="0">
              <a:latin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000" b="1" dirty="0">
                <a:latin typeface="Times New Roman" pitchFamily="18" charset="0"/>
              </a:rPr>
              <a:t>припухлость  и болезненность суставов, выбитые  зубы,  разрывы  или  порезы во рту, на губах, участки облысения, кровоподтеки на </a:t>
            </a:r>
            <a:r>
              <a:rPr lang="ru-RU" sz="2000" b="1" dirty="0" smtClean="0">
                <a:latin typeface="Times New Roman" pitchFamily="18" charset="0"/>
              </a:rPr>
              <a:t>голове</a:t>
            </a:r>
          </a:p>
          <a:p>
            <a:pPr>
              <a:buFont typeface="Wingdings" pitchFamily="2" charset="2"/>
              <a:buChar char="ü"/>
            </a:pPr>
            <a:endParaRPr lang="ru-RU" b="1" dirty="0" smtClean="0">
              <a:latin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u="sng" dirty="0" smtClean="0">
                <a:solidFill>
                  <a:srgbClr val="FFFF00"/>
                </a:solidFill>
                <a:latin typeface="Times New Roman" pitchFamily="18" charset="0"/>
              </a:rPr>
              <a:t> отклонения </a:t>
            </a:r>
            <a:r>
              <a:rPr lang="ru-RU" sz="2000" b="1" u="sng" dirty="0">
                <a:solidFill>
                  <a:srgbClr val="FFFF00"/>
                </a:solidFill>
                <a:latin typeface="Times New Roman" pitchFamily="18" charset="0"/>
              </a:rPr>
              <a:t>в межличностных отношениях</a:t>
            </a:r>
            <a:r>
              <a:rPr lang="ru-RU" sz="2000" b="1" dirty="0">
                <a:solidFill>
                  <a:srgbClr val="FFFF00"/>
                </a:solidFill>
                <a:latin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>
                <a:latin typeface="Times New Roman" pitchFamily="18" charset="0"/>
              </a:rPr>
              <a:t>сидит отдельно от всех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>
                <a:latin typeface="Times New Roman" pitchFamily="18" charset="0"/>
              </a:rPr>
              <a:t>насмешливые взгляды одноклассников</a:t>
            </a:r>
            <a:r>
              <a:rPr lang="ru-RU" sz="2400" dirty="0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52400" y="188640"/>
            <a:ext cx="8839200" cy="64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257300" lvl="2" indent="-342900"/>
            <a:r>
              <a:rPr lang="ru-RU" dirty="0"/>
              <a:t> </a:t>
            </a:r>
            <a:r>
              <a:rPr lang="ru-RU" sz="24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Во время перемен, в столовой </a:t>
            </a:r>
            <a:r>
              <a:rPr lang="ru-RU" sz="24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(учитель, классный руководитель, педагог-организатор, педагог-психолог, социальный педагог, </a:t>
            </a:r>
            <a:r>
              <a:rPr lang="ru-RU" sz="24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дежурный учитель, администратор</a:t>
            </a:r>
            <a:r>
              <a:rPr lang="ru-RU" sz="24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)</a:t>
            </a:r>
            <a:r>
              <a:rPr lang="ru-RU" sz="24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ru-RU" sz="24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внимательно следит за</a:t>
            </a:r>
            <a:r>
              <a:rPr lang="ru-RU" sz="24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:</a:t>
            </a:r>
            <a:endParaRPr lang="ru-RU" sz="1600" b="1" dirty="0" smtClean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marL="1257300" lvl="2" indent="-342900"/>
            <a:r>
              <a:rPr lang="ru-RU" b="1" u="sng" dirty="0" smtClean="0">
                <a:latin typeface="Times New Roman" pitchFamily="18" charset="0"/>
              </a:rPr>
              <a:t>  </a:t>
            </a:r>
          </a:p>
          <a:p>
            <a:pPr marL="1257300" lvl="2" indent="-342900">
              <a:buFont typeface="Wingdings" pitchFamily="2" charset="2"/>
              <a:buChar char="Ø"/>
            </a:pPr>
            <a:r>
              <a:rPr lang="ru-RU" sz="2000" b="1" u="sng" dirty="0" smtClean="0">
                <a:solidFill>
                  <a:srgbClr val="FFFF00"/>
                </a:solidFill>
                <a:latin typeface="Times New Roman" pitchFamily="18" charset="0"/>
              </a:rPr>
              <a:t>отклонениями </a:t>
            </a:r>
            <a:r>
              <a:rPr lang="ru-RU" sz="2000" b="1" u="sng" dirty="0">
                <a:solidFill>
                  <a:srgbClr val="FFFF00"/>
                </a:solidFill>
                <a:latin typeface="Times New Roman" pitchFamily="18" charset="0"/>
              </a:rPr>
              <a:t>в межличностных отношениях </a:t>
            </a:r>
            <a:endParaRPr lang="ru-RU" sz="2000" b="1" u="sng" dirty="0" smtClean="0">
              <a:solidFill>
                <a:srgbClr val="FFFF00"/>
              </a:solidFill>
              <a:latin typeface="Times New Roman" pitchFamily="18" charset="0"/>
            </a:endParaRPr>
          </a:p>
          <a:p>
            <a:pPr marL="1257300" lvl="2" indent="-342900">
              <a:buFont typeface="Wingdings" pitchFamily="2" charset="2"/>
              <a:buChar char="ü"/>
            </a:pPr>
            <a:r>
              <a:rPr lang="ru-RU" sz="2000" b="1" dirty="0" smtClean="0">
                <a:latin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</a:rPr>
              <a:t>сидит отдельно от </a:t>
            </a:r>
            <a:r>
              <a:rPr lang="ru-RU" sz="2000" b="1" dirty="0" smtClean="0">
                <a:latin typeface="Times New Roman" pitchFamily="18" charset="0"/>
              </a:rPr>
              <a:t>всех</a:t>
            </a:r>
          </a:p>
          <a:p>
            <a:pPr marL="1257300" lvl="2" indent="-342900">
              <a:buFont typeface="Wingdings" pitchFamily="2" charset="2"/>
              <a:buChar char="ü"/>
            </a:pPr>
            <a:r>
              <a:rPr lang="ru-RU" sz="2000" b="1" dirty="0" smtClean="0">
                <a:latin typeface="Times New Roman" pitchFamily="18" charset="0"/>
              </a:rPr>
              <a:t>насмешливые </a:t>
            </a:r>
            <a:r>
              <a:rPr lang="ru-RU" sz="2000" b="1" dirty="0">
                <a:latin typeface="Times New Roman" pitchFamily="18" charset="0"/>
              </a:rPr>
              <a:t>взгляды </a:t>
            </a:r>
            <a:r>
              <a:rPr lang="ru-RU" sz="2000" b="1" dirty="0" smtClean="0">
                <a:latin typeface="Times New Roman" pitchFamily="18" charset="0"/>
              </a:rPr>
              <a:t>одноклассников</a:t>
            </a:r>
          </a:p>
          <a:p>
            <a:pPr marL="1257300" lvl="2" indent="-342900"/>
            <a:endParaRPr lang="ru-RU" sz="2000" b="1" u="sng" dirty="0" smtClean="0">
              <a:latin typeface="Times New Roman" pitchFamily="18" charset="0"/>
            </a:endParaRPr>
          </a:p>
          <a:p>
            <a:pPr marL="1257300" lvl="2" indent="-342900">
              <a:buFont typeface="Wingdings" pitchFamily="2" charset="2"/>
              <a:buChar char="Ø"/>
            </a:pPr>
            <a:r>
              <a:rPr lang="ru-RU" sz="2000" b="1" u="sng" dirty="0" smtClean="0">
                <a:solidFill>
                  <a:srgbClr val="FFFF00"/>
                </a:solidFill>
                <a:latin typeface="Times New Roman" pitchFamily="18" charset="0"/>
              </a:rPr>
              <a:t> отклонением </a:t>
            </a:r>
            <a:r>
              <a:rPr lang="ru-RU" sz="2000" b="1" u="sng" dirty="0">
                <a:solidFill>
                  <a:srgbClr val="FFFF00"/>
                </a:solidFill>
                <a:latin typeface="Times New Roman" pitchFamily="18" charset="0"/>
              </a:rPr>
              <a:t>в </a:t>
            </a:r>
            <a:r>
              <a:rPr lang="ru-RU" sz="2000" b="1" u="sng" dirty="0" smtClean="0">
                <a:solidFill>
                  <a:srgbClr val="FFFF00"/>
                </a:solidFill>
                <a:latin typeface="Times New Roman" pitchFamily="18" charset="0"/>
              </a:rPr>
              <a:t>поведении</a:t>
            </a:r>
          </a:p>
          <a:p>
            <a:pPr marL="1257300" lvl="2" indent="-342900">
              <a:buFont typeface="Wingdings" pitchFamily="2" charset="2"/>
              <a:buChar char="ü"/>
            </a:pPr>
            <a:r>
              <a:rPr lang="ru-RU" sz="2000" b="1" dirty="0" smtClean="0">
                <a:latin typeface="Times New Roman" pitchFamily="18" charset="0"/>
              </a:rPr>
              <a:t>неадекватное поступки</a:t>
            </a:r>
          </a:p>
          <a:p>
            <a:pPr marL="1257300" lvl="2" indent="-342900">
              <a:buFont typeface="Wingdings" pitchFamily="2" charset="2"/>
              <a:buChar char="ü"/>
            </a:pPr>
            <a:r>
              <a:rPr lang="ru-RU" sz="2000" b="1" dirty="0" smtClean="0">
                <a:latin typeface="Times New Roman" pitchFamily="18" charset="0"/>
              </a:rPr>
              <a:t>вербальная </a:t>
            </a:r>
            <a:r>
              <a:rPr lang="ru-RU" sz="2000" b="1" dirty="0">
                <a:latin typeface="Times New Roman" pitchFamily="18" charset="0"/>
              </a:rPr>
              <a:t>агрессия (угрозы в адрес кого-либо, </a:t>
            </a:r>
            <a:r>
              <a:rPr lang="ru-RU" sz="2000" b="1" dirty="0" err="1">
                <a:latin typeface="Times New Roman" pitchFamily="18" charset="0"/>
              </a:rPr>
              <a:t>аутоагрессия</a:t>
            </a:r>
            <a:r>
              <a:rPr lang="ru-RU" sz="2000" b="1" dirty="0" smtClean="0">
                <a:latin typeface="Times New Roman" pitchFamily="18" charset="0"/>
              </a:rPr>
              <a:t>)</a:t>
            </a:r>
          </a:p>
          <a:p>
            <a:pPr marL="1257300" lvl="2" indent="-342900">
              <a:buFont typeface="Wingdings" pitchFamily="2" charset="2"/>
              <a:buChar char="ü"/>
            </a:pPr>
            <a:r>
              <a:rPr lang="ru-RU" sz="2000" b="1" dirty="0" smtClean="0">
                <a:latin typeface="Times New Roman" pitchFamily="18" charset="0"/>
              </a:rPr>
              <a:t>п</a:t>
            </a:r>
            <a:r>
              <a:rPr lang="ru-RU" sz="2000" b="1" dirty="0" smtClean="0">
                <a:latin typeface="Times New Roman" pitchFamily="18" charset="0"/>
              </a:rPr>
              <a:t>лаксивость</a:t>
            </a:r>
          </a:p>
          <a:p>
            <a:pPr marL="1257300" lvl="2" indent="-342900"/>
            <a:endParaRPr lang="ru-RU" sz="2000" b="1" u="sng" dirty="0" smtClean="0">
              <a:latin typeface="Times New Roman" pitchFamily="18" charset="0"/>
            </a:endParaRPr>
          </a:p>
          <a:p>
            <a:pPr marL="1257300" lvl="2" indent="-342900">
              <a:buFont typeface="Wingdings" pitchFamily="2" charset="2"/>
              <a:buChar char="Ø"/>
            </a:pPr>
            <a:r>
              <a:rPr lang="ru-RU" sz="2000" b="1" u="sng" dirty="0" smtClean="0">
                <a:latin typeface="Times New Roman" pitchFamily="18" charset="0"/>
              </a:rPr>
              <a:t> </a:t>
            </a:r>
            <a:r>
              <a:rPr lang="ru-RU" sz="2000" b="1" u="sng" dirty="0" smtClean="0">
                <a:solidFill>
                  <a:srgbClr val="FFFF00"/>
                </a:solidFill>
                <a:latin typeface="Times New Roman" pitchFamily="18" charset="0"/>
              </a:rPr>
              <a:t>изменением </a:t>
            </a:r>
            <a:r>
              <a:rPr lang="ru-RU" sz="2000" b="1" u="sng" dirty="0">
                <a:solidFill>
                  <a:srgbClr val="FFFF00"/>
                </a:solidFill>
                <a:latin typeface="Times New Roman" pitchFamily="18" charset="0"/>
              </a:rPr>
              <a:t>во внешнем виде </a:t>
            </a:r>
            <a:endParaRPr lang="ru-RU" sz="2000" b="1" u="sng" dirty="0" smtClean="0">
              <a:solidFill>
                <a:srgbClr val="FFFF00"/>
              </a:solidFill>
              <a:latin typeface="Times New Roman" pitchFamily="18" charset="0"/>
            </a:endParaRPr>
          </a:p>
          <a:p>
            <a:pPr marL="1257300" lvl="2" indent="-342900">
              <a:buFont typeface="Wingdings" pitchFamily="2" charset="2"/>
              <a:buChar char="ü"/>
            </a:pPr>
            <a:r>
              <a:rPr lang="ru-RU" sz="2000" b="1" dirty="0" smtClean="0">
                <a:latin typeface="Times New Roman" pitchFamily="18" charset="0"/>
              </a:rPr>
              <a:t>порванная, грязная одежда</a:t>
            </a:r>
          </a:p>
          <a:p>
            <a:pPr marL="1257300" lvl="2" indent="-342900">
              <a:buFont typeface="Wingdings" pitchFamily="2" charset="2"/>
              <a:buChar char="ü"/>
            </a:pPr>
            <a:r>
              <a:rPr lang="ru-RU" sz="2000" b="1" dirty="0" smtClean="0">
                <a:latin typeface="Times New Roman" pitchFamily="18" charset="0"/>
              </a:rPr>
              <a:t>неприятный </a:t>
            </a:r>
            <a:r>
              <a:rPr lang="ru-RU" sz="2000" b="1" dirty="0">
                <a:latin typeface="Times New Roman" pitchFamily="18" charset="0"/>
              </a:rPr>
              <a:t>запах от </a:t>
            </a:r>
            <a:r>
              <a:rPr lang="ru-RU" sz="2000" b="1" dirty="0" smtClean="0">
                <a:latin typeface="Times New Roman" pitchFamily="18" charset="0"/>
              </a:rPr>
              <a:t>одежды</a:t>
            </a:r>
          </a:p>
          <a:p>
            <a:pPr marL="1257300" lvl="2" indent="-342900">
              <a:buFont typeface="Wingdings" pitchFamily="2" charset="2"/>
              <a:buChar char="ü"/>
            </a:pPr>
            <a:r>
              <a:rPr lang="ru-RU" sz="2000" b="1" dirty="0" smtClean="0">
                <a:latin typeface="Times New Roman" pitchFamily="18" charset="0"/>
              </a:rPr>
              <a:t>одежда  </a:t>
            </a:r>
            <a:r>
              <a:rPr lang="ru-RU" sz="2000" b="1" dirty="0">
                <a:latin typeface="Times New Roman" pitchFamily="18" charset="0"/>
              </a:rPr>
              <a:t>не соответствует сезону и размеру </a:t>
            </a:r>
            <a:r>
              <a:rPr lang="ru-RU" sz="2000" b="1" dirty="0" smtClean="0">
                <a:latin typeface="Times New Roman" pitchFamily="18" charset="0"/>
              </a:rPr>
              <a:t>ребенка</a:t>
            </a:r>
          </a:p>
          <a:p>
            <a:pPr marL="1257300" lvl="2" indent="-342900">
              <a:buFont typeface="Wingdings" pitchFamily="2" charset="2"/>
              <a:buChar char="ü"/>
            </a:pPr>
            <a:r>
              <a:rPr lang="ru-RU" sz="2000" b="1" dirty="0" smtClean="0">
                <a:latin typeface="Times New Roman" pitchFamily="18" charset="0"/>
              </a:rPr>
              <a:t>заплаканное лицо</a:t>
            </a:r>
          </a:p>
          <a:p>
            <a:pPr marL="1257300" lvl="2" indent="-342900">
              <a:buFont typeface="Wingdings" pitchFamily="2" charset="2"/>
              <a:buChar char="ü"/>
            </a:pPr>
            <a:r>
              <a:rPr lang="ru-RU" sz="2000" b="1" dirty="0" smtClean="0">
                <a:latin typeface="Times New Roman" pitchFamily="18" charset="0"/>
              </a:rPr>
              <a:t>утомленный </a:t>
            </a:r>
            <a:r>
              <a:rPr lang="ru-RU" sz="2000" b="1" dirty="0">
                <a:latin typeface="Times New Roman" pitchFamily="18" charset="0"/>
              </a:rPr>
              <a:t>сонный вид, бледное лицо, опухшие </a:t>
            </a:r>
            <a:r>
              <a:rPr lang="ru-RU" sz="2000" b="1" dirty="0" smtClean="0">
                <a:latin typeface="Times New Roman" pitchFamily="18" charset="0"/>
              </a:rPr>
              <a:t>веки</a:t>
            </a:r>
            <a:r>
              <a:rPr lang="ru-RU" b="1" dirty="0">
                <a:latin typeface="Times New Roman" pitchFamily="18" charset="0"/>
              </a:rPr>
              <a:t>	</a:t>
            </a: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533400" y="332656"/>
            <a:ext cx="83058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520825" lvl="3" indent="-268288" defTabSz="447675"/>
            <a:r>
              <a:rPr lang="ru-RU" b="1" dirty="0"/>
              <a:t> </a:t>
            </a:r>
            <a:r>
              <a:rPr lang="ru-RU" sz="2400" b="1" dirty="0"/>
              <a:t>	</a:t>
            </a:r>
            <a:r>
              <a:rPr lang="ru-RU" sz="2400" b="1" u="sng" dirty="0">
                <a:solidFill>
                  <a:srgbClr val="FFFF00"/>
                </a:solidFill>
              </a:rPr>
              <a:t>Во время уборки помещений школы технический персонал  обращает внимание на:</a:t>
            </a:r>
          </a:p>
          <a:p>
            <a:pPr marL="1520825" lvl="3" indent="-268288" defTabSz="447675"/>
            <a:endParaRPr lang="ru-RU" sz="2400" b="1" u="sng" dirty="0"/>
          </a:p>
          <a:p>
            <a:pPr marL="895350" lvl="2" indent="177800" defTabSz="447675">
              <a:buFontTx/>
              <a:buChar char="•"/>
            </a:pPr>
            <a:r>
              <a:rPr lang="ru-RU" sz="2400" b="1" dirty="0"/>
              <a:t>  ребенка, сидящего в малолюдных местах, там, где его не видят</a:t>
            </a:r>
          </a:p>
          <a:p>
            <a:pPr marL="895350" lvl="2" indent="177800" defTabSz="447675">
              <a:buFontTx/>
              <a:buChar char="•"/>
            </a:pPr>
            <a:r>
              <a:rPr lang="ru-RU" sz="2400" b="1" dirty="0"/>
              <a:t>  плаксивость</a:t>
            </a:r>
          </a:p>
          <a:p>
            <a:pPr marL="895350" lvl="2" indent="177800" defTabSz="447675">
              <a:buFontTx/>
              <a:buChar char="•"/>
            </a:pPr>
            <a:r>
              <a:rPr lang="ru-RU" sz="2400" b="1" dirty="0"/>
              <a:t>  заплаканное лицо</a:t>
            </a:r>
          </a:p>
          <a:p>
            <a:pPr marL="895350" lvl="2" indent="177800" defTabSz="447675"/>
            <a:endParaRPr lang="ru-RU" sz="2400" b="1" dirty="0">
              <a:solidFill>
                <a:srgbClr val="FFFF00"/>
              </a:solidFill>
            </a:endParaRPr>
          </a:p>
          <a:p>
            <a:pPr marL="895350" lvl="2" indent="177800" defTabSz="447675"/>
            <a:r>
              <a:rPr lang="ru-RU" sz="2400" b="1" dirty="0">
                <a:solidFill>
                  <a:srgbClr val="FFFF00"/>
                </a:solidFill>
              </a:rPr>
              <a:t>	  </a:t>
            </a:r>
            <a:r>
              <a:rPr lang="ru-RU" sz="2400" b="1" u="sng" dirty="0">
                <a:solidFill>
                  <a:srgbClr val="FFFF00"/>
                </a:solidFill>
              </a:rPr>
              <a:t>Во время обхода здания технический персонал обращает внимание на:</a:t>
            </a:r>
          </a:p>
          <a:p>
            <a:pPr marL="895350" lvl="2" indent="177800" defTabSz="447675"/>
            <a:endParaRPr lang="ru-RU" sz="2400" b="1" u="sng" dirty="0"/>
          </a:p>
          <a:p>
            <a:pPr marL="895350" lvl="2" indent="177800" defTabSz="447675">
              <a:buFontTx/>
              <a:buChar char="•"/>
            </a:pPr>
            <a:r>
              <a:rPr lang="ru-RU" sz="2400" b="1" dirty="0"/>
              <a:t>  Ребенок, находящегося на улице в ночное время после 22 часов;</a:t>
            </a:r>
          </a:p>
          <a:p>
            <a:pPr marL="895350" lvl="2" indent="177800" defTabSz="447675">
              <a:buFontTx/>
              <a:buChar char="•"/>
            </a:pPr>
            <a:r>
              <a:rPr lang="ru-RU" sz="2400" b="1" dirty="0"/>
              <a:t>  Ребенка, сидящего в малолюдных местах, там, где его не видят</a:t>
            </a: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/>
          </p:nvPr>
        </p:nvSpPr>
        <p:spPr>
          <a:xfrm>
            <a:off x="1043608" y="548680"/>
            <a:ext cx="7543800" cy="1116037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Arial" charset="0"/>
              </a:rPr>
              <a:t>Как поступить в случае </a:t>
            </a:r>
            <a:r>
              <a:rPr lang="ru-RU" sz="3600" b="1" dirty="0" smtClean="0">
                <a:solidFill>
                  <a:srgbClr val="FFFF00"/>
                </a:solidFill>
                <a:latin typeface="Arial" charset="0"/>
              </a:rPr>
              <a:t>подозрения нарушений прав и </a:t>
            </a:r>
            <a:r>
              <a:rPr lang="ru-RU" sz="3600" dirty="0" smtClean="0">
                <a:solidFill>
                  <a:srgbClr val="FFFF00"/>
                </a:solidFill>
                <a:latin typeface="Arial" charset="0"/>
              </a:rPr>
              <a:t>законных </a:t>
            </a:r>
            <a:r>
              <a:rPr lang="ru-RU" sz="3600" b="1" dirty="0" smtClean="0">
                <a:solidFill>
                  <a:srgbClr val="FFFF00"/>
                </a:solidFill>
                <a:latin typeface="Arial" charset="0"/>
              </a:rPr>
              <a:t>интересов ребенка</a:t>
            </a:r>
            <a:endParaRPr lang="ru-RU" sz="3600" b="1" dirty="0" smtClean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34819" name="Rectangle 3"/>
          <p:cNvSpPr>
            <a:spLocks noGrp="1"/>
          </p:cNvSpPr>
          <p:nvPr>
            <p:ph type="body" idx="1"/>
          </p:nvPr>
        </p:nvSpPr>
        <p:spPr>
          <a:xfrm>
            <a:off x="457200" y="2564904"/>
            <a:ext cx="8229600" cy="3816846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</a:rPr>
              <a:t>Попытаться поговорить с ребенком, внимательно его выслушать;</a:t>
            </a:r>
          </a:p>
          <a:p>
            <a:r>
              <a:rPr lang="ru-RU" sz="3600" dirty="0" smtClean="0">
                <a:latin typeface="Times New Roman" pitchFamily="18" charset="0"/>
              </a:rPr>
              <a:t>Попытаться поговорить с родителями</a:t>
            </a:r>
            <a:r>
              <a:rPr lang="ru-RU" sz="3600" dirty="0" smtClean="0">
                <a:latin typeface="Times New Roman" pitchFamily="18" charset="0"/>
              </a:rPr>
              <a:t>;</a:t>
            </a:r>
          </a:p>
          <a:p>
            <a:r>
              <a:rPr lang="ru-RU" sz="3600" dirty="0" smtClean="0">
                <a:latin typeface="Times New Roman" pitchFamily="18" charset="0"/>
              </a:rPr>
              <a:t>Сообщить социально-психологической службе и зам.директора по ОВВВР;</a:t>
            </a:r>
            <a:endParaRPr lang="ru-RU" sz="3600" dirty="0" smtClean="0">
              <a:latin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</a:rPr>
              <a:t>Сообщить руководителю </a:t>
            </a:r>
            <a:r>
              <a:rPr lang="ru-RU" sz="3600" dirty="0" smtClean="0">
                <a:latin typeface="Times New Roman" pitchFamily="18" charset="0"/>
              </a:rPr>
              <a:t>ОУ</a:t>
            </a:r>
            <a:endParaRPr lang="ru-RU" sz="3600" dirty="0" smtClean="0">
              <a:latin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60375" y="277813"/>
            <a:ext cx="8229600" cy="3286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Технология раннего выявления и работы со «случаем»</a:t>
            </a:r>
            <a:endParaRPr kumimoji="0" lang="ru-RU" sz="3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5537" y="1340768"/>
            <a:ext cx="8424936" cy="5770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700" dirty="0" smtClean="0"/>
              <a:t>Раннее </a:t>
            </a:r>
            <a:r>
              <a:rPr lang="ru-RU" sz="2700" dirty="0" smtClean="0"/>
              <a:t>выявление случая нарушения прав ребенка </a:t>
            </a:r>
            <a:r>
              <a:rPr lang="ru-RU" sz="2700" dirty="0" smtClean="0"/>
              <a:t>осуществляется </a:t>
            </a:r>
            <a:r>
              <a:rPr lang="ru-RU" sz="2700" dirty="0" smtClean="0"/>
              <a:t>в том числе   по информации, полученной от физических и (или) юридических лиц, из средств массовой информации, в том числе информации, размещенной в информационно-телекоммуникационной сети «Интернет», из иных общедоступных источников в ходе  исполнения основной деятельности или  проведения  мероприятий (плановых проверок, «рейдов» и других аналогичных мероприятий) по профилактике безнадзорности, правонарушений несовершеннолетних и социального сиротства.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7" y="404664"/>
            <a:ext cx="8424936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600" dirty="0" smtClean="0"/>
              <a:t>Информация о раннем выявлении случая нарушения прав ребенка незамедлительно передается </a:t>
            </a:r>
            <a:r>
              <a:rPr lang="ru-RU" sz="2600" dirty="0" smtClean="0"/>
              <a:t>социально-психологической службе и зам.директора по ОВВВР </a:t>
            </a:r>
            <a:r>
              <a:rPr lang="ru-RU" sz="2600" dirty="0" smtClean="0"/>
              <a:t>для регистрации информации о раннем выявлении случая нарушения прав ребенка </a:t>
            </a:r>
            <a:r>
              <a:rPr lang="ru-RU" sz="2600" dirty="0" smtClean="0"/>
              <a:t>в </a:t>
            </a:r>
            <a:r>
              <a:rPr lang="ru-RU" sz="2600" dirty="0" smtClean="0"/>
              <a:t>«Журнале регистрации сообщений о раннем выявлении случаев нарушения прав ребенка» </a:t>
            </a:r>
            <a:r>
              <a:rPr lang="ru-RU" sz="2600" dirty="0" smtClean="0"/>
              <a:t>утвержденной формы. </a:t>
            </a:r>
          </a:p>
          <a:p>
            <a:pPr algn="just"/>
            <a:r>
              <a:rPr lang="ru-RU" sz="2600" dirty="0" smtClean="0"/>
              <a:t>После </a:t>
            </a:r>
            <a:r>
              <a:rPr lang="ru-RU" sz="2600" dirty="0" smtClean="0"/>
              <a:t>регистрации в журнале ответственное лицо передает информацию о раннем выявлении случая нарушения прав ребенка в Комитет образования  г.о.Звенигород и Комиссию по делам  несовершеннолетних и защите их прав при Главе г.о.Звенигород по телефону с последующей передачей такой информации в письменном </a:t>
            </a:r>
            <a:r>
              <a:rPr lang="ru-RU" sz="2600" dirty="0" smtClean="0"/>
              <a:t>виде.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7" y="188640"/>
            <a:ext cx="8424936" cy="6710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600" dirty="0" smtClean="0"/>
              <a:t>Должностные лица, специалисты, сотрудники МОУ СОШ № 2 г.о.Звенигород в пределах своих должностных полномочий оказывают всяческое содействие в  работе  Рабочей группы по раннему выявлению случаев нарушения прав ребенка, создаваемой Комиссией  по делам  несовершеннолетних и защите их прав при Главе г.о.Звенигород  для расследования конкретных случаев нарушения прав </a:t>
            </a:r>
            <a:r>
              <a:rPr lang="ru-RU" sz="2600" dirty="0" smtClean="0"/>
              <a:t>ребенка и оказывают </a:t>
            </a:r>
            <a:r>
              <a:rPr lang="ru-RU" sz="2600" dirty="0" smtClean="0"/>
              <a:t>всяческое содействие в исполнении Плана реабилитации семьи и ребенка в соответствии с их полномочиями  совместно со специалистами и сотрудниками органов и организаций системы профилактики в соответствии с их полномочиями проводят мониторинг динамики изменений условий жизни ребенка.</a:t>
            </a:r>
            <a:endParaRPr lang="ru-RU" sz="2600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0"/>
            <a:ext cx="84969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>
              <a:defRPr/>
            </a:pPr>
            <a:r>
              <a:rPr lang="ru-RU" sz="3200" b="1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Памятка учителю</a:t>
            </a:r>
            <a:endParaRPr lang="ru-RU" sz="3200" b="1" kern="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323528" y="548680"/>
            <a:ext cx="8496944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16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Особенности поведения родителей или лиц их заменяющих, позволяющие заподозрить </a:t>
            </a:r>
            <a:r>
              <a:rPr lang="ru-RU" sz="1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случай нарушения прав и законных интересов ребенка</a:t>
            </a:r>
          </a:p>
          <a:p>
            <a:endParaRPr lang="ru-RU" sz="1600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r>
              <a:rPr lang="ru-RU" sz="1600" dirty="0">
                <a:cs typeface="Arial" pitchFamily="34" charset="0"/>
              </a:rPr>
              <a:t>Противоречивые, путаные объяснения причин травм у ребенка и нежелание внести ясность в произошедшее. </a:t>
            </a:r>
          </a:p>
          <a:p>
            <a:r>
              <a:rPr lang="ru-RU" sz="1600" dirty="0">
                <a:cs typeface="Arial" pitchFamily="34" charset="0"/>
              </a:rPr>
              <a:t>Нежелание, позднее обращение за медицинской помощью или инициатива обращения за помощью исходит от постороннего лица. </a:t>
            </a:r>
          </a:p>
          <a:p>
            <a:r>
              <a:rPr lang="ru-RU" sz="1600" dirty="0">
                <a:cs typeface="Arial" pitchFamily="34" charset="0"/>
              </a:rPr>
              <a:t>Обвинение в травмах самого ребенка. </a:t>
            </a:r>
          </a:p>
          <a:p>
            <a:r>
              <a:rPr lang="ru-RU" sz="1600" dirty="0">
                <a:cs typeface="Arial" pitchFamily="34" charset="0"/>
              </a:rPr>
              <a:t>Неадекватность реакции родителей на тяжесть повреждения, стремление к ее преувеличению или преуменьшению. </a:t>
            </a:r>
          </a:p>
          <a:p>
            <a:r>
              <a:rPr lang="ru-RU" sz="1600" dirty="0">
                <a:cs typeface="Arial" pitchFamily="34" charset="0"/>
              </a:rPr>
              <a:t>Отсутствие обеспокоенности за судьбу ребенка. </a:t>
            </a:r>
          </a:p>
          <a:p>
            <a:r>
              <a:rPr lang="ru-RU" sz="1600" dirty="0">
                <a:cs typeface="Arial" pitchFamily="34" charset="0"/>
              </a:rPr>
              <a:t>Невнимание, отсутствие ласки и эмоциональной поддержки в обращении с ребенком. </a:t>
            </a:r>
          </a:p>
          <a:p>
            <a:r>
              <a:rPr lang="ru-RU" sz="1600" dirty="0">
                <a:cs typeface="Arial" pitchFamily="34" charset="0"/>
              </a:rPr>
              <a:t>Обеспокоенность собственными проблемами, не относящимися к здоровью ребенка. </a:t>
            </a:r>
          </a:p>
          <a:p>
            <a:r>
              <a:rPr lang="ru-RU" sz="1600" dirty="0">
                <a:cs typeface="Arial" pitchFamily="34" charset="0"/>
              </a:rPr>
              <a:t>Рассказы о том, как их наказывали в детстве. </a:t>
            </a:r>
          </a:p>
          <a:p>
            <a:r>
              <a:rPr lang="ru-RU" sz="1600" dirty="0">
                <a:cs typeface="Arial" pitchFamily="34" charset="0"/>
              </a:rPr>
              <a:t>Признаки психических расстройств в поведении или проявление патологических черт характера (агрессивность, возбуждение, неадекватность и пр.).</a:t>
            </a:r>
          </a:p>
          <a:p>
            <a:r>
              <a:rPr lang="ru-RU" sz="1600" dirty="0">
                <a:cs typeface="Arial" pitchFamily="34" charset="0"/>
              </a:rPr>
              <a:t> </a:t>
            </a:r>
          </a:p>
          <a:p>
            <a:r>
              <a:rPr lang="ru-RU" sz="16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В случае выявления явных признаков </a:t>
            </a:r>
            <a:r>
              <a:rPr lang="ru-RU" sz="1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случаев нарушения:</a:t>
            </a:r>
          </a:p>
          <a:p>
            <a:endParaRPr lang="ru-RU" sz="1600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r>
              <a:rPr lang="ru-RU" sz="1600" dirty="0" smtClean="0">
                <a:cs typeface="Arial" pitchFamily="34" charset="0"/>
              </a:rPr>
              <a:t>!!! немедленно </a:t>
            </a:r>
            <a:r>
              <a:rPr lang="ru-RU" sz="1600" dirty="0">
                <a:cs typeface="Arial" pitchFamily="34" charset="0"/>
              </a:rPr>
              <a:t>направить служебную записку </a:t>
            </a:r>
            <a:r>
              <a:rPr lang="ru-RU" sz="1600" dirty="0" smtClean="0">
                <a:cs typeface="Arial" pitchFamily="34" charset="0"/>
              </a:rPr>
              <a:t>социально-психологической службе и зам.директора по ОВВВР </a:t>
            </a:r>
            <a:r>
              <a:rPr lang="ru-RU" sz="1600" dirty="0">
                <a:cs typeface="Arial" pitchFamily="34" charset="0"/>
              </a:rPr>
              <a:t>о выявленном случае жестокого обращения с ребенком.</a:t>
            </a:r>
            <a:endParaRPr lang="ru-RU" sz="1600" i="1" dirty="0">
              <a:cs typeface="Arial" pitchFamily="34" charset="0"/>
            </a:endParaRPr>
          </a:p>
          <a:p>
            <a:pPr algn="ctr"/>
            <a:r>
              <a:rPr lang="ru-RU" sz="1600" b="1" i="1" u="sng" dirty="0">
                <a:solidFill>
                  <a:srgbClr val="FFFF00"/>
                </a:solidFill>
                <a:cs typeface="Arial" pitchFamily="34" charset="0"/>
              </a:rPr>
              <a:t>Будьте бдительны! Не оставляйте без внимания особенности поведения родителей и детей! Отнеситесь к детям, </a:t>
            </a:r>
            <a:r>
              <a:rPr lang="ru-RU" sz="1600" b="1" i="1" u="sng" dirty="0" smtClean="0">
                <a:solidFill>
                  <a:srgbClr val="FFFF00"/>
                </a:solidFill>
                <a:cs typeface="Arial" pitchFamily="34" charset="0"/>
              </a:rPr>
              <a:t>чьи права нарушены, </a:t>
            </a:r>
            <a:r>
              <a:rPr lang="ru-RU" sz="1600" b="1" i="1" u="sng" dirty="0">
                <a:solidFill>
                  <a:srgbClr val="FFFF00"/>
                </a:solidFill>
                <a:cs typeface="Arial" pitchFamily="34" charset="0"/>
              </a:rPr>
              <a:t>с любовью, лаской, добротой, и тогда они отплатят Вам тем же!</a:t>
            </a: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75" y="2500313"/>
            <a:ext cx="8258175" cy="41148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i="1" dirty="0" smtClean="0">
                <a:solidFill>
                  <a:srgbClr val="FF0000"/>
                </a:solidFill>
              </a:rPr>
              <a:t>« </a:t>
            </a:r>
            <a:r>
              <a:rPr lang="ru-RU" sz="2400" b="1" i="1" dirty="0" smtClean="0">
                <a:solidFill>
                  <a:srgbClr val="FF0000"/>
                </a:solidFill>
              </a:rPr>
              <a:t>В основе воспитания, как самое первое и главное условие успеха, </a:t>
            </a:r>
            <a:r>
              <a:rPr lang="ru-RU" sz="2400" i="1" dirty="0" smtClean="0">
                <a:solidFill>
                  <a:srgbClr val="FF0000"/>
                </a:solidFill>
              </a:rPr>
              <a:t> </a:t>
            </a:r>
            <a:r>
              <a:rPr lang="ru-RU" sz="2400" b="1" i="1" dirty="0" smtClean="0">
                <a:solidFill>
                  <a:srgbClr val="FF0000"/>
                </a:solidFill>
              </a:rPr>
              <a:t>должен лежать сердечный , любовный подход  к ребенку.</a:t>
            </a:r>
            <a:endParaRPr lang="ru-RU" sz="2400" dirty="0" smtClean="0">
              <a:solidFill>
                <a:srgbClr val="FF0000"/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i="1" dirty="0" smtClean="0">
                <a:solidFill>
                  <a:srgbClr val="00FF00"/>
                </a:solidFill>
              </a:rPr>
              <a:t>Чем ближе подошел педагог к ребенку ,чем искреннее их взаимные отношения, </a:t>
            </a:r>
            <a:r>
              <a:rPr lang="ru-RU" sz="2400" b="1" i="1" dirty="0" smtClean="0">
                <a:solidFill>
                  <a:srgbClr val="FF0000"/>
                </a:solidFill>
              </a:rPr>
              <a:t>тем надежнее фундамент воспитания »…</a:t>
            </a:r>
            <a:endParaRPr lang="ru-RU" sz="2400" dirty="0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i="1" dirty="0" smtClean="0"/>
              <a:t> </a:t>
            </a:r>
            <a:endParaRPr lang="ru-RU" sz="2400" dirty="0" smtClean="0"/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ru-RU" sz="1800" b="1" i="1" dirty="0" smtClean="0">
                <a:solidFill>
                  <a:srgbClr val="FF0000"/>
                </a:solidFill>
              </a:rPr>
              <a:t>(Всеволод Петрович Кащенко , </a:t>
            </a:r>
            <a:r>
              <a:rPr lang="ru-RU" sz="1800" i="1" dirty="0" smtClean="0">
                <a:solidFill>
                  <a:srgbClr val="00FF00"/>
                </a:solidFill>
              </a:rPr>
              <a:t>известный отечественный ученый , педагог, общественный деятель </a:t>
            </a:r>
            <a:r>
              <a:rPr lang="ru-RU" sz="1800" i="1" dirty="0" smtClean="0">
                <a:solidFill>
                  <a:srgbClr val="FF0000"/>
                </a:solidFill>
              </a:rPr>
              <a:t>в книге:  «Педагогическая  коррекция…»)</a:t>
            </a:r>
            <a:endParaRPr lang="ru-RU" sz="1800" dirty="0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2400" dirty="0"/>
          </a:p>
        </p:txBody>
      </p:sp>
      <p:pic>
        <p:nvPicPr>
          <p:cNvPr id="137218" name="Picture 2" descr="C:\Users\Владелец\Desktop\Pictures\ПСИХОЛОГУ\ch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0"/>
            <a:ext cx="1785950" cy="2500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1201522632_fl_016"/>
          <p:cNvPicPr>
            <a:picLocks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-973138" y="7938"/>
            <a:ext cx="10117138" cy="6850062"/>
          </a:xfrm>
          <a:noFill/>
          <a:ln/>
        </p:spPr>
      </p:pic>
      <p:sp>
        <p:nvSpPr>
          <p:cNvPr id="40963" name="WordArt 3"/>
          <p:cNvSpPr>
            <a:spLocks noChangeArrowheads="1" noChangeShapeType="1" noTextEdit="1"/>
          </p:cNvSpPr>
          <p:nvPr/>
        </p:nvSpPr>
        <p:spPr bwMode="auto">
          <a:xfrm>
            <a:off x="-828599" y="1844675"/>
            <a:ext cx="9361039" cy="338455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Спасибо за внимание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50" y="2171700"/>
            <a:ext cx="7791450" cy="41148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FFFF00"/>
                </a:solidFill>
              </a:rPr>
              <a:t>Социальные и экономические проблемы в российском обществе на данном этапе развития существенно ослабили институт семьи , ее воздействие на воспитание детей . Результатом этого процесса является рост численности безнадзорных детей, увеличение распространения в детской среде наркотиков и различных психотропных препаратов , алкоголя .</a:t>
            </a:r>
            <a:endParaRPr lang="en-US" sz="2400" dirty="0" smtClean="0">
              <a:solidFill>
                <a:srgbClr val="FFFF00"/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FFFF00"/>
                </a:solidFill>
              </a:rPr>
              <a:t> И, как следствие, увеличение числа правонарушений среди несовершеннолетних.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147458" name="Picture 2" descr="л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142852"/>
            <a:ext cx="2500330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671513"/>
            <a:ext cx="8786812" cy="41148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За последние 10 лет численность больных наркоманией среди несовершеннолетней молодежи возросла в 17 раз. Ежегодно в стране  выявляется более 300  тысяч уголовных дел среди несовершеннолетних  школьников,  причем 100 тысяч из них совершается детьми , не достигшими возраста уголовной ответственности.                                            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2400" dirty="0"/>
          </a:p>
        </p:txBody>
      </p:sp>
      <p:pic>
        <p:nvPicPr>
          <p:cNvPr id="139268" name="Picture 4" descr="C:\Users\Владелец\Desktop\Pictures\фоны презентаций\смайлики\8cd99d0c9b1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3286124"/>
            <a:ext cx="3119456" cy="31908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88" y="2571750"/>
            <a:ext cx="7543800" cy="41148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FF0066"/>
                </a:solidFill>
              </a:rPr>
              <a:t>Кроме  того , имеются проблемы, решение которых назрело давно. Среди них - насилие в семье , проблемы детей-жертв вооруженных и межнациональных конфликтов; продолжается рост числа социальных сирот и детей, оставшихся без попечения родителей…                                                                                      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2400" dirty="0">
              <a:solidFill>
                <a:srgbClr val="FF0066"/>
              </a:solidFill>
            </a:endParaRPr>
          </a:p>
        </p:txBody>
      </p:sp>
      <p:pic>
        <p:nvPicPr>
          <p:cNvPr id="140290" name="Picture 2" descr="C:\Users\Владелец\Desktop\Pictures\фоны презентаций\смайлики\c385333eafd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56" y="0"/>
            <a:ext cx="2714644" cy="26908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0291" name="Picture 3" descr="мит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0" y="4848219"/>
            <a:ext cx="2357454" cy="20097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2500313"/>
            <a:ext cx="7543800" cy="41148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Профилактика  безнадзорности, беспризорности и правонарушений рассматривается сегодня как система социальных, правовых и иных мер, направленных на выявление и устранение причин и условий распространения преступности среди несовершеннолетних . Все настойчивее звучит мысль о необходимости оформления целостной социальной политики в отношении несовершеннолетних и их семей, находящихся в социально опасном положении.</a:t>
            </a:r>
            <a:endParaRPr lang="ru-RU" sz="2400" dirty="0"/>
          </a:p>
        </p:txBody>
      </p:sp>
      <p:pic>
        <p:nvPicPr>
          <p:cNvPr id="142338" name="Picture 2" descr="C:\Users\Владелец\Desktop\Pictures\фоны презентаций\смайлики\361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357166"/>
            <a:ext cx="2357454" cy="2119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500063"/>
            <a:ext cx="8572500" cy="6072187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Важнейшие профилактические  задачи, стоящие перед каждым педагогическим коллективом образовательных учреждений: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2400" dirty="0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Blip>
                <a:blip r:embed="rId3"/>
              </a:buBlip>
              <a:defRPr/>
            </a:pPr>
            <a:r>
              <a:rPr lang="ru-RU" sz="2400" dirty="0" smtClean="0"/>
              <a:t>содействие ребенку в реализации и защите его прав и законных интересов, контроль за соблюдением законодательства РФ и субъектов РФ в области образования несовершеннолетних;</a:t>
            </a:r>
          </a:p>
          <a:p>
            <a:pPr eaLnBrk="1" hangingPunct="1">
              <a:buFont typeface="Wingdings" pitchFamily="2" charset="2"/>
              <a:buBlip>
                <a:blip r:embed="rId3"/>
              </a:buBlip>
              <a:defRPr/>
            </a:pPr>
            <a:r>
              <a:rPr lang="ru-RU" sz="2400" dirty="0" smtClean="0"/>
              <a:t>формирование законопослушного поведения детей и подростков;</a:t>
            </a:r>
          </a:p>
          <a:p>
            <a:pPr eaLnBrk="1" hangingPunct="1">
              <a:buFont typeface="Wingdings" pitchFamily="2" charset="2"/>
              <a:buBlip>
                <a:blip r:embed="rId3"/>
              </a:buBlip>
              <a:defRPr/>
            </a:pPr>
            <a:r>
              <a:rPr lang="ru-RU" sz="2400" dirty="0" smtClean="0"/>
              <a:t>оказание социально-психологической и педагогической помощи  детям и семьям, нуждающимся в ней;</a:t>
            </a:r>
          </a:p>
          <a:p>
            <a:pPr eaLnBrk="1" hangingPunct="1">
              <a:buFont typeface="Wingdings" pitchFamily="2" charset="2"/>
              <a:buBlip>
                <a:blip r:embed="rId3"/>
              </a:buBlip>
              <a:defRPr/>
            </a:pPr>
            <a:r>
              <a:rPr lang="ru-RU" sz="2400" dirty="0" smtClean="0"/>
              <a:t>выявление детей и семей, находящихся в социально- опасном положении;</a:t>
            </a:r>
          </a:p>
          <a:p>
            <a:pPr eaLnBrk="1" hangingPunct="1">
              <a:buFont typeface="Wingdings" pitchFamily="2" charset="2"/>
              <a:buBlip>
                <a:blip r:embed="rId3"/>
              </a:buBlip>
              <a:defRPr/>
            </a:pPr>
            <a:r>
              <a:rPr lang="ru-RU" sz="2400" dirty="0" smtClean="0"/>
              <a:t>профилактика раннего семейного неблагополучия.</a:t>
            </a:r>
            <a:endParaRPr lang="ru-RU" sz="2400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20688"/>
            <a:ext cx="842493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rgbClr val="FFFF00"/>
                </a:solidFill>
              </a:rPr>
              <a:t> Раннее выявление случаев нарушения прав ребенка </a:t>
            </a:r>
            <a:r>
              <a:rPr lang="ru-RU" sz="2400" b="1" i="1" dirty="0" smtClean="0"/>
              <a:t>–</a:t>
            </a:r>
            <a:r>
              <a:rPr lang="ru-RU" sz="2400" b="1" dirty="0" smtClean="0"/>
              <a:t> </a:t>
            </a:r>
            <a:r>
              <a:rPr lang="ru-RU" sz="2400" dirty="0" smtClean="0"/>
              <a:t>получение информации, содержащей сведения о наличии признаков нарушения прав и законных интересов ребенка и необходимости оказания помощи семье и ребенку в вопросах защиты прав и законных интересов ребенка, при этом ситуация систематического неисполнения родителями (законными представителями) своих обязанностей по воспитанию, обучению и (или) содержанию ребенка, отрицательного влияния на его поведение либо жестокого обращения с ним, угроза его жизни и здоровью еще не возникли</a:t>
            </a:r>
            <a:endParaRPr lang="ru-RU" sz="2800" dirty="0" smtClean="0"/>
          </a:p>
          <a:p>
            <a:pPr>
              <a:lnSpc>
                <a:spcPct val="80000"/>
              </a:lnSpc>
            </a:pPr>
            <a:endParaRPr lang="ru-RU" sz="2800" dirty="0" smtClean="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FFFF00"/>
                </a:solidFill>
              </a:rPr>
              <a:t> «</a:t>
            </a:r>
            <a:r>
              <a:rPr lang="ru-RU" sz="2800" b="1" i="1" dirty="0" smtClean="0">
                <a:solidFill>
                  <a:srgbClr val="FFFF00"/>
                </a:solidFill>
              </a:rPr>
              <a:t>Случай» </a:t>
            </a:r>
            <a:r>
              <a:rPr lang="ru-RU" sz="2400" b="1" i="1" dirty="0" smtClean="0"/>
              <a:t>- </a:t>
            </a:r>
            <a:r>
              <a:rPr lang="ru-RU" sz="2400" dirty="0" smtClean="0"/>
              <a:t>действия (бездействие) лица (группы лиц), направленных на нарушение прав и законных интересов детей и наличие необходимости оказания помощи семье и ребенку в вопросах защиты прав и законных интересов детей</a:t>
            </a:r>
          </a:p>
          <a:p>
            <a:pPr>
              <a:lnSpc>
                <a:spcPct val="80000"/>
              </a:lnSpc>
            </a:pPr>
            <a:endParaRPr lang="ru-RU" sz="2800" b="1" i="1" dirty="0" smtClean="0"/>
          </a:p>
          <a:p>
            <a:pPr>
              <a:lnSpc>
                <a:spcPct val="80000"/>
              </a:lnSpc>
            </a:pPr>
            <a:endParaRPr lang="ru-RU" sz="2800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5" y="548680"/>
            <a:ext cx="8208913" cy="5928320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С</a:t>
            </a:r>
            <a:r>
              <a:rPr lang="ru-RU" sz="28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игнал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– информация об обнаружении признаков или выявлении возможного нарушения прав и законных интересов  несовершеннолетнего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lnSpc>
                <a:spcPct val="80000"/>
              </a:lnSpc>
              <a:buClr>
                <a:srgbClr val="FFFF00"/>
              </a:buClr>
              <a:buFont typeface="Wingdings" pitchFamily="2" charset="2"/>
              <a:buChar char="Ø"/>
            </a:pP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buClr>
                <a:srgbClr val="FFC000"/>
              </a:buClr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Работа  </a:t>
            </a:r>
            <a:r>
              <a:rPr lang="ru-RU" sz="2800" b="1" i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со «случаем» 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-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 технология организации процесса реабилитации семьи или/и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ребенка.</a:t>
            </a:r>
          </a:p>
          <a:p>
            <a:pPr>
              <a:lnSpc>
                <a:spcPct val="80000"/>
              </a:lnSpc>
              <a:buClr>
                <a:srgbClr val="FFC000"/>
              </a:buClr>
              <a:buFont typeface="Wingdings" pitchFamily="2" charset="2"/>
              <a:buChar char="Ø"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«Конфиденциальность </a:t>
            </a:r>
            <a:r>
              <a:rPr lang="ru-RU" sz="28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информации»</a:t>
            </a:r>
            <a:r>
              <a:rPr lang="ru-RU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- неразглашение должностными лицами, сотрудниками и специалистами органов и организаций системы профилактики, а также иных организаций сведений, ставших им известными в ходе осуществления деятельности по раннему выявлению случаев нарушения прав ребенка и оказанию помощи семье и ребенку, за исключением случаев, предусмотренных действующим законодательством РФ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endParaRPr lang="ru-RU" sz="2800" dirty="0" smtClean="0"/>
          </a:p>
          <a:p>
            <a:pPr>
              <a:lnSpc>
                <a:spcPct val="80000"/>
              </a:lnSpc>
            </a:pPr>
            <a:endParaRPr lang="ru-RU" sz="28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800" i="1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Формы и методы профилактической работы в школе.Презентация выступления директора школы Омельченко Н.Н.">
  <a:themeElements>
    <a:clrScheme name="Сумерки 3">
      <a:dk1>
        <a:srgbClr val="6600CC"/>
      </a:dk1>
      <a:lt1>
        <a:srgbClr val="FFFFFF"/>
      </a:lt1>
      <a:dk2>
        <a:srgbClr val="4B0096"/>
      </a:dk2>
      <a:lt2>
        <a:srgbClr val="CDD7DF"/>
      </a:lt2>
      <a:accent1>
        <a:srgbClr val="9999FF"/>
      </a:accent1>
      <a:accent2>
        <a:srgbClr val="7850BA"/>
      </a:accent2>
      <a:accent3>
        <a:srgbClr val="B1AAC9"/>
      </a:accent3>
      <a:accent4>
        <a:srgbClr val="DADADA"/>
      </a:accent4>
      <a:accent5>
        <a:srgbClr val="CACAFF"/>
      </a:accent5>
      <a:accent6>
        <a:srgbClr val="6C48A8"/>
      </a:accent6>
      <a:hlink>
        <a:srgbClr val="00CCFF"/>
      </a:hlink>
      <a:folHlink>
        <a:srgbClr val="0796B3"/>
      </a:folHlink>
    </a:clrScheme>
    <a:fontScheme name="Сумерки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умерки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Формы и методы профилактической работы в школе.Презентация выступления директора школы Омельченко Н.Н.</Template>
  <TotalTime>332</TotalTime>
  <Words>1721</Words>
  <Application>Microsoft Office PowerPoint</Application>
  <PresentationFormat>Экран (4:3)</PresentationFormat>
  <Paragraphs>190</Paragraphs>
  <Slides>29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Формы и методы профилактической работы в школе.Презентация выступления директора школы Омельченко Н.Н.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Типы проблемных семей</vt:lpstr>
      <vt:lpstr>Факторы социального риска</vt:lpstr>
      <vt:lpstr>Социально-экономические и демографические факторы </vt:lpstr>
      <vt:lpstr>Медико-социальные факторы</vt:lpstr>
      <vt:lpstr>Социально-психологические и психолого-педагогические факторы</vt:lpstr>
      <vt:lpstr>Криминальные факторы </vt:lpstr>
      <vt:lpstr>Признаки, по которым можно заподозрить, что ребенок подвергается насилию</vt:lpstr>
      <vt:lpstr>Признаки, по которым можно заподозрить, что ребенок подвергается насилию</vt:lpstr>
      <vt:lpstr>Слайд 19</vt:lpstr>
      <vt:lpstr>Слайд 20</vt:lpstr>
      <vt:lpstr>Слайд 21</vt:lpstr>
      <vt:lpstr>Слайд 22</vt:lpstr>
      <vt:lpstr>Как поступить в случае подозрения нарушений прав и законных интересов ребенка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Инна</cp:lastModifiedBy>
  <cp:revision>32</cp:revision>
  <dcterms:created xsi:type="dcterms:W3CDTF">2011-02-08T16:43:24Z</dcterms:created>
  <dcterms:modified xsi:type="dcterms:W3CDTF">2017-02-21T17:29:30Z</dcterms:modified>
</cp:coreProperties>
</file>