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410" r:id="rId3"/>
    <p:sldId id="416" r:id="rId4"/>
    <p:sldId id="417" r:id="rId5"/>
    <p:sldId id="407" r:id="rId6"/>
    <p:sldId id="422" r:id="rId7"/>
    <p:sldId id="428" r:id="rId8"/>
    <p:sldId id="430" r:id="rId9"/>
    <p:sldId id="431" r:id="rId10"/>
    <p:sldId id="432" r:id="rId11"/>
    <p:sldId id="433" r:id="rId12"/>
    <p:sldId id="435" r:id="rId13"/>
    <p:sldId id="436" r:id="rId14"/>
    <p:sldId id="437" r:id="rId15"/>
    <p:sldId id="438" r:id="rId16"/>
    <p:sldId id="43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51" userDrawn="1">
          <p15:clr>
            <a:srgbClr val="A4A3A4"/>
          </p15:clr>
        </p15:guide>
        <p15:guide id="2" pos="3772" userDrawn="1">
          <p15:clr>
            <a:srgbClr val="A4A3A4"/>
          </p15:clr>
        </p15:guide>
        <p15:guide id="3" orient="horz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CC"/>
    <a:srgbClr val="8238BA"/>
    <a:srgbClr val="DB1203"/>
    <a:srgbClr val="008000"/>
    <a:srgbClr val="FFCC66"/>
    <a:srgbClr val="FFFF99"/>
    <a:srgbClr val="FFFFCC"/>
    <a:srgbClr val="CCFFCC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3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02" y="-642"/>
      </p:cViewPr>
      <p:guideLst>
        <p:guide orient="horz" pos="2251"/>
        <p:guide orient="horz" pos="2268"/>
        <p:guide pos="3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960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743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838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0722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1375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53168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0425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53071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4909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011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7585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33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182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7310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506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9379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473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565113" y="373572"/>
            <a:ext cx="11153104" cy="237300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8238BA"/>
                </a:solidFill>
              </a:rPr>
              <a:t>Технологии реализации ФГОС: проблемное обучение</a:t>
            </a:r>
          </a:p>
        </p:txBody>
      </p:sp>
      <p:pic>
        <p:nvPicPr>
          <p:cNvPr id="34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7257" y="2852876"/>
            <a:ext cx="4964518" cy="231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Картинки по запросу gjpk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5108" y="4362474"/>
            <a:ext cx="4843109" cy="196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1840084" y="2576629"/>
            <a:ext cx="2687989" cy="2687990"/>
            <a:chOff x="1840084" y="2576629"/>
            <a:chExt cx="2687989" cy="2687990"/>
          </a:xfrm>
        </p:grpSpPr>
        <p:pic>
          <p:nvPicPr>
            <p:cNvPr id="1034" name="Picture 10" descr="Картинки по запросу глобус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0084" y="2576629"/>
              <a:ext cx="2687989" cy="26879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Картинки по запросу пазл 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151" y="2610496"/>
              <a:ext cx="2292876" cy="2292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Картинки по запросу вопрос 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5459" y="3350870"/>
              <a:ext cx="330627" cy="598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Овал 10"/>
            <p:cNvSpPr/>
            <p:nvPr/>
          </p:nvSpPr>
          <p:spPr>
            <a:xfrm>
              <a:off x="2168078" y="2733600"/>
              <a:ext cx="2124000" cy="2069245"/>
            </a:xfrm>
            <a:prstGeom prst="ellipse">
              <a:avLst/>
            </a:prstGeom>
            <a:noFill/>
            <a:ln w="19050">
              <a:solidFill>
                <a:srgbClr val="0000C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214290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1160461" y="645584"/>
            <a:ext cx="10269539" cy="7069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ОСНОВНЫЕ МЕТОДЫ ПРОБЛЕМНОГО ОБУЧЕНИЯ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1452561" y="1535642"/>
            <a:ext cx="4725989" cy="70696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8238BA"/>
                </a:solidFill>
              </a:rPr>
              <a:t>ИССЛЕДОВАТЕЛЬСКИЙ  МЕТОД</a:t>
            </a:r>
            <a:endParaRPr lang="ru-RU" b="1" dirty="0">
              <a:solidFill>
                <a:srgbClr val="8238B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6827" y="2300660"/>
            <a:ext cx="6286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b="1" dirty="0" smtClean="0"/>
              <a:t>педагог </a:t>
            </a:r>
            <a:r>
              <a:rPr lang="ru-RU" b="1" dirty="0"/>
              <a:t>вместе с </a:t>
            </a:r>
            <a:r>
              <a:rPr lang="ru-RU" b="1" dirty="0" smtClean="0"/>
              <a:t>обучающимися </a:t>
            </a:r>
            <a:r>
              <a:rPr lang="ru-RU" b="1" dirty="0"/>
              <a:t>формулирует проблему, разрешению которой посвящается отрезок учебного времени;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 smtClean="0"/>
              <a:t>знания обучающимся </a:t>
            </a:r>
            <a:r>
              <a:rPr lang="ru-RU" b="1" dirty="0"/>
              <a:t>не </a:t>
            </a:r>
            <a:r>
              <a:rPr lang="ru-RU" b="1" dirty="0" smtClean="0"/>
              <a:t>сообщаются: они </a:t>
            </a:r>
            <a:r>
              <a:rPr lang="ru-RU" b="1" dirty="0"/>
              <a:t>самостоятельно добывают их в процессе </a:t>
            </a:r>
            <a:r>
              <a:rPr lang="ru-RU" b="1" dirty="0" smtClean="0"/>
              <a:t>разрешения </a:t>
            </a:r>
            <a:r>
              <a:rPr lang="ru-RU" b="1" dirty="0"/>
              <a:t>проблемы, сравнения различных вариантов получаемых </a:t>
            </a:r>
            <a:r>
              <a:rPr lang="ru-RU" b="1" dirty="0" smtClean="0"/>
              <a:t>ответов; средства </a:t>
            </a:r>
            <a:r>
              <a:rPr lang="ru-RU" b="1" dirty="0"/>
              <a:t>для достижения результата также определяют сами </a:t>
            </a:r>
            <a:r>
              <a:rPr lang="ru-RU" b="1" dirty="0" smtClean="0"/>
              <a:t>учащиеся;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 smtClean="0"/>
              <a:t>деятельность педагога </a:t>
            </a:r>
            <a:r>
              <a:rPr lang="ru-RU" b="1" dirty="0"/>
              <a:t>сводится к оперативному управлению процессом решения проблемных задач;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 smtClean="0"/>
              <a:t>процесс обучения характеризуется </a:t>
            </a:r>
            <a:r>
              <a:rPr lang="ru-RU" b="1" dirty="0"/>
              <a:t>высокой интенсивностью, </a:t>
            </a:r>
            <a:r>
              <a:rPr lang="ru-RU" b="1" dirty="0" smtClean="0"/>
              <a:t>сопровождается </a:t>
            </a:r>
            <a:r>
              <a:rPr lang="ru-RU" b="1" dirty="0"/>
              <a:t>повышенным интересом, полученные знания отличаются глубиной, прочностью, действенностью.</a:t>
            </a:r>
          </a:p>
        </p:txBody>
      </p:sp>
      <p:pic>
        <p:nvPicPr>
          <p:cNvPr id="37890" name="Picture 2" descr="Картинки по запросу исследование в школ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6186" y="2876165"/>
            <a:ext cx="3704341" cy="244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8577" y="2337151"/>
            <a:ext cx="4112180" cy="352700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711200" y="2190044"/>
            <a:ext cx="6592711" cy="4052712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105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1160461" y="645584"/>
            <a:ext cx="10269539" cy="7069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ОСНОВНЫЕ МЕТОДЫ ПРОБЛЕМНОГО ОБУЧЕНИЯ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1317094" y="1772709"/>
            <a:ext cx="4725989" cy="70696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8238BA"/>
                </a:solidFill>
              </a:rPr>
              <a:t>ИССЛЕДОВАТЕЛЬСКИЙ  МЕТОД</a:t>
            </a:r>
            <a:endParaRPr lang="ru-RU" b="1" dirty="0">
              <a:solidFill>
                <a:srgbClr val="8238B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19564" y="3182957"/>
            <a:ext cx="49164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Исследовательский метод обучения предусматривает творческое усвоение знаний. </a:t>
            </a:r>
            <a:endParaRPr lang="ru-RU" b="1" dirty="0" smtClean="0"/>
          </a:p>
          <a:p>
            <a:pPr algn="just"/>
            <a:r>
              <a:rPr lang="ru-RU" dirty="0" smtClean="0"/>
              <a:t>Его </a:t>
            </a:r>
            <a:r>
              <a:rPr lang="ru-RU" dirty="0"/>
              <a:t>недостатки заключаются в значительных затратах времени и усилий </a:t>
            </a:r>
            <a:r>
              <a:rPr lang="ru-RU" dirty="0" smtClean="0"/>
              <a:t>педагога </a:t>
            </a:r>
            <a:r>
              <a:rPr lang="ru-RU" dirty="0"/>
              <a:t>и </a:t>
            </a:r>
            <a:r>
              <a:rPr lang="ru-RU" dirty="0" smtClean="0"/>
              <a:t>обучающихся</a:t>
            </a:r>
            <a:r>
              <a:rPr lang="ru-RU" dirty="0"/>
              <a:t>. </a:t>
            </a:r>
          </a:p>
        </p:txBody>
      </p:sp>
      <p:pic>
        <p:nvPicPr>
          <p:cNvPr id="37890" name="Picture 2" descr="Картинки по запросу исследование в школ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8808" y="2740698"/>
            <a:ext cx="3704341" cy="244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2801" y="2201687"/>
            <a:ext cx="4112180" cy="3527004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982132" y="2639534"/>
            <a:ext cx="5779911" cy="2869444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360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69727" y="2569314"/>
            <a:ext cx="3240000" cy="82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АКТУАЛИЗАЦИЯ  ЗНАНИЙ</a:t>
            </a:r>
            <a:endParaRPr 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7727" y="3790973"/>
            <a:ext cx="3744000" cy="1980000"/>
          </a:xfrm>
          <a:prstGeom prst="roundRect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dirty="0" smtClean="0"/>
              <a:t>подготовка </a:t>
            </a:r>
            <a:r>
              <a:rPr lang="ru-RU" dirty="0"/>
              <a:t>к восприятию нового материала </a:t>
            </a:r>
            <a:r>
              <a:rPr lang="ru-RU" dirty="0" smtClean="0"/>
              <a:t>(не </a:t>
            </a:r>
            <a:r>
              <a:rPr lang="ru-RU" dirty="0"/>
              <a:t>только воспроизведение ранее усвоенных знаний, но и применение их часто в новой ситуации, стимулирование познавательной активности </a:t>
            </a:r>
            <a:r>
              <a:rPr lang="ru-RU" dirty="0" smtClean="0"/>
              <a:t>обучающихся</a:t>
            </a:r>
            <a:r>
              <a:rPr lang="ru-RU" dirty="0"/>
              <a:t>, контроль </a:t>
            </a:r>
            <a:r>
              <a:rPr lang="ru-RU" dirty="0" smtClean="0"/>
              <a:t>педагога)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91442" y="2571874"/>
            <a:ext cx="3240000" cy="82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УСВОЕНИЕ  НОВЫХ  ЗНАНИЙ И  СПОСОБОВ  ДЕЙСТВИЙ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01198" y="3795724"/>
            <a:ext cx="3132000" cy="1980000"/>
          </a:xfrm>
          <a:prstGeom prst="roundRect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создаётся </a:t>
            </a:r>
            <a:r>
              <a:rPr lang="ru-RU" dirty="0"/>
              <a:t>проблемная ситуация, определяется проблемная задача, выдвигаются гипотезы </a:t>
            </a:r>
            <a:r>
              <a:rPr lang="ru-RU" dirty="0" smtClean="0"/>
              <a:t>её </a:t>
            </a:r>
            <a:r>
              <a:rPr lang="ru-RU" dirty="0"/>
              <a:t>разрешения, доказательство гипотез, проверка </a:t>
            </a:r>
            <a:r>
              <a:rPr lang="ru-RU" dirty="0" smtClean="0"/>
              <a:t>решения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50577" y="2571874"/>
            <a:ext cx="3240000" cy="82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ФОРМИРОВАНИЕ  СПОСОБОВ МЫШЛЕНИЯ,  УМЕНИЙ  И НАВЫКОВ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05799" y="3795724"/>
            <a:ext cx="3084777" cy="1980000"/>
          </a:xfrm>
          <a:prstGeom prst="roundRect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применение </a:t>
            </a:r>
            <a:r>
              <a:rPr lang="ru-RU" dirty="0"/>
              <a:t>знаний, полученных в результате разрешения проблемы</a:t>
            </a:r>
            <a:endParaRPr lang="ru-RU" dirty="0" smtClean="0"/>
          </a:p>
        </p:txBody>
      </p:sp>
      <p:sp>
        <p:nvSpPr>
          <p:cNvPr id="10" name="Заголовок 5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СТРУКТУРА ПРОБЛЕМНОГО УРОКА</a:t>
            </a:r>
            <a:endParaRPr lang="ru-RU" sz="2800" b="1" dirty="0">
              <a:solidFill>
                <a:srgbClr val="8238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123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Картинки по запросу школьный уро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945935" y="2095214"/>
            <a:ext cx="3889373" cy="258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466292" y="2112634"/>
            <a:ext cx="57097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Данная структура  проблемного урока </a:t>
            </a:r>
            <a:r>
              <a:rPr lang="ru-RU" sz="2000" b="1" dirty="0" smtClean="0"/>
              <a:t>не </a:t>
            </a:r>
            <a:r>
              <a:rPr lang="ru-RU" sz="2000" b="1" dirty="0"/>
              <a:t>отражает процесса продуктивной познавательной деятельности учащихся и не может обеспечить управление этой деятельностью. </a:t>
            </a:r>
            <a:endParaRPr lang="ru-RU" sz="2000" b="1" dirty="0" smtClean="0"/>
          </a:p>
          <a:p>
            <a:pPr algn="just"/>
            <a:r>
              <a:rPr lang="ru-RU" sz="2000" dirty="0" smtClean="0"/>
              <a:t>Показателем </a:t>
            </a:r>
            <a:r>
              <a:rPr lang="ru-RU" sz="2000" dirty="0" err="1"/>
              <a:t>проблемности</a:t>
            </a:r>
            <a:r>
              <a:rPr lang="ru-RU" sz="2000" dirty="0"/>
              <a:t> урока является наличие в его структуре </a:t>
            </a:r>
            <a:r>
              <a:rPr lang="ru-RU" sz="2000" b="1" dirty="0"/>
              <a:t>этапов поисковой деятельности</a:t>
            </a:r>
            <a:r>
              <a:rPr lang="ru-RU" sz="2000" dirty="0"/>
              <a:t>, поэтому они представляют внутреннюю часть структуры проблемного </a:t>
            </a:r>
            <a:r>
              <a:rPr lang="ru-RU" sz="2000" dirty="0" smtClean="0"/>
              <a:t>урока.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04178" y="1761067"/>
            <a:ext cx="6220177" cy="3194756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422" y="1718734"/>
            <a:ext cx="4335054" cy="334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140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5"/>
          <p:cNvSpPr txBox="1">
            <a:spLocks/>
          </p:cNvSpPr>
          <p:nvPr/>
        </p:nvSpPr>
        <p:spPr>
          <a:xfrm>
            <a:off x="1260650" y="1716265"/>
            <a:ext cx="5162728" cy="70696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8238BA"/>
                </a:solidFill>
              </a:rPr>
              <a:t>ЭТАПЫ </a:t>
            </a:r>
          </a:p>
          <a:p>
            <a:r>
              <a:rPr lang="ru-RU" b="1" dirty="0" smtClean="0">
                <a:solidFill>
                  <a:srgbClr val="8238BA"/>
                </a:solidFill>
              </a:rPr>
              <a:t>ПОИСКОВОЙ ДЕЯТЕЛЬНОСТИ</a:t>
            </a:r>
            <a:endParaRPr lang="ru-RU" b="1" dirty="0">
              <a:solidFill>
                <a:srgbClr val="8238B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0853" y="2957177"/>
            <a:ext cx="51263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/>
              <a:t>возникновение проблемной ситуации и постановка проблемы; 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/>
              <a:t>выдвижение предположений и обоснование гипотезы; 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/>
              <a:t>доказательство гипотезы; 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/>
              <a:t>проверка правильности решения проблемы. </a:t>
            </a:r>
          </a:p>
        </p:txBody>
      </p:sp>
      <p:sp>
        <p:nvSpPr>
          <p:cNvPr id="8" name="Заголовок 5"/>
          <p:cNvSpPr txBox="1">
            <a:spLocks/>
          </p:cNvSpPr>
          <p:nvPr/>
        </p:nvSpPr>
        <p:spPr>
          <a:xfrm>
            <a:off x="1232255" y="778934"/>
            <a:ext cx="9601196" cy="64170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8238BA"/>
                </a:solidFill>
              </a:rPr>
              <a:t>СТРУКТУРА ПРОБЛЕМНОГО УРОКА</a:t>
            </a:r>
            <a:endParaRPr lang="ru-RU" sz="2800" b="1" dirty="0">
              <a:solidFill>
                <a:srgbClr val="8238BA"/>
              </a:solidFill>
            </a:endParaRPr>
          </a:p>
        </p:txBody>
      </p:sp>
      <p:pic>
        <p:nvPicPr>
          <p:cNvPr id="10" name="Picture 2" descr="Картинки по запросу проблема реш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47" r="9797"/>
          <a:stretch>
            <a:fillRect/>
          </a:stretch>
        </p:blipFill>
        <p:spPr bwMode="auto">
          <a:xfrm>
            <a:off x="7687733" y="2668057"/>
            <a:ext cx="3691467" cy="292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24089" y="2551289"/>
            <a:ext cx="6220177" cy="3194756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41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2336" y="2472267"/>
            <a:ext cx="647858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обеспечение достаточной мотивации </a:t>
            </a:r>
            <a:r>
              <a:rPr lang="ru-RU" dirty="0" smtClean="0"/>
              <a:t>обучающихся</a:t>
            </a:r>
            <a:r>
              <a:rPr lang="ru-RU" dirty="0"/>
              <a:t>, способной вызвать интерес к содержанию проблемы;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обеспечение посильности работы </a:t>
            </a:r>
            <a:r>
              <a:rPr lang="ru-RU" dirty="0" smtClean="0"/>
              <a:t>обучающихся </a:t>
            </a:r>
            <a:r>
              <a:rPr lang="ru-RU" dirty="0"/>
              <a:t>с возникающими на каждом этапе проблемами (рациональное соотношение известного и неизвестного);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значимость для </a:t>
            </a:r>
            <a:r>
              <a:rPr lang="ru-RU" dirty="0" smtClean="0"/>
              <a:t>обучающихся </a:t>
            </a:r>
            <a:r>
              <a:rPr lang="ru-RU" dirty="0"/>
              <a:t>информации, получаемой при решении проблемы;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необходимость диалогического, доброжелательного общения с </a:t>
            </a:r>
            <a:r>
              <a:rPr lang="ru-RU" dirty="0" smtClean="0"/>
              <a:t>обучающимися</a:t>
            </a:r>
            <a:r>
              <a:rPr lang="ru-RU" dirty="0"/>
              <a:t>, когда с вниманием и поощрением относятся к различным точкам зрения, гипотезам, предложениям, </a:t>
            </a:r>
            <a:r>
              <a:rPr lang="ru-RU" dirty="0" smtClean="0"/>
              <a:t>высказываемых обучающимися.</a:t>
            </a:r>
            <a:endParaRPr lang="ru-RU" dirty="0"/>
          </a:p>
        </p:txBody>
      </p:sp>
      <p:sp>
        <p:nvSpPr>
          <p:cNvPr id="8" name="Заголовок 5"/>
          <p:cNvSpPr txBox="1">
            <a:spLocks/>
          </p:cNvSpPr>
          <p:nvPr/>
        </p:nvSpPr>
        <p:spPr>
          <a:xfrm>
            <a:off x="438149" y="626530"/>
            <a:ext cx="11210925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8238BA"/>
                </a:solidFill>
              </a:rPr>
              <a:t>УСЛОВИЯ ЭФФЕКТИВНОСТИ РЕАЛИЗАЦИИ </a:t>
            </a:r>
          </a:p>
          <a:p>
            <a:r>
              <a:rPr lang="ru-RU" sz="2800" b="1" dirty="0" smtClean="0">
                <a:solidFill>
                  <a:srgbClr val="8238BA"/>
                </a:solidFill>
              </a:rPr>
              <a:t>ПРОБЛЕМНОГО ОБУЧЕНИЯ </a:t>
            </a:r>
            <a:endParaRPr lang="ru-RU" sz="2800" b="1" dirty="0">
              <a:solidFill>
                <a:srgbClr val="8238BA"/>
              </a:solidFill>
            </a:endParaRPr>
          </a:p>
        </p:txBody>
      </p:sp>
      <p:pic>
        <p:nvPicPr>
          <p:cNvPr id="14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95599">
            <a:off x="8690720" y="1996637"/>
            <a:ext cx="2282851" cy="106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Картинки по запросу gjpk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28355" y="4801523"/>
            <a:ext cx="3193342" cy="129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8543810" y="3292203"/>
            <a:ext cx="1852258" cy="1750216"/>
            <a:chOff x="1840084" y="2576629"/>
            <a:chExt cx="2687989" cy="2687990"/>
          </a:xfrm>
        </p:grpSpPr>
        <p:pic>
          <p:nvPicPr>
            <p:cNvPr id="19" name="Picture 10" descr="Картинки по запросу глобус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40084" y="2576629"/>
              <a:ext cx="2687989" cy="26879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8" descr="Картинки по запросу пазл 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151" y="2610496"/>
              <a:ext cx="2292876" cy="2292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Картинки по запросу вопрос 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5459" y="3350870"/>
              <a:ext cx="330627" cy="598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Овал 21"/>
            <p:cNvSpPr/>
            <p:nvPr/>
          </p:nvSpPr>
          <p:spPr>
            <a:xfrm>
              <a:off x="2168078" y="2733600"/>
              <a:ext cx="2124000" cy="2069245"/>
            </a:xfrm>
            <a:prstGeom prst="ellipse">
              <a:avLst/>
            </a:prstGeom>
            <a:noFill/>
            <a:ln w="19050">
              <a:solidFill>
                <a:srgbClr val="0000C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835378" y="2144889"/>
            <a:ext cx="7021689" cy="3928533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68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7412" y="2161074"/>
            <a:ext cx="3858969" cy="256897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658205" y="2157854"/>
            <a:ext cx="54539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Овладение логикой поиска через историю открытий </a:t>
            </a:r>
            <a:r>
              <a:rPr lang="ru-RU" sz="2000" dirty="0"/>
              <a:t>– один из перспективных путей формирования проблемного мышления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b="1" dirty="0"/>
              <a:t>Единственный путь, ведущий к знанию — это деятельность.</a:t>
            </a:r>
            <a:r>
              <a:rPr lang="ru-RU" sz="2000" dirty="0"/>
              <a:t> Чтобы знания становились инструментами, ученик должен с ними работать, то есть применять, преобразовывать, расширять и дополнять.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60623" y="1828800"/>
            <a:ext cx="6220177" cy="3194756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422" y="1718734"/>
            <a:ext cx="4335054" cy="334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22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61" r="5635" b="8277"/>
          <a:stretch>
            <a:fillRect/>
          </a:stretch>
        </p:blipFill>
        <p:spPr bwMode="auto">
          <a:xfrm flipH="1">
            <a:off x="1027289" y="2065866"/>
            <a:ext cx="3793067" cy="278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97690" y="1066803"/>
            <a:ext cx="5599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Проблемное обучение предполагает не только усвоение результатов научного познания, но и самого пути познания, способов творческой деятельности. В его основе лежит </a:t>
            </a:r>
            <a:r>
              <a:rPr lang="ru-RU" sz="2000" b="1" dirty="0" err="1"/>
              <a:t>деятельностный</a:t>
            </a:r>
            <a:r>
              <a:rPr lang="ru-RU" sz="2000" b="1" dirty="0"/>
              <a:t> принцип </a:t>
            </a:r>
            <a:r>
              <a:rPr lang="ru-RU" sz="2000" dirty="0"/>
              <a:t>организации процесса обучения, </a:t>
            </a:r>
            <a:r>
              <a:rPr lang="ru-RU" sz="2000" dirty="0" smtClean="0"/>
              <a:t>приоритет отдаётся </a:t>
            </a:r>
            <a:r>
              <a:rPr lang="ru-RU" sz="2000" dirty="0"/>
              <a:t>поисковой учебно-познавательной деятельности </a:t>
            </a:r>
            <a:r>
              <a:rPr lang="ru-RU" sz="2000" dirty="0" smtClean="0"/>
              <a:t>обучающихся</a:t>
            </a:r>
            <a:r>
              <a:rPr lang="ru-RU" sz="2000" dirty="0"/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067" y="1735668"/>
            <a:ext cx="4335054" cy="3347244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5215467" y="733778"/>
            <a:ext cx="6220178" cy="5463822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31556" y="3572937"/>
            <a:ext cx="5599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Ц</a:t>
            </a:r>
            <a:r>
              <a:rPr lang="ru-RU" sz="2000" b="1" dirty="0" smtClean="0"/>
              <a:t>ель</a:t>
            </a:r>
            <a:r>
              <a:rPr lang="ru-RU" sz="2000" dirty="0" smtClean="0"/>
              <a:t> проблемного обучения – </a:t>
            </a:r>
            <a:r>
              <a:rPr lang="ru-RU" sz="2000" dirty="0"/>
              <a:t>освоение </a:t>
            </a:r>
            <a:r>
              <a:rPr lang="ru-RU" sz="2000" dirty="0" smtClean="0"/>
              <a:t>знаний </a:t>
            </a:r>
            <a:r>
              <a:rPr lang="ru-RU" sz="2000" dirty="0"/>
              <a:t>и обобщенных умений посредством решения </a:t>
            </a:r>
            <a:r>
              <a:rPr lang="ru-RU" sz="2000" dirty="0" smtClean="0"/>
              <a:t>учебных </a:t>
            </a:r>
            <a:r>
              <a:rPr lang="ru-RU" sz="2000" dirty="0"/>
              <a:t>задач. </a:t>
            </a:r>
            <a:endParaRPr lang="ru-RU" sz="2000" dirty="0" smtClean="0"/>
          </a:p>
          <a:p>
            <a:pPr algn="just"/>
            <a:r>
              <a:rPr lang="ru-RU" sz="2000" dirty="0" smtClean="0"/>
              <a:t>При </a:t>
            </a:r>
            <a:r>
              <a:rPr lang="ru-RU" sz="2000" dirty="0"/>
              <a:t>проблемном  обучении </a:t>
            </a:r>
            <a:r>
              <a:rPr lang="ru-RU" sz="2000" dirty="0" smtClean="0"/>
              <a:t>обучающиеся </a:t>
            </a:r>
            <a:r>
              <a:rPr lang="ru-RU" sz="2000" dirty="0"/>
              <a:t>включаются в разрешение проблемной ситуации, при этом у них формируются способы действий, необходимые для решения нестандартных задач.</a:t>
            </a:r>
          </a:p>
        </p:txBody>
      </p:sp>
    </p:spTree>
    <p:extLst>
      <p:ext uri="{BB962C8B-B14F-4D97-AF65-F5344CB8AC3E}">
        <p14:creationId xmlns:p14="http://schemas.microsoft.com/office/powerpoint/2010/main" xmlns="" val="2026410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1230489" y="778932"/>
            <a:ext cx="10047111" cy="63782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ОСНОВНЫЕ ПОНЯТИЯ ПРОБЛЕМНОГО ОБУЧЕНИЯ 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8933" y="2628037"/>
            <a:ext cx="58250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ПРОБЛЕМНАЯ СИТУАЦИЯ</a:t>
            </a:r>
            <a:r>
              <a:rPr lang="ru-RU" sz="2000" dirty="0" smtClean="0"/>
              <a:t> – </a:t>
            </a:r>
            <a:r>
              <a:rPr lang="ru-RU" sz="2000" dirty="0"/>
              <a:t>условия, возникающие тогда, когда для осмысления чего-либо или совершения каких-то необходимых операций у </a:t>
            </a:r>
            <a:r>
              <a:rPr lang="ru-RU" sz="2000" dirty="0" smtClean="0"/>
              <a:t>обучающихся </a:t>
            </a:r>
            <a:r>
              <a:rPr lang="ru-RU" sz="2000" dirty="0"/>
              <a:t>не хватает знаний или известных способов действий, т.е. у них возникает интеллектуальное затруднение.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6919207" y="1489705"/>
            <a:ext cx="4748474" cy="4583717"/>
            <a:chOff x="6919207" y="1489705"/>
            <a:chExt cx="4748474" cy="4583717"/>
          </a:xfrm>
        </p:grpSpPr>
        <p:pic>
          <p:nvPicPr>
            <p:cNvPr id="14" name="Picture 12" descr="Картинки по запросу gjpk 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543" r="54577"/>
            <a:stretch/>
          </p:blipFill>
          <p:spPr bwMode="auto">
            <a:xfrm rot="18519795" flipV="1">
              <a:off x="7620981" y="4016542"/>
              <a:ext cx="1443358" cy="1772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Картинки по запросу РЕБЕНОК ПАЗЛ 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207" y="1489705"/>
              <a:ext cx="3869620" cy="2817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2" descr="Картинки по запросу gjpk 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9689" y="4301066"/>
              <a:ext cx="4137992" cy="1772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Скругленный прямоугольник 7"/>
          <p:cNvSpPr/>
          <p:nvPr/>
        </p:nvSpPr>
        <p:spPr>
          <a:xfrm>
            <a:off x="666044" y="2031999"/>
            <a:ext cx="6220178" cy="3081867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752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649113" y="790222"/>
            <a:ext cx="10893775" cy="58137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ОСНОВНЫЕ ПОНЯТИЯ ПРОБЛЕМНОГО ОБУЧЕНИЯ 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2148" y="1848623"/>
            <a:ext cx="59792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ПРОБЛЕМА </a:t>
            </a:r>
            <a:r>
              <a:rPr lang="ru-RU" sz="2000" dirty="0"/>
              <a:t>– </a:t>
            </a:r>
            <a:r>
              <a:rPr lang="ru-RU" sz="2000" dirty="0" smtClean="0"/>
              <a:t>задача</a:t>
            </a:r>
            <a:r>
              <a:rPr lang="ru-RU" sz="2000" dirty="0"/>
              <a:t>, не имеющая стандартного решения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6919207" y="1489705"/>
            <a:ext cx="4748474" cy="4583717"/>
            <a:chOff x="6919207" y="1489705"/>
            <a:chExt cx="4748474" cy="4583717"/>
          </a:xfrm>
        </p:grpSpPr>
        <p:pic>
          <p:nvPicPr>
            <p:cNvPr id="10" name="Picture 12" descr="Картинки по запросу gjpk 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543" r="54577"/>
            <a:stretch/>
          </p:blipFill>
          <p:spPr bwMode="auto">
            <a:xfrm rot="18519795" flipV="1">
              <a:off x="7620981" y="4016542"/>
              <a:ext cx="1443358" cy="1772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Картинки по запросу РЕБЕНОК ПАЗЛ 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207" y="1489705"/>
              <a:ext cx="3869620" cy="2817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2" descr="Картинки по запросу gjpk 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9689" y="4301066"/>
              <a:ext cx="4137992" cy="1772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Прямоугольник 12"/>
          <p:cNvSpPr/>
          <p:nvPr/>
        </p:nvSpPr>
        <p:spPr>
          <a:xfrm>
            <a:off x="700261" y="2521150"/>
            <a:ext cx="62007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/>
              <a:t>поисковая </a:t>
            </a:r>
            <a:r>
              <a:rPr lang="ru-RU" dirty="0"/>
              <a:t>задача, направленная на поиск недостающих </a:t>
            </a:r>
            <a:r>
              <a:rPr lang="ru-RU" dirty="0" smtClean="0"/>
              <a:t>для её </a:t>
            </a:r>
            <a:r>
              <a:rPr lang="ru-RU" dirty="0"/>
              <a:t>решения знаний, способов мышления и </a:t>
            </a:r>
            <a:r>
              <a:rPr lang="ru-RU" dirty="0" smtClean="0"/>
              <a:t>деятельности;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/>
              <a:t>ложный </a:t>
            </a:r>
            <a:r>
              <a:rPr lang="ru-RU" dirty="0"/>
              <a:t>теоретический или практический вопрос, который содержит в себе скрытое противоречие, вызывающее </a:t>
            </a:r>
            <a:r>
              <a:rPr lang="ru-RU" dirty="0" smtClean="0"/>
              <a:t>разные </a:t>
            </a:r>
            <a:r>
              <a:rPr lang="ru-RU" dirty="0"/>
              <a:t>позиции при его решении;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/>
              <a:t>задание </a:t>
            </a:r>
            <a:r>
              <a:rPr lang="ru-RU" dirty="0"/>
              <a:t>(задача или вопрос), способ выполнения которого ученику заранее неизвестен, однако он имеет необходимые опорные знания и умения для осуществления полного решения; </a:t>
            </a:r>
            <a:endParaRPr lang="ru-RU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/>
              <a:t>проблемная задача, которая вызывает </a:t>
            </a:r>
            <a:r>
              <a:rPr lang="ru-RU" dirty="0"/>
              <a:t>у </a:t>
            </a:r>
            <a:r>
              <a:rPr lang="ru-RU" dirty="0" smtClean="0"/>
              <a:t>обучающихся </a:t>
            </a:r>
            <a:r>
              <a:rPr lang="ru-RU" dirty="0"/>
              <a:t>затруднения, удивление, но является посильной.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99910" y="1659467"/>
            <a:ext cx="6220179" cy="4199466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145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xfrm>
            <a:off x="1295402" y="869243"/>
            <a:ext cx="9601196" cy="77893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ПРОБЛЕМНЫЙ МЕТОД ОБУЧЕНИЯ</a:t>
            </a:r>
            <a:endParaRPr lang="ru-RU" sz="2800" b="1" dirty="0">
              <a:solidFill>
                <a:srgbClr val="8238BA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784001" y="3076216"/>
            <a:ext cx="2160000" cy="1980000"/>
            <a:chOff x="888776" y="3547212"/>
            <a:chExt cx="2160000" cy="198000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888776" y="3547212"/>
              <a:ext cx="2160000" cy="19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accent6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accent6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lvl="0" algn="ctr"/>
              <a:r>
                <a:rPr lang="ru-RU" sz="1600" dirty="0" smtClean="0"/>
                <a:t>ПРОБЛЕМНАЯ СИТУАЦИЯ</a:t>
              </a:r>
              <a:endParaRPr lang="ru-RU" sz="1600" dirty="0"/>
            </a:p>
          </p:txBody>
        </p:sp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4946" y="4106048"/>
              <a:ext cx="1415260" cy="137594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3524250" y="3095823"/>
            <a:ext cx="2160000" cy="2053485"/>
            <a:chOff x="3629025" y="3547215"/>
            <a:chExt cx="2160000" cy="205348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629025" y="3547215"/>
              <a:ext cx="2160000" cy="19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accent6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accent6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lvl="0" algn="ctr"/>
              <a:r>
                <a:rPr lang="ru-RU" sz="1600" dirty="0" smtClean="0"/>
                <a:t>ПРОБЛЕМНАЯ ЗАДАЧА</a:t>
              </a:r>
              <a:endParaRPr lang="ru-RU" sz="1600" dirty="0"/>
            </a:p>
          </p:txBody>
        </p:sp>
        <p:pic>
          <p:nvPicPr>
            <p:cNvPr id="21509" name="Picture 5" descr="Картинки по запросу человечки для презентации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9456" y="4222334"/>
              <a:ext cx="1748808" cy="137836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/>
        </p:nvGrpSpPr>
        <p:grpSpPr>
          <a:xfrm>
            <a:off x="6298978" y="3081335"/>
            <a:ext cx="2304000" cy="2043958"/>
            <a:chOff x="6651403" y="3128960"/>
            <a:chExt cx="2304000" cy="204395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651403" y="3128960"/>
              <a:ext cx="2304000" cy="19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accent6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accent6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lvl="0" algn="ctr"/>
              <a:r>
                <a:rPr lang="ru-RU" sz="1600" dirty="0" smtClean="0"/>
                <a:t>МОДЕЛЬ ПОИСКОВ РЕШЕНИЯ</a:t>
              </a:r>
              <a:endParaRPr lang="ru-RU" sz="1600" dirty="0"/>
            </a:p>
          </p:txBody>
        </p:sp>
        <p:pic>
          <p:nvPicPr>
            <p:cNvPr id="21511" name="Picture 7" descr="Похожее изображение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6100" y="3751312"/>
              <a:ext cx="1895475" cy="142160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9232678" y="3095823"/>
            <a:ext cx="2160000" cy="2064917"/>
            <a:chOff x="9480328" y="3095823"/>
            <a:chExt cx="2160000" cy="2064917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9480328" y="3095823"/>
              <a:ext cx="2160000" cy="19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accent6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accent6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lvl="0" algn="ctr"/>
              <a:r>
                <a:rPr lang="ru-RU" sz="1600" dirty="0" smtClean="0"/>
                <a:t>РЕШЕНИЕ</a:t>
              </a:r>
              <a:endParaRPr lang="ru-RU" sz="1600" dirty="0"/>
            </a:p>
          </p:txBody>
        </p:sp>
        <p:pic>
          <p:nvPicPr>
            <p:cNvPr id="21513" name="Picture 9" descr="Картинки по запросу проблема решение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2930" y="3485310"/>
              <a:ext cx="1734795" cy="167543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Стрелка вниз 16"/>
          <p:cNvSpPr/>
          <p:nvPr/>
        </p:nvSpPr>
        <p:spPr>
          <a:xfrm rot="16200000">
            <a:off x="3112559" y="3982560"/>
            <a:ext cx="327377" cy="317824"/>
          </a:xfrm>
          <a:prstGeom prst="downArrow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6200000">
            <a:off x="5846235" y="3989573"/>
            <a:ext cx="327377" cy="317824"/>
          </a:xfrm>
          <a:prstGeom prst="downArrow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6200000">
            <a:off x="8760886" y="3989574"/>
            <a:ext cx="327377" cy="317824"/>
          </a:xfrm>
          <a:prstGeom prst="downArrow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687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1340556" y="1207911"/>
            <a:ext cx="9601196" cy="53057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МЕТОДЫ ПРОБЛЕМНОГО ОБУЧЕНИЯ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52923" y="2456241"/>
            <a:ext cx="2786582" cy="771376"/>
          </a:xfrm>
          <a:prstGeom prst="roundRect">
            <a:avLst/>
          </a:prstGeom>
          <a:gradFill flip="none" rotWithShape="1">
            <a:gsLst>
              <a:gs pos="0">
                <a:srgbClr val="8238BA">
                  <a:tint val="66000"/>
                  <a:satMod val="160000"/>
                </a:srgbClr>
              </a:gs>
              <a:gs pos="50000">
                <a:srgbClr val="8238BA">
                  <a:tint val="44500"/>
                  <a:satMod val="160000"/>
                </a:srgbClr>
              </a:gs>
              <a:gs pos="100000">
                <a:srgbClr val="8238B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ОБЪЯСНИТЕЛЬНЫЙ</a:t>
            </a:r>
          </a:p>
          <a:p>
            <a:pPr lvl="0" algn="ctr"/>
            <a:r>
              <a:rPr lang="ru-RU" sz="1600" dirty="0" smtClean="0"/>
              <a:t>МЕТОД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41634" y="3472242"/>
            <a:ext cx="2814099" cy="770400"/>
          </a:xfrm>
          <a:prstGeom prst="roundRect">
            <a:avLst/>
          </a:prstGeom>
          <a:gradFill flip="none" rotWithShape="1">
            <a:gsLst>
              <a:gs pos="0">
                <a:srgbClr val="8238BA">
                  <a:tint val="66000"/>
                  <a:satMod val="160000"/>
                </a:srgbClr>
              </a:gs>
              <a:gs pos="50000">
                <a:srgbClr val="8238BA">
                  <a:tint val="44500"/>
                  <a:satMod val="160000"/>
                </a:srgbClr>
              </a:gs>
              <a:gs pos="100000">
                <a:srgbClr val="8238B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РЕПРОДУКТИВНЫЙ</a:t>
            </a:r>
          </a:p>
          <a:p>
            <a:pPr lvl="0" algn="ctr"/>
            <a:r>
              <a:rPr lang="ru-RU" sz="1600" dirty="0" smtClean="0"/>
              <a:t>МЕТОД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2925" y="4443085"/>
            <a:ext cx="2786582" cy="771376"/>
          </a:xfrm>
          <a:prstGeom prst="roundRect">
            <a:avLst/>
          </a:prstGeom>
          <a:gradFill flip="none" rotWithShape="1">
            <a:gsLst>
              <a:gs pos="0">
                <a:srgbClr val="8238BA">
                  <a:tint val="66000"/>
                  <a:satMod val="160000"/>
                </a:srgbClr>
              </a:gs>
              <a:gs pos="50000">
                <a:srgbClr val="8238BA">
                  <a:tint val="44500"/>
                  <a:satMod val="160000"/>
                </a:srgbClr>
              </a:gs>
              <a:gs pos="100000">
                <a:srgbClr val="8238B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ПРАКТИЧЕСКИЙ</a:t>
            </a:r>
          </a:p>
          <a:p>
            <a:pPr lvl="0" algn="ctr"/>
            <a:r>
              <a:rPr lang="ru-RU" sz="1600" dirty="0" smtClean="0"/>
              <a:t>МЕТОД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11908" y="2467530"/>
            <a:ext cx="2808000" cy="771376"/>
          </a:xfrm>
          <a:prstGeom prst="roundRect">
            <a:avLst/>
          </a:prstGeom>
          <a:gradFill flip="none" rotWithShape="1">
            <a:gsLst>
              <a:gs pos="0">
                <a:srgbClr val="8238BA">
                  <a:tint val="66000"/>
                  <a:satMod val="160000"/>
                </a:srgbClr>
              </a:gs>
              <a:gs pos="50000">
                <a:srgbClr val="8238BA">
                  <a:tint val="44500"/>
                  <a:satMod val="160000"/>
                </a:srgbClr>
              </a:gs>
              <a:gs pos="100000">
                <a:srgbClr val="8238B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ЧАСТИЧНО-ПОИСКОВЫЙ</a:t>
            </a:r>
          </a:p>
          <a:p>
            <a:pPr lvl="0" algn="ctr"/>
            <a:r>
              <a:rPr lang="ru-RU" sz="1600" dirty="0" smtClean="0"/>
              <a:t>МЕТОД</a:t>
            </a: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18612" y="3483531"/>
            <a:ext cx="2786582" cy="771376"/>
          </a:xfrm>
          <a:prstGeom prst="roundRect">
            <a:avLst/>
          </a:prstGeom>
          <a:gradFill flip="none" rotWithShape="1">
            <a:gsLst>
              <a:gs pos="0">
                <a:srgbClr val="8238BA">
                  <a:tint val="66000"/>
                  <a:satMod val="160000"/>
                </a:srgbClr>
              </a:gs>
              <a:gs pos="50000">
                <a:srgbClr val="8238BA">
                  <a:tint val="44500"/>
                  <a:satMod val="160000"/>
                </a:srgbClr>
              </a:gs>
              <a:gs pos="100000">
                <a:srgbClr val="8238BA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ИССЛЕДОВАТЕЛЬСКИЙ</a:t>
            </a:r>
          </a:p>
          <a:p>
            <a:pPr lvl="0" algn="ctr"/>
            <a:r>
              <a:rPr lang="ru-RU" sz="1600" dirty="0" smtClean="0"/>
              <a:t>МЕТОД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25592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6392" y="2342092"/>
            <a:ext cx="3956947" cy="271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1160461" y="824088"/>
            <a:ext cx="10269539" cy="52846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ОСНОВНЫЕ МЕТОДЫ ПРОБЛЕМНОГО ОБУЧЕНИЯ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29228" y="1851728"/>
            <a:ext cx="5146674" cy="2200983"/>
          </a:xfrm>
        </p:spPr>
        <p:txBody>
          <a:bodyPr>
            <a:noAutofit/>
          </a:bodyPr>
          <a:lstStyle/>
          <a:p>
            <a:pPr algn="just"/>
            <a:r>
              <a:rPr lang="ru-RU" sz="1800" dirty="0"/>
              <a:t>Я</a:t>
            </a:r>
            <a:r>
              <a:rPr lang="ru-RU" sz="1800" dirty="0" smtClean="0"/>
              <a:t>вляется </a:t>
            </a:r>
            <a:r>
              <a:rPr lang="ru-RU" sz="1800" dirty="0"/>
              <a:t>переходным от исполнительской деятельности к творческой. </a:t>
            </a:r>
            <a:r>
              <a:rPr lang="ru-RU" sz="1800" dirty="0" smtClean="0"/>
              <a:t>На </a:t>
            </a:r>
            <a:r>
              <a:rPr lang="ru-RU" sz="1800" dirty="0"/>
              <a:t>определенном этапе обучения </a:t>
            </a:r>
            <a:r>
              <a:rPr lang="ru-RU" sz="1800" dirty="0" smtClean="0"/>
              <a:t>обучающиеся </a:t>
            </a:r>
            <a:r>
              <a:rPr lang="ru-RU" sz="1800" dirty="0"/>
              <a:t>еще не в силах самостоятельно решать проблемные задачи, </a:t>
            </a:r>
            <a:r>
              <a:rPr lang="ru-RU" sz="1800" dirty="0" smtClean="0"/>
              <a:t> </a:t>
            </a:r>
            <a:r>
              <a:rPr lang="ru-RU" sz="1800" dirty="0"/>
              <a:t>поэтому </a:t>
            </a:r>
            <a:r>
              <a:rPr lang="ru-RU" sz="1800" dirty="0" smtClean="0"/>
              <a:t>педагог показывает </a:t>
            </a:r>
            <a:r>
              <a:rPr lang="ru-RU" sz="1800" dirty="0"/>
              <a:t>путь исследования проблемы, излагая ее решение от начала и до конца. </a:t>
            </a:r>
            <a:endParaRPr lang="ru-RU" sz="1800" dirty="0" smtClean="0"/>
          </a:p>
          <a:p>
            <a:pPr algn="just"/>
            <a:endParaRPr lang="ru-RU" sz="20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3111" y="1944502"/>
            <a:ext cx="5263933" cy="3421591"/>
          </a:xfrm>
          <a:prstGeom prst="rect">
            <a:avLst/>
          </a:prstGeom>
        </p:spPr>
      </p:pic>
      <p:sp>
        <p:nvSpPr>
          <p:cNvPr id="12" name="Заголовок 5"/>
          <p:cNvSpPr txBox="1">
            <a:spLocks/>
          </p:cNvSpPr>
          <p:nvPr/>
        </p:nvSpPr>
        <p:spPr>
          <a:xfrm>
            <a:off x="775228" y="1061155"/>
            <a:ext cx="5749750" cy="72989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8238BA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8238BA"/>
                </a:solidFill>
              </a:rPr>
              <a:t>МЕТОД ПРОБЛЕМНОГО ИЗЛОЖЕНИЯ</a:t>
            </a:r>
            <a:endParaRPr lang="ru-RU" b="1" dirty="0">
              <a:solidFill>
                <a:srgbClr val="8238BA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7333" y="1783643"/>
            <a:ext cx="5779911" cy="4583289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21457" y="3771493"/>
            <a:ext cx="53100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Создав проблемную ситуацию, сформулировав проблему и проблемные вопросы, </a:t>
            </a:r>
            <a:r>
              <a:rPr lang="ru-RU" sz="1600" dirty="0" smtClean="0"/>
              <a:t>педагог раскрывает </a:t>
            </a:r>
            <a:r>
              <a:rPr lang="ru-RU" sz="1600" dirty="0"/>
              <a:t>путь научного поиска, который </a:t>
            </a:r>
            <a:r>
              <a:rPr lang="ru-RU" sz="1600" dirty="0" smtClean="0"/>
              <a:t>ведёт </a:t>
            </a:r>
            <a:r>
              <a:rPr lang="ru-RU" sz="1600" dirty="0"/>
              <a:t>к решению поставленной проблемы, или показывает, как современными способами её можно </a:t>
            </a:r>
            <a:r>
              <a:rPr lang="ru-RU" sz="1600" dirty="0" smtClean="0"/>
              <a:t>решить: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педагог всё излагает </a:t>
            </a:r>
            <a:r>
              <a:rPr lang="ru-RU" sz="1600" dirty="0"/>
              <a:t>сам, </a:t>
            </a:r>
            <a:r>
              <a:rPr lang="ru-RU" sz="1600" dirty="0" smtClean="0"/>
              <a:t>обеспечивает постановкой </a:t>
            </a:r>
            <a:r>
              <a:rPr lang="ru-RU" sz="1600" dirty="0"/>
              <a:t>вопроса </a:t>
            </a:r>
            <a:r>
              <a:rPr lang="ru-RU" sz="1600" dirty="0" smtClean="0"/>
              <a:t> </a:t>
            </a:r>
            <a:r>
              <a:rPr lang="ru-RU" sz="1600" dirty="0"/>
              <a:t>следование </a:t>
            </a:r>
            <a:r>
              <a:rPr lang="ru-RU" sz="1600" dirty="0" smtClean="0"/>
              <a:t>обучающегося </a:t>
            </a:r>
            <a:r>
              <a:rPr lang="ru-RU" sz="1600" dirty="0"/>
              <a:t>путём его рассуждений и </a:t>
            </a:r>
            <a:r>
              <a:rPr lang="ru-RU" sz="1600" dirty="0" smtClean="0"/>
              <a:t>доказательств;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привлекает </a:t>
            </a:r>
            <a:r>
              <a:rPr lang="ru-RU" sz="1600" dirty="0" err="1" smtClean="0"/>
              <a:t>обучающнгося</a:t>
            </a:r>
            <a:r>
              <a:rPr lang="ru-RU" sz="1600" dirty="0" smtClean="0"/>
              <a:t> </a:t>
            </a:r>
            <a:r>
              <a:rPr lang="ru-RU" sz="1600" dirty="0"/>
              <a:t>к решению части или всей проблемы.</a:t>
            </a:r>
          </a:p>
        </p:txBody>
      </p:sp>
    </p:spTree>
    <p:extLst>
      <p:ext uri="{BB962C8B-B14F-4D97-AF65-F5344CB8AC3E}">
        <p14:creationId xmlns:p14="http://schemas.microsoft.com/office/powerpoint/2010/main" xmlns="" val="22123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7622" y="1974782"/>
            <a:ext cx="3067756" cy="365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443371" y="1950895"/>
            <a:ext cx="4112180" cy="3527004"/>
          </a:xfrm>
          <a:prstGeom prst="rect">
            <a:avLst/>
          </a:prstGeom>
        </p:spPr>
      </p:pic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1160461" y="645584"/>
            <a:ext cx="10269539" cy="7069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238BA"/>
                </a:solidFill>
              </a:rPr>
              <a:t>ОСНОВНЫЕ МЕТОДЫ ПРОБЛЕМНОГО ОБУЧЕНИЯ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1001006" y="1772709"/>
            <a:ext cx="4725989" cy="70696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8238BA"/>
                </a:solidFill>
              </a:rPr>
              <a:t>ЧАСТИЧНО-ПОИСКОВЫЙ МЕТОД</a:t>
            </a:r>
            <a:endParaRPr lang="ru-RU" b="1" dirty="0">
              <a:solidFill>
                <a:srgbClr val="8238B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5011" y="2755495"/>
            <a:ext cx="59245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Характерные признаки:</a:t>
            </a:r>
            <a:endParaRPr lang="ru-RU" b="1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/>
              <a:t>знания </a:t>
            </a:r>
            <a:r>
              <a:rPr lang="ru-RU" b="1" dirty="0" smtClean="0"/>
              <a:t>обучающимся </a:t>
            </a:r>
            <a:r>
              <a:rPr lang="ru-RU" b="1" dirty="0"/>
              <a:t>не предлагаются в «готовом» виде, их нужно добыть </a:t>
            </a:r>
            <a:r>
              <a:rPr lang="ru-RU" b="1" dirty="0" smtClean="0"/>
              <a:t>самостоятельно;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/>
              <a:t>педагог </a:t>
            </a:r>
            <a:r>
              <a:rPr lang="ru-RU" b="1" dirty="0"/>
              <a:t>организует </a:t>
            </a:r>
            <a:r>
              <a:rPr lang="ru-RU" b="1" dirty="0" smtClean="0"/>
              <a:t>поиск </a:t>
            </a:r>
            <a:r>
              <a:rPr lang="ru-RU" b="1" dirty="0"/>
              <a:t>новых знаний с помощью проблемных </a:t>
            </a:r>
            <a:r>
              <a:rPr lang="ru-RU" b="1" dirty="0" smtClean="0"/>
              <a:t>задач;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/>
              <a:t>обучающиеся </a:t>
            </a:r>
            <a:r>
              <a:rPr lang="ru-RU" b="1" dirty="0"/>
              <a:t>под руководством </a:t>
            </a:r>
            <a:r>
              <a:rPr lang="ru-RU" b="1" dirty="0" smtClean="0"/>
              <a:t>педагога </a:t>
            </a:r>
            <a:r>
              <a:rPr lang="ru-RU" b="1" dirty="0"/>
              <a:t>самостоятельно рассуждают, решают возникающие познавательные задачи, создают и разрешают проблемные ситуации, анализируют, сравнивают, обобщают, делают </a:t>
            </a:r>
            <a:r>
              <a:rPr lang="ru-RU" b="1" dirty="0" smtClean="0"/>
              <a:t>выводы, </a:t>
            </a:r>
            <a:r>
              <a:rPr lang="ru-RU" b="1" dirty="0"/>
              <a:t>в результате чего у них формируются осознанные прочные знания</a:t>
            </a:r>
            <a:r>
              <a:rPr lang="ru-RU" dirty="0"/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6355" y="2517422"/>
            <a:ext cx="6333067" cy="3601156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531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6022" y="1927467"/>
            <a:ext cx="3079044" cy="3668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296616" y="1917029"/>
            <a:ext cx="4112180" cy="3527004"/>
          </a:xfrm>
          <a:prstGeom prst="rect">
            <a:avLst/>
          </a:prstGeom>
        </p:spPr>
      </p:pic>
      <p:sp>
        <p:nvSpPr>
          <p:cNvPr id="3" name="Заголовок 5"/>
          <p:cNvSpPr>
            <a:spLocks noGrp="1"/>
          </p:cNvSpPr>
          <p:nvPr>
            <p:ph type="title"/>
          </p:nvPr>
        </p:nvSpPr>
        <p:spPr>
          <a:xfrm>
            <a:off x="1160461" y="645584"/>
            <a:ext cx="10269539" cy="7069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8238BA"/>
                </a:solidFill>
              </a:rPr>
              <a:t>Основные методы </a:t>
            </a:r>
            <a:r>
              <a:rPr lang="ru-RU" sz="3200" b="1" dirty="0">
                <a:solidFill>
                  <a:srgbClr val="8238BA"/>
                </a:solidFill>
              </a:rPr>
              <a:t>проблемного обучения</a:t>
            </a:r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1429983" y="1851731"/>
            <a:ext cx="4725989" cy="70696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8238BA"/>
                </a:solidFill>
              </a:rPr>
              <a:t>ЧАСТИЧНО-ПОИСКОВЫЙ МЕТОД</a:t>
            </a:r>
            <a:endParaRPr lang="ru-RU" b="1" dirty="0">
              <a:solidFill>
                <a:srgbClr val="8238B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6300" y="2924828"/>
            <a:ext cx="59245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Обучащиеся</a:t>
            </a:r>
            <a:r>
              <a:rPr lang="ru-RU" b="1" dirty="0" smtClean="0"/>
              <a:t> </a:t>
            </a:r>
            <a:r>
              <a:rPr lang="ru-RU" b="1" dirty="0"/>
              <a:t>не всегда могут самостоятельно решить сложную проблему от начала и до </a:t>
            </a:r>
            <a:r>
              <a:rPr lang="ru-RU" b="1" dirty="0" smtClean="0"/>
              <a:t>конца, поэтому </a:t>
            </a:r>
            <a:r>
              <a:rPr lang="ru-RU" b="1" dirty="0"/>
              <a:t>учебная деятельность развивается по схеме: </a:t>
            </a:r>
            <a:r>
              <a:rPr lang="ru-RU" b="1" dirty="0" smtClean="0"/>
              <a:t>педагог </a:t>
            </a:r>
            <a:r>
              <a:rPr lang="ru-RU" b="1" dirty="0"/>
              <a:t>– </a:t>
            </a:r>
            <a:r>
              <a:rPr lang="ru-RU" b="1" dirty="0" smtClean="0"/>
              <a:t>обучающиеся </a:t>
            </a:r>
            <a:r>
              <a:rPr lang="ru-RU" b="1" dirty="0"/>
              <a:t>– </a:t>
            </a:r>
            <a:r>
              <a:rPr lang="ru-RU" b="1" dirty="0" smtClean="0"/>
              <a:t>педагог </a:t>
            </a:r>
            <a:r>
              <a:rPr lang="ru-RU" b="1" dirty="0"/>
              <a:t>– </a:t>
            </a:r>
            <a:r>
              <a:rPr lang="ru-RU" b="1" dirty="0" smtClean="0"/>
              <a:t>обучающиеся </a:t>
            </a:r>
            <a:r>
              <a:rPr lang="ru-RU" b="1" dirty="0"/>
              <a:t>и т.д. </a:t>
            </a:r>
            <a:endParaRPr lang="ru-RU" b="1" dirty="0" smtClean="0"/>
          </a:p>
          <a:p>
            <a:pPr algn="just"/>
            <a:r>
              <a:rPr lang="ru-RU" b="1" dirty="0" smtClean="0"/>
              <a:t>Часть </a:t>
            </a:r>
            <a:r>
              <a:rPr lang="ru-RU" b="1" dirty="0"/>
              <a:t>знаний сообщает </a:t>
            </a:r>
            <a:r>
              <a:rPr lang="ru-RU" b="1" dirty="0" smtClean="0"/>
              <a:t>педагог, </a:t>
            </a:r>
            <a:r>
              <a:rPr lang="ru-RU" b="1" dirty="0"/>
              <a:t>часть </a:t>
            </a:r>
            <a:r>
              <a:rPr lang="ru-RU" b="1" dirty="0" smtClean="0"/>
              <a:t>обучающиеся </a:t>
            </a:r>
            <a:r>
              <a:rPr lang="ru-RU" b="1" dirty="0"/>
              <a:t>добывают самостоятельно, отвечая на поставленные вопросы или разрешая проблемные задания. </a:t>
            </a:r>
            <a:endParaRPr lang="ru-RU" b="1" dirty="0" smtClean="0"/>
          </a:p>
          <a:p>
            <a:pPr algn="just"/>
            <a:r>
              <a:rPr lang="ru-RU" b="1" dirty="0" smtClean="0"/>
              <a:t>Одной </a:t>
            </a:r>
            <a:r>
              <a:rPr lang="ru-RU" b="1" dirty="0"/>
              <a:t>из модификаций данного метода является эвристическая беседа.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6355" y="2641600"/>
            <a:ext cx="6242756" cy="3093156"/>
          </a:xfrm>
          <a:prstGeom prst="roundRect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729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2548</TotalTime>
  <Words>812</Words>
  <Application>Microsoft Office PowerPoint</Application>
  <PresentationFormat>Произвольный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Натуральные материалы</vt:lpstr>
      <vt:lpstr>Технологии реализации ФГОС: проблемное обучение</vt:lpstr>
      <vt:lpstr>Слайд 2</vt:lpstr>
      <vt:lpstr>ОСНОВНЫЕ ПОНЯТИЯ ПРОБЛЕМНОГО ОБУЧЕНИЯ </vt:lpstr>
      <vt:lpstr>ОСНОВНЫЕ ПОНЯТИЯ ПРОБЛЕМНОГО ОБУЧЕНИЯ </vt:lpstr>
      <vt:lpstr>ПРОБЛЕМНЫЙ МЕТОД ОБУЧЕНИЯ</vt:lpstr>
      <vt:lpstr>МЕТОДЫ ПРОБЛЕМНОГО ОБУЧЕНИЯ</vt:lpstr>
      <vt:lpstr>ОСНОВНЫЕ МЕТОДЫ ПРОБЛЕМНОГО ОБУЧЕНИЯ</vt:lpstr>
      <vt:lpstr>ОСНОВНЫЕ МЕТОДЫ ПРОБЛЕМНОГО ОБУЧЕНИЯ</vt:lpstr>
      <vt:lpstr>Основные методы проблемного обучения</vt:lpstr>
      <vt:lpstr>ОСНОВНЫЕ МЕТОДЫ ПРОБЛЕМНОГО ОБУЧЕНИЯ</vt:lpstr>
      <vt:lpstr>ОСНОВНЫЕ МЕТОДЫ ПРОБЛЕМНОГО ОБУЧЕНИЯ</vt:lpstr>
      <vt:lpstr>СТРУКТУРА ПРОБЛЕМНОГО УРОКА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Марина</cp:lastModifiedBy>
  <cp:revision>284</cp:revision>
  <dcterms:created xsi:type="dcterms:W3CDTF">2017-01-09T10:38:11Z</dcterms:created>
  <dcterms:modified xsi:type="dcterms:W3CDTF">2017-09-08T16:44:08Z</dcterms:modified>
</cp:coreProperties>
</file>