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56" r:id="rId2"/>
    <p:sldId id="258" r:id="rId3"/>
    <p:sldId id="259" r:id="rId4"/>
    <p:sldId id="260" r:id="rId5"/>
    <p:sldId id="262" r:id="rId6"/>
    <p:sldId id="263" r:id="rId7"/>
    <p:sldId id="264" r:id="rId8"/>
    <p:sldId id="265" r:id="rId9"/>
    <p:sldId id="268" r:id="rId10"/>
    <p:sldId id="269" r:id="rId11"/>
    <p:sldId id="270" r:id="rId12"/>
    <p:sldId id="271" r:id="rId13"/>
    <p:sldId id="274" r:id="rId14"/>
    <p:sldId id="282" r:id="rId15"/>
    <p:sldId id="277" r:id="rId16"/>
    <p:sldId id="278" r:id="rId17"/>
    <p:sldId id="279" r:id="rId18"/>
    <p:sldId id="283" r:id="rId19"/>
    <p:sldId id="284" r:id="rId20"/>
    <p:sldId id="285" r:id="rId21"/>
    <p:sldId id="286" r:id="rId22"/>
    <p:sldId id="289" r:id="rId23"/>
    <p:sldId id="287" r:id="rId24"/>
    <p:sldId id="288" r:id="rId25"/>
    <p:sldId id="281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2260" userDrawn="1">
          <p15:clr>
            <a:srgbClr val="A4A3A4"/>
          </p15:clr>
        </p15:guide>
        <p15:guide id="4" pos="29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66" autoAdjust="0"/>
    <p:restoredTop sz="94660"/>
  </p:normalViewPr>
  <p:slideViewPr>
    <p:cSldViewPr>
      <p:cViewPr varScale="1">
        <p:scale>
          <a:sx n="68" d="100"/>
          <a:sy n="68" d="100"/>
        </p:scale>
        <p:origin x="-1452" y="-96"/>
      </p:cViewPr>
      <p:guideLst>
        <p:guide orient="horz" pos="2160"/>
        <p:guide orient="horz" pos="2260"/>
        <p:guide pos="2880"/>
        <p:guide pos="29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I:\&#1050;&#1085;&#1080;&#1075;&#1072;1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I:\&#1050;&#1085;&#1080;&#1075;&#1072;1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I:\&#1050;&#1085;&#1080;&#1075;&#1072;1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I:\&#1075;&#1088;&#1072;&#1092;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I:\&#1075;&#1088;&#1072;&#1092;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ЧИСЛО</a:t>
            </a:r>
            <a:r>
              <a:rPr lang="ru-RU" sz="1400" baseline="0" dirty="0" smtClean="0">
                <a:latin typeface="Times New Roman" pitchFamily="18" charset="0"/>
                <a:cs typeface="Times New Roman" pitchFamily="18" charset="0"/>
              </a:rPr>
              <a:t> ОБРАЩЕНИЙ С ТРАВМАМИ БЕДРЕННОЙ КОСТИ ПО ВОЗРАСТАМ ЗА 2014 ГОД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c:rich>
      </c:tx>
      <c:layout>
        <c:manualLayout>
          <c:xMode val="edge"/>
          <c:yMode val="edge"/>
          <c:x val="0.12883683289588801"/>
          <c:y val="0"/>
        </c:manualLayout>
      </c:layout>
      <c:overlay val="1"/>
    </c:title>
    <c:plotArea>
      <c:layout>
        <c:manualLayout>
          <c:layoutTarget val="inner"/>
          <c:xMode val="edge"/>
          <c:yMode val="edge"/>
          <c:x val="9.7377296587926515E-2"/>
          <c:y val="0.19003627864877762"/>
          <c:w val="0.525866021591058"/>
          <c:h val="0.68976233740013293"/>
        </c:manualLayout>
      </c:layout>
      <c:barChart>
        <c:barDir val="col"/>
        <c:grouping val="clustered"/>
        <c:ser>
          <c:idx val="0"/>
          <c:order val="0"/>
          <c:tx>
            <c:strRef>
              <c:f>Лист1!$L$2</c:f>
              <c:strCache>
                <c:ptCount val="1"/>
                <c:pt idx="0">
                  <c:v>Переломы шейки бедренной кости</c:v>
                </c:pt>
              </c:strCache>
            </c:strRef>
          </c:tx>
          <c:spPr>
            <a:solidFill>
              <a:srgbClr val="00B0F0"/>
            </a:solidFill>
          </c:spPr>
          <c:dLbls>
            <c:txPr>
              <a:bodyPr/>
              <a:lstStyle/>
              <a:p>
                <a:pPr>
                  <a:defRPr sz="1400"/>
                </a:pPr>
                <a:endParaRPr lang="ru-RU"/>
              </a:p>
            </c:txPr>
            <c:dLblPos val="ctr"/>
            <c:showVal val="1"/>
          </c:dLbls>
          <c:val>
            <c:numRef>
              <c:f>Лист1!$M$2:$Q$2</c:f>
              <c:numCache>
                <c:formatCode>General</c:formatCode>
                <c:ptCount val="5"/>
                <c:pt idx="0">
                  <c:v>1</c:v>
                </c:pt>
                <c:pt idx="1">
                  <c:v>0</c:v>
                </c:pt>
                <c:pt idx="2">
                  <c:v>4</c:v>
                </c:pt>
                <c:pt idx="3">
                  <c:v>4</c:v>
                </c:pt>
                <c:pt idx="4">
                  <c:v>5</c:v>
                </c:pt>
              </c:numCache>
            </c:numRef>
          </c:val>
        </c:ser>
        <c:ser>
          <c:idx val="1"/>
          <c:order val="1"/>
          <c:tx>
            <c:strRef>
              <c:f>Лист1!$L$3</c:f>
              <c:strCache>
                <c:ptCount val="1"/>
                <c:pt idx="0">
                  <c:v>Чрезвертельные переломы бедренной кости</c:v>
                </c:pt>
              </c:strCache>
            </c:strRef>
          </c:tx>
          <c:spPr>
            <a:solidFill>
              <a:srgbClr val="FF0000"/>
            </a:solidFill>
          </c:spPr>
          <c:dLbls>
            <c:txPr>
              <a:bodyPr/>
              <a:lstStyle/>
              <a:p>
                <a:pPr>
                  <a:defRPr sz="1400"/>
                </a:pPr>
                <a:endParaRPr lang="ru-RU"/>
              </a:p>
            </c:txPr>
            <c:dLblPos val="ctr"/>
            <c:showVal val="1"/>
          </c:dLbls>
          <c:val>
            <c:numRef>
              <c:f>Лист1!$M$3:$Q$3</c:f>
              <c:numCache>
                <c:formatCode>General</c:formatCode>
                <c:ptCount val="5"/>
                <c:pt idx="0">
                  <c:v>0</c:v>
                </c:pt>
                <c:pt idx="1">
                  <c:v>0</c:v>
                </c:pt>
                <c:pt idx="2">
                  <c:v>8</c:v>
                </c:pt>
                <c:pt idx="3">
                  <c:v>3</c:v>
                </c:pt>
                <c:pt idx="4">
                  <c:v>12</c:v>
                </c:pt>
              </c:numCache>
            </c:numRef>
          </c:val>
        </c:ser>
        <c:ser>
          <c:idx val="2"/>
          <c:order val="2"/>
          <c:tx>
            <c:strRef>
              <c:f>Лист1!$L$4</c:f>
              <c:strCache>
                <c:ptCount val="1"/>
                <c:pt idx="0">
                  <c:v>Переломы диафиза бедренной кости</c:v>
                </c:pt>
              </c:strCache>
            </c:strRef>
          </c:tx>
          <c:spPr>
            <a:solidFill>
              <a:srgbClr val="00B050"/>
            </a:solidFill>
          </c:spPr>
          <c:dLbls>
            <c:txPr>
              <a:bodyPr/>
              <a:lstStyle/>
              <a:p>
                <a:pPr>
                  <a:defRPr sz="1400"/>
                </a:pPr>
                <a:endParaRPr lang="ru-RU"/>
              </a:p>
            </c:txPr>
            <c:dLblPos val="ctr"/>
            <c:showVal val="1"/>
          </c:dLbls>
          <c:val>
            <c:numRef>
              <c:f>Лист1!$M$4:$Q$4</c:f>
              <c:numCache>
                <c:formatCode>General</c:formatCode>
                <c:ptCount val="5"/>
                <c:pt idx="0">
                  <c:v>2</c:v>
                </c:pt>
                <c:pt idx="1">
                  <c:v>5</c:v>
                </c:pt>
                <c:pt idx="2">
                  <c:v>5</c:v>
                </c:pt>
                <c:pt idx="3">
                  <c:v>4</c:v>
                </c:pt>
                <c:pt idx="4">
                  <c:v>4</c:v>
                </c:pt>
              </c:numCache>
            </c:numRef>
          </c:val>
        </c:ser>
        <c:ser>
          <c:idx val="3"/>
          <c:order val="3"/>
          <c:tx>
            <c:strRef>
              <c:f>Лист1!$L$5</c:f>
              <c:strCache>
                <c:ptCount val="1"/>
                <c:pt idx="0">
                  <c:v>Мыщелковые переломы бедренной кости</c:v>
                </c:pt>
              </c:strCache>
            </c:strRef>
          </c:tx>
          <c:spPr>
            <a:solidFill>
              <a:srgbClr val="FFFF00"/>
            </a:solidFill>
          </c:spPr>
          <c:dLbls>
            <c:txPr>
              <a:bodyPr/>
              <a:lstStyle/>
              <a:p>
                <a:pPr>
                  <a:defRPr sz="1400"/>
                </a:pPr>
                <a:endParaRPr lang="ru-RU"/>
              </a:p>
            </c:txPr>
            <c:dLblPos val="ctr"/>
            <c:showVal val="1"/>
          </c:dLbls>
          <c:val>
            <c:numRef>
              <c:f>Лист1!$M$5:$Q$5</c:f>
              <c:numCache>
                <c:formatCode>General</c:formatCode>
                <c:ptCount val="5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1</c:v>
                </c:pt>
                <c:pt idx="4">
                  <c:v>2</c:v>
                </c:pt>
              </c:numCache>
            </c:numRef>
          </c:val>
        </c:ser>
        <c:dLbls>
          <c:showVal val="1"/>
        </c:dLbls>
        <c:axId val="54412032"/>
        <c:axId val="54413952"/>
      </c:barChart>
      <c:catAx>
        <c:axId val="54412032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 sz="1400"/>
                </a:pPr>
                <a:r>
                  <a:rPr lang="ru-RU" sz="1400" dirty="0"/>
                  <a:t> </a:t>
                </a:r>
                <a:r>
                  <a:rPr lang="ru-RU" sz="1400" dirty="0" smtClean="0"/>
                  <a:t> </a:t>
                </a:r>
                <a:r>
                  <a:rPr lang="en-US" sz="1400" dirty="0" smtClean="0"/>
                  <a:t>0-14</a:t>
                </a:r>
                <a:r>
                  <a:rPr lang="ru-RU" sz="1400" dirty="0" smtClean="0"/>
                  <a:t>л</a:t>
                </a:r>
                <a:r>
                  <a:rPr lang="en-US" sz="1400" baseline="0" dirty="0" smtClean="0"/>
                  <a:t>             </a:t>
                </a:r>
                <a:r>
                  <a:rPr lang="ru-RU" sz="1400" baseline="0" dirty="0" smtClean="0"/>
                  <a:t>      </a:t>
                </a:r>
                <a:r>
                  <a:rPr lang="en-US" sz="1400" baseline="0" dirty="0" smtClean="0"/>
                  <a:t>15-30</a:t>
                </a:r>
                <a:r>
                  <a:rPr lang="ru-RU" sz="1400" baseline="0" dirty="0" smtClean="0"/>
                  <a:t>л</a:t>
                </a:r>
                <a:r>
                  <a:rPr lang="en-US" sz="1400" baseline="0" dirty="0" smtClean="0"/>
                  <a:t>              31-60</a:t>
                </a:r>
                <a:r>
                  <a:rPr lang="ru-RU" sz="1400" baseline="0" dirty="0" smtClean="0"/>
                  <a:t>л</a:t>
                </a:r>
                <a:r>
                  <a:rPr lang="en-US" sz="1400" baseline="0" dirty="0" smtClean="0"/>
                  <a:t>          61-70</a:t>
                </a:r>
                <a:r>
                  <a:rPr lang="ru-RU" sz="1400" baseline="0" dirty="0" smtClean="0"/>
                  <a:t>л</a:t>
                </a:r>
                <a:r>
                  <a:rPr lang="en-US" sz="1400" baseline="0" dirty="0" smtClean="0"/>
                  <a:t>           </a:t>
                </a:r>
                <a:r>
                  <a:rPr lang="en-US" sz="1400" baseline="0" dirty="0"/>
                  <a:t>71 </a:t>
                </a:r>
                <a:r>
                  <a:rPr lang="ru-RU" sz="1400" baseline="0" dirty="0"/>
                  <a:t>и старше </a:t>
                </a:r>
                <a:endParaRPr lang="ru-RU" sz="1400" dirty="0"/>
              </a:p>
            </c:rich>
          </c:tx>
          <c:layout/>
        </c:title>
        <c:numFmt formatCode="@" sourceLinked="0"/>
        <c:majorTickMark val="none"/>
        <c:tickLblPos val="none"/>
        <c:crossAx val="54413952"/>
        <c:crosses val="autoZero"/>
        <c:auto val="1"/>
        <c:lblAlgn val="ctr"/>
        <c:lblOffset val="100"/>
      </c:catAx>
      <c:valAx>
        <c:axId val="54413952"/>
        <c:scaling>
          <c:orientation val="minMax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ru-RU" sz="1400" dirty="0" smtClean="0">
                    <a:latin typeface="Times New Roman" pitchFamily="18" charset="0"/>
                    <a:cs typeface="Times New Roman" pitchFamily="18" charset="0"/>
                  </a:rPr>
                  <a:t>ЧИСЛО</a:t>
                </a:r>
                <a:r>
                  <a:rPr lang="ru-RU" sz="1400" baseline="0" dirty="0" smtClean="0">
                    <a:latin typeface="Times New Roman" pitchFamily="18" charset="0"/>
                    <a:cs typeface="Times New Roman" pitchFamily="18" charset="0"/>
                  </a:rPr>
                  <a:t> ОБРАЩЕНИЙ</a:t>
                </a:r>
                <a:endParaRPr lang="ru-RU" sz="1400" dirty="0">
                  <a:latin typeface="Times New Roman" pitchFamily="18" charset="0"/>
                  <a:cs typeface="Times New Roman" pitchFamily="18" charset="0"/>
                </a:endParaRPr>
              </a:p>
            </c:rich>
          </c:tx>
          <c:layout/>
        </c:title>
        <c:numFmt formatCode="General" sourceLinked="1"/>
        <c:tickLblPos val="nextTo"/>
        <c:crossAx val="54412032"/>
        <c:crosses val="autoZero"/>
        <c:crossBetween val="between"/>
      </c:valAx>
    </c:plotArea>
    <c:legend>
      <c:legendPos val="r"/>
      <c:layout/>
      <c:txPr>
        <a:bodyPr/>
        <a:lstStyle/>
        <a:p>
          <a:pPr>
            <a:defRPr sz="18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/>
            </a:pPr>
            <a:r>
              <a:rPr lang="ru-RU" sz="1800" b="1" dirty="0" smtClean="0"/>
              <a:t>Число обращений с травмами бедренной кости по возрастам за 2015 год </a:t>
            </a:r>
            <a:endParaRPr lang="ru-RU" sz="1800" b="1" dirty="0"/>
          </a:p>
        </c:rich>
      </c:tx>
      <c:layout/>
      <c:overlay val="1"/>
    </c:title>
    <c:plotArea>
      <c:layout>
        <c:manualLayout>
          <c:layoutTarget val="inner"/>
          <c:xMode val="edge"/>
          <c:yMode val="edge"/>
          <c:x val="7.4883092738407694E-2"/>
          <c:y val="0.19307151057289931"/>
          <c:w val="0.5202008967629046"/>
          <c:h val="0.69109691515757543"/>
        </c:manualLayout>
      </c:layout>
      <c:barChart>
        <c:barDir val="col"/>
        <c:grouping val="clustered"/>
        <c:ser>
          <c:idx val="0"/>
          <c:order val="0"/>
          <c:tx>
            <c:strRef>
              <c:f>Лист1!$L$15</c:f>
              <c:strCache>
                <c:ptCount val="1"/>
                <c:pt idx="0">
                  <c:v>Переломы шейки бедренной кости</c:v>
                </c:pt>
              </c:strCache>
            </c:strRef>
          </c:tx>
          <c:spPr>
            <a:solidFill>
              <a:srgbClr val="00B0F0"/>
            </a:solidFill>
          </c:spPr>
          <c:dLbls>
            <c:txPr>
              <a:bodyPr/>
              <a:lstStyle/>
              <a:p>
                <a:pPr>
                  <a:defRPr sz="1400"/>
                </a:pPr>
                <a:endParaRPr lang="ru-RU"/>
              </a:p>
            </c:txPr>
            <c:dLblPos val="ctr"/>
            <c:showVal val="1"/>
          </c:dLbls>
          <c:val>
            <c:numRef>
              <c:f>Лист1!$M$15:$Q$15</c:f>
              <c:numCache>
                <c:formatCode>General</c:formatCode>
                <c:ptCount val="5"/>
                <c:pt idx="0">
                  <c:v>0</c:v>
                </c:pt>
                <c:pt idx="1">
                  <c:v>0</c:v>
                </c:pt>
                <c:pt idx="2">
                  <c:v>5</c:v>
                </c:pt>
                <c:pt idx="3">
                  <c:v>3</c:v>
                </c:pt>
                <c:pt idx="4">
                  <c:v>7</c:v>
                </c:pt>
              </c:numCache>
            </c:numRef>
          </c:val>
        </c:ser>
        <c:ser>
          <c:idx val="1"/>
          <c:order val="1"/>
          <c:tx>
            <c:strRef>
              <c:f>Лист1!$L$16</c:f>
              <c:strCache>
                <c:ptCount val="1"/>
                <c:pt idx="0">
                  <c:v>Чрезвертельные переломы бедренной кости</c:v>
                </c:pt>
              </c:strCache>
            </c:strRef>
          </c:tx>
          <c:spPr>
            <a:solidFill>
              <a:srgbClr val="FF0000"/>
            </a:solidFill>
          </c:spPr>
          <c:dLbls>
            <c:txPr>
              <a:bodyPr/>
              <a:lstStyle/>
              <a:p>
                <a:pPr>
                  <a:defRPr sz="1400"/>
                </a:pPr>
                <a:endParaRPr lang="ru-RU"/>
              </a:p>
            </c:txPr>
            <c:dLblPos val="ctr"/>
            <c:showVal val="1"/>
          </c:dLbls>
          <c:val>
            <c:numRef>
              <c:f>Лист1!$M$16:$Q$16</c:f>
              <c:numCache>
                <c:formatCode>General</c:formatCode>
                <c:ptCount val="5"/>
                <c:pt idx="0">
                  <c:v>0</c:v>
                </c:pt>
                <c:pt idx="1">
                  <c:v>0</c:v>
                </c:pt>
                <c:pt idx="2">
                  <c:v>8</c:v>
                </c:pt>
                <c:pt idx="3">
                  <c:v>6</c:v>
                </c:pt>
                <c:pt idx="4">
                  <c:v>14</c:v>
                </c:pt>
              </c:numCache>
            </c:numRef>
          </c:val>
        </c:ser>
        <c:ser>
          <c:idx val="2"/>
          <c:order val="2"/>
          <c:tx>
            <c:strRef>
              <c:f>Лист1!$L$17</c:f>
              <c:strCache>
                <c:ptCount val="1"/>
                <c:pt idx="0">
                  <c:v>Переломы диафиза бедренной кости</c:v>
                </c:pt>
              </c:strCache>
            </c:strRef>
          </c:tx>
          <c:spPr>
            <a:solidFill>
              <a:srgbClr val="00B050"/>
            </a:solidFill>
          </c:spPr>
          <c:dLbls>
            <c:txPr>
              <a:bodyPr/>
              <a:lstStyle/>
              <a:p>
                <a:pPr>
                  <a:defRPr sz="1400"/>
                </a:pPr>
                <a:endParaRPr lang="ru-RU"/>
              </a:p>
            </c:txPr>
            <c:dLblPos val="ctr"/>
            <c:showVal val="1"/>
          </c:dLbls>
          <c:val>
            <c:numRef>
              <c:f>Лист1!$M$17:$Q$17</c:f>
              <c:numCache>
                <c:formatCode>General</c:formatCode>
                <c:ptCount val="5"/>
                <c:pt idx="0">
                  <c:v>2</c:v>
                </c:pt>
                <c:pt idx="1">
                  <c:v>1</c:v>
                </c:pt>
                <c:pt idx="2">
                  <c:v>10</c:v>
                </c:pt>
                <c:pt idx="3">
                  <c:v>4</c:v>
                </c:pt>
                <c:pt idx="4">
                  <c:v>6</c:v>
                </c:pt>
              </c:numCache>
            </c:numRef>
          </c:val>
        </c:ser>
        <c:ser>
          <c:idx val="3"/>
          <c:order val="3"/>
          <c:tx>
            <c:strRef>
              <c:f>Лист1!$L$18</c:f>
              <c:strCache>
                <c:ptCount val="1"/>
                <c:pt idx="0">
                  <c:v>Мыщелковые переломы бедренной кости</c:v>
                </c:pt>
              </c:strCache>
            </c:strRef>
          </c:tx>
          <c:dLbls>
            <c:txPr>
              <a:bodyPr/>
              <a:lstStyle/>
              <a:p>
                <a:pPr>
                  <a:defRPr sz="1400"/>
                </a:pPr>
                <a:endParaRPr lang="ru-RU"/>
              </a:p>
            </c:txPr>
            <c:dLblPos val="ctr"/>
            <c:showVal val="1"/>
          </c:dLbls>
          <c:val>
            <c:numRef>
              <c:f>Лист1!$M$18:$Q$18</c:f>
              <c:numCache>
                <c:formatCode>General</c:formatCode>
                <c:ptCount val="5"/>
                <c:pt idx="0">
                  <c:v>0</c:v>
                </c:pt>
                <c:pt idx="1">
                  <c:v>0</c:v>
                </c:pt>
                <c:pt idx="2">
                  <c:v>1</c:v>
                </c:pt>
                <c:pt idx="3">
                  <c:v>0</c:v>
                </c:pt>
                <c:pt idx="4">
                  <c:v>0</c:v>
                </c:pt>
              </c:numCache>
            </c:numRef>
          </c:val>
        </c:ser>
        <c:dLbls>
          <c:showVal val="1"/>
        </c:dLbls>
        <c:axId val="54458624"/>
        <c:axId val="89813376"/>
      </c:barChart>
      <c:catAx>
        <c:axId val="54458624"/>
        <c:scaling>
          <c:orientation val="minMax"/>
        </c:scaling>
        <c:delete val="1"/>
        <c:axPos val="b"/>
        <c:title>
          <c:tx>
            <c:rich>
              <a:bodyPr/>
              <a:lstStyle/>
              <a:p>
                <a:pPr>
                  <a:defRPr sz="1600"/>
                </a:pPr>
                <a:r>
                  <a:rPr lang="ru-RU" sz="1600" dirty="0"/>
                  <a:t>0-14л</a:t>
                </a:r>
                <a:r>
                  <a:rPr lang="ru-RU" sz="1600" baseline="0" dirty="0"/>
                  <a:t> </a:t>
                </a:r>
                <a:r>
                  <a:rPr lang="ru-RU" sz="1600" baseline="0" dirty="0" smtClean="0"/>
                  <a:t>       </a:t>
                </a:r>
                <a:r>
                  <a:rPr lang="ru-RU" sz="1600" baseline="0" dirty="0" smtClean="0"/>
                  <a:t>   </a:t>
                </a:r>
                <a:r>
                  <a:rPr lang="ru-RU" sz="1600" baseline="0" dirty="0" smtClean="0"/>
                  <a:t>15-30л       </a:t>
                </a:r>
                <a:r>
                  <a:rPr lang="ru-RU" sz="1600" baseline="0" dirty="0" smtClean="0"/>
                  <a:t>    </a:t>
                </a:r>
                <a:r>
                  <a:rPr lang="ru-RU" sz="1600" baseline="0" dirty="0" smtClean="0"/>
                  <a:t>31-60 </a:t>
                </a:r>
                <a:r>
                  <a:rPr lang="ru-RU" sz="1600" baseline="0" dirty="0"/>
                  <a:t>л </a:t>
                </a:r>
                <a:r>
                  <a:rPr lang="ru-RU" sz="1600" baseline="0" dirty="0" smtClean="0"/>
                  <a:t>        61-70л       71 и старше</a:t>
                </a:r>
                <a:endParaRPr lang="ru-RU" sz="1600" dirty="0"/>
              </a:p>
            </c:rich>
          </c:tx>
          <c:layout>
            <c:manualLayout>
              <c:xMode val="edge"/>
              <c:yMode val="edge"/>
              <c:x val="7.349420384951881E-2"/>
              <c:y val="0.91644798726067478"/>
            </c:manualLayout>
          </c:layout>
        </c:title>
        <c:tickLblPos val="none"/>
        <c:crossAx val="89813376"/>
        <c:crosses val="autoZero"/>
        <c:auto val="1"/>
        <c:lblAlgn val="ctr"/>
        <c:lblOffset val="100"/>
      </c:catAx>
      <c:valAx>
        <c:axId val="89813376"/>
        <c:scaling>
          <c:orientation val="minMax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ru-RU" sz="1800" dirty="0" smtClean="0"/>
                  <a:t>ЧИСЛО</a:t>
                </a:r>
                <a:r>
                  <a:rPr lang="ru-RU" sz="1800" baseline="0" dirty="0" smtClean="0"/>
                  <a:t> ОБРАЩЕНИЙ</a:t>
                </a:r>
                <a:endParaRPr lang="ru-RU" sz="1800" dirty="0"/>
              </a:p>
            </c:rich>
          </c:tx>
          <c:layout/>
        </c:title>
        <c:numFmt formatCode="General" sourceLinked="1"/>
        <c:tickLblPos val="nextTo"/>
        <c:crossAx val="5445862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8033464566929169"/>
          <c:y val="0.11343759113444135"/>
          <c:w val="0.30299868766404242"/>
          <c:h val="0.84117375847128095"/>
        </c:manualLayout>
      </c:layout>
      <c:txPr>
        <a:bodyPr/>
        <a:lstStyle/>
        <a:p>
          <a:pPr>
            <a:defRPr sz="18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/>
            </a:pPr>
            <a:r>
              <a:rPr lang="ru-RU" sz="1800" b="1" dirty="0" smtClean="0"/>
              <a:t>Число обращений с травмами бедренной кости по возрастам за 2016 год </a:t>
            </a:r>
            <a:endParaRPr lang="ru-RU" sz="1800" b="1" dirty="0"/>
          </a:p>
        </c:rich>
      </c:tx>
      <c:layout/>
      <c:overlay val="1"/>
    </c:title>
    <c:plotArea>
      <c:layout>
        <c:manualLayout>
          <c:layoutTarget val="inner"/>
          <c:xMode val="edge"/>
          <c:yMode val="edge"/>
          <c:x val="5.9605314960629922E-2"/>
          <c:y val="0.11320080298084978"/>
          <c:w val="0.58270089676290449"/>
          <c:h val="0.75428203076674827"/>
        </c:manualLayout>
      </c:layout>
      <c:barChart>
        <c:barDir val="col"/>
        <c:grouping val="clustered"/>
        <c:ser>
          <c:idx val="0"/>
          <c:order val="0"/>
          <c:tx>
            <c:strRef>
              <c:f>Лист1!$L$24</c:f>
              <c:strCache>
                <c:ptCount val="1"/>
                <c:pt idx="0">
                  <c:v>Переломы шейки бедренной кости</c:v>
                </c:pt>
              </c:strCache>
            </c:strRef>
          </c:tx>
          <c:spPr>
            <a:solidFill>
              <a:srgbClr val="00B0F0"/>
            </a:solidFill>
          </c:spPr>
          <c:dLbls>
            <c:txPr>
              <a:bodyPr/>
              <a:lstStyle/>
              <a:p>
                <a:pPr>
                  <a:defRPr sz="140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dLblPos val="ctr"/>
            <c:showVal val="1"/>
          </c:dLbls>
          <c:val>
            <c:numRef>
              <c:f>Лист1!$M$24:$Q$24</c:f>
              <c:numCache>
                <c:formatCode>General</c:formatCode>
                <c:ptCount val="5"/>
                <c:pt idx="0">
                  <c:v>0</c:v>
                </c:pt>
                <c:pt idx="1">
                  <c:v>0</c:v>
                </c:pt>
                <c:pt idx="2">
                  <c:v>9</c:v>
                </c:pt>
                <c:pt idx="3">
                  <c:v>5</c:v>
                </c:pt>
                <c:pt idx="4">
                  <c:v>16</c:v>
                </c:pt>
              </c:numCache>
            </c:numRef>
          </c:val>
        </c:ser>
        <c:ser>
          <c:idx val="1"/>
          <c:order val="1"/>
          <c:tx>
            <c:strRef>
              <c:f>Лист1!$L$25</c:f>
              <c:strCache>
                <c:ptCount val="1"/>
                <c:pt idx="0">
                  <c:v>Чрезвертельные переломы бедренной кости</c:v>
                </c:pt>
              </c:strCache>
            </c:strRef>
          </c:tx>
          <c:spPr>
            <a:solidFill>
              <a:srgbClr val="FF0000"/>
            </a:solidFill>
          </c:spPr>
          <c:dLbls>
            <c:txPr>
              <a:bodyPr/>
              <a:lstStyle/>
              <a:p>
                <a:pPr>
                  <a:defRPr sz="1400"/>
                </a:pPr>
                <a:endParaRPr lang="ru-RU"/>
              </a:p>
            </c:txPr>
            <c:dLblPos val="ctr"/>
            <c:showVal val="1"/>
          </c:dLbls>
          <c:val>
            <c:numRef>
              <c:f>Лист1!$M$25:$Q$25</c:f>
              <c:numCache>
                <c:formatCode>General</c:formatCode>
                <c:ptCount val="5"/>
                <c:pt idx="0">
                  <c:v>0</c:v>
                </c:pt>
                <c:pt idx="1">
                  <c:v>0</c:v>
                </c:pt>
                <c:pt idx="2">
                  <c:v>4</c:v>
                </c:pt>
                <c:pt idx="3">
                  <c:v>11</c:v>
                </c:pt>
                <c:pt idx="4">
                  <c:v>16</c:v>
                </c:pt>
              </c:numCache>
            </c:numRef>
          </c:val>
        </c:ser>
        <c:ser>
          <c:idx val="2"/>
          <c:order val="2"/>
          <c:tx>
            <c:strRef>
              <c:f>Лист1!$L$26</c:f>
              <c:strCache>
                <c:ptCount val="1"/>
                <c:pt idx="0">
                  <c:v>Переломы диафиза бедренной кости</c:v>
                </c:pt>
              </c:strCache>
            </c:strRef>
          </c:tx>
          <c:spPr>
            <a:solidFill>
              <a:srgbClr val="00B050"/>
            </a:solidFill>
          </c:spPr>
          <c:dLbls>
            <c:txPr>
              <a:bodyPr/>
              <a:lstStyle/>
              <a:p>
                <a:pPr>
                  <a:defRPr sz="1400"/>
                </a:pPr>
                <a:endParaRPr lang="ru-RU"/>
              </a:p>
            </c:txPr>
            <c:dLblPos val="ctr"/>
            <c:showVal val="1"/>
          </c:dLbls>
          <c:val>
            <c:numRef>
              <c:f>Лист1!$M$26:$Q$26</c:f>
              <c:numCache>
                <c:formatCode>General</c:formatCode>
                <c:ptCount val="5"/>
                <c:pt idx="0">
                  <c:v>2</c:v>
                </c:pt>
                <c:pt idx="1">
                  <c:v>4</c:v>
                </c:pt>
                <c:pt idx="2">
                  <c:v>5</c:v>
                </c:pt>
                <c:pt idx="3">
                  <c:v>2</c:v>
                </c:pt>
                <c:pt idx="4">
                  <c:v>0</c:v>
                </c:pt>
              </c:numCache>
            </c:numRef>
          </c:val>
        </c:ser>
        <c:ser>
          <c:idx val="3"/>
          <c:order val="3"/>
          <c:tx>
            <c:strRef>
              <c:f>Лист1!$L$27</c:f>
              <c:strCache>
                <c:ptCount val="1"/>
                <c:pt idx="0">
                  <c:v>Мыщелковые переломы бедренной кости</c:v>
                </c:pt>
              </c:strCache>
            </c:strRef>
          </c:tx>
          <c:dLbls>
            <c:txPr>
              <a:bodyPr/>
              <a:lstStyle/>
              <a:p>
                <a:pPr>
                  <a:defRPr sz="1400"/>
                </a:pPr>
                <a:endParaRPr lang="ru-RU"/>
              </a:p>
            </c:txPr>
            <c:dLblPos val="ctr"/>
            <c:showVal val="1"/>
          </c:dLbls>
          <c:val>
            <c:numRef>
              <c:f>Лист1!$M$27:$Q$27</c:f>
              <c:numCache>
                <c:formatCode>General</c:formatCode>
                <c:ptCount val="5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</c:numCache>
            </c:numRef>
          </c:val>
        </c:ser>
        <c:dLbls>
          <c:showVal val="1"/>
        </c:dLbls>
        <c:axId val="89845760"/>
        <c:axId val="89847680"/>
      </c:barChart>
      <c:catAx>
        <c:axId val="89845760"/>
        <c:scaling>
          <c:orientation val="minMax"/>
        </c:scaling>
        <c:delete val="1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ru-RU" sz="1600" dirty="0" smtClean="0"/>
                  <a:t>          0-14л   </a:t>
                </a:r>
                <a:r>
                  <a:rPr lang="ru-RU" sz="2400" dirty="0" smtClean="0"/>
                  <a:t>    </a:t>
                </a:r>
                <a:r>
                  <a:rPr lang="ru-RU" sz="1600" dirty="0" smtClean="0"/>
                  <a:t>       15-30л</a:t>
                </a:r>
                <a:r>
                  <a:rPr lang="ru-RU" sz="1600" baseline="0" dirty="0" smtClean="0"/>
                  <a:t>            31-60л          61-70л         71 и старше </a:t>
                </a:r>
                <a:endParaRPr lang="ru-RU" dirty="0"/>
              </a:p>
            </c:rich>
          </c:tx>
          <c:layout>
            <c:manualLayout>
              <c:xMode val="edge"/>
              <c:yMode val="edge"/>
              <c:x val="2.6271981627296586E-2"/>
              <c:y val="0.85807992915492703"/>
            </c:manualLayout>
          </c:layout>
        </c:title>
        <c:tickLblPos val="none"/>
        <c:crossAx val="89847680"/>
        <c:crosses val="autoZero"/>
        <c:auto val="1"/>
        <c:lblAlgn val="ctr"/>
        <c:lblOffset val="100"/>
      </c:catAx>
      <c:valAx>
        <c:axId val="89847680"/>
        <c:scaling>
          <c:orientation val="minMax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ru-RU" sz="1800" b="1" i="0" baseline="0" dirty="0" smtClean="0"/>
                  <a:t>ЧИСЛО ОБРАЩЕНИЙ</a:t>
                </a:r>
                <a:endParaRPr lang="ru-RU" sz="1800" b="1" i="0" baseline="0" dirty="0"/>
              </a:p>
            </c:rich>
          </c:tx>
          <c:layout/>
        </c:title>
        <c:numFmt formatCode="General" sourceLinked="1"/>
        <c:tickLblPos val="nextTo"/>
        <c:crossAx val="89845760"/>
        <c:crosses val="autoZero"/>
        <c:crossBetween val="between"/>
      </c:valAx>
    </c:plotArea>
    <c:legend>
      <c:legendPos val="r"/>
      <c:layout/>
      <c:txPr>
        <a:bodyPr/>
        <a:lstStyle/>
        <a:p>
          <a:pPr>
            <a:defRPr sz="2000"/>
          </a:pPr>
          <a:endParaRPr lang="ru-RU"/>
        </a:p>
      </c:txPr>
    </c:legend>
    <c:plotVisOnly val="1"/>
  </c:chart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spc="100" baseline="0">
                <a:solidFill>
                  <a:schemeClr val="lt1">
                    <a:lumMod val="95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pPr>
            <a:r>
              <a:rPr lang="ru-RU"/>
              <a:t>Число</a:t>
            </a:r>
            <a:r>
              <a:rPr lang="ru-RU" baseline="0"/>
              <a:t> обратившихся мужчин</a:t>
            </a:r>
            <a:endParaRPr lang="ru-RU"/>
          </a:p>
        </c:rich>
      </c:tx>
      <c:layout/>
      <c:spPr>
        <a:noFill/>
        <a:ln>
          <a:noFill/>
        </a:ln>
        <a:effectLst/>
      </c:spPr>
    </c:title>
    <c:plotArea>
      <c:layout>
        <c:manualLayout>
          <c:layoutTarget val="inner"/>
          <c:xMode val="edge"/>
          <c:yMode val="edge"/>
          <c:x val="0.10578621715606849"/>
          <c:y val="0.14640740740740757"/>
          <c:w val="0.59938827141192141"/>
          <c:h val="0.7610554097404495"/>
        </c:manualLayout>
      </c:layout>
      <c:lineChart>
        <c:grouping val="standard"/>
        <c:ser>
          <c:idx val="0"/>
          <c:order val="0"/>
          <c:tx>
            <c:strRef>
              <c:f>Лист2!$A$2</c:f>
              <c:strCache>
                <c:ptCount val="1"/>
                <c:pt idx="0">
                  <c:v>Переломы шейки бедренной кости</c:v>
                </c:pt>
              </c:strCache>
            </c:strRef>
          </c:tx>
          <c:spPr>
            <a:ln w="34925" cap="rnd">
              <a:solidFill>
                <a:schemeClr val="accent1"/>
              </a:solidFill>
              <a:round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lt1">
                        <a:lumMod val="8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l"/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lt1">
                          <a:lumMod val="95000"/>
                          <a:alpha val="54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val>
            <c:numRef>
              <c:f>Лист2!$B$2:$F$2</c:f>
              <c:numCache>
                <c:formatCode>General</c:formatCode>
                <c:ptCount val="5"/>
                <c:pt idx="0">
                  <c:v>1</c:v>
                </c:pt>
                <c:pt idx="1">
                  <c:v>0</c:v>
                </c:pt>
                <c:pt idx="2">
                  <c:v>13</c:v>
                </c:pt>
                <c:pt idx="3">
                  <c:v>5</c:v>
                </c:pt>
                <c:pt idx="4">
                  <c:v>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9-D238-4E5F-9D3F-8E92FE95CDDB}"/>
            </c:ext>
          </c:extLst>
        </c:ser>
        <c:ser>
          <c:idx val="1"/>
          <c:order val="1"/>
          <c:tx>
            <c:strRef>
              <c:f>Лист2!$A$3</c:f>
              <c:strCache>
                <c:ptCount val="1"/>
                <c:pt idx="0">
                  <c:v>Чрезвертельные переломы бедренной кости</c:v>
                </c:pt>
              </c:strCache>
            </c:strRef>
          </c:tx>
          <c:spPr>
            <a:ln w="34925" cap="rnd">
              <a:solidFill>
                <a:schemeClr val="accent2"/>
              </a:solidFill>
              <a:round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lt1">
                        <a:lumMod val="8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l"/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lt1">
                          <a:lumMod val="95000"/>
                          <a:alpha val="54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val>
            <c:numRef>
              <c:f>Лист2!$B$3:$F$3</c:f>
              <c:numCache>
                <c:formatCode>General</c:formatCode>
                <c:ptCount val="5"/>
                <c:pt idx="0">
                  <c:v>0</c:v>
                </c:pt>
                <c:pt idx="1">
                  <c:v>0</c:v>
                </c:pt>
                <c:pt idx="2">
                  <c:v>15</c:v>
                </c:pt>
                <c:pt idx="3">
                  <c:v>8</c:v>
                </c:pt>
                <c:pt idx="4">
                  <c:v>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A-D238-4E5F-9D3F-8E92FE95CDDB}"/>
            </c:ext>
          </c:extLst>
        </c:ser>
        <c:ser>
          <c:idx val="2"/>
          <c:order val="2"/>
          <c:tx>
            <c:strRef>
              <c:f>Лист2!$A$4</c:f>
              <c:strCache>
                <c:ptCount val="1"/>
                <c:pt idx="0">
                  <c:v>Переломы диафиза бедренной кости</c:v>
                </c:pt>
              </c:strCache>
            </c:strRef>
          </c:tx>
          <c:spPr>
            <a:ln w="34925" cap="rnd">
              <a:solidFill>
                <a:schemeClr val="accent3"/>
              </a:solidFill>
              <a:round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lt1">
                        <a:lumMod val="8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l"/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lt1">
                          <a:lumMod val="95000"/>
                          <a:alpha val="54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val>
            <c:numRef>
              <c:f>Лист2!$B$4:$F$4</c:f>
              <c:numCache>
                <c:formatCode>General</c:formatCode>
                <c:ptCount val="5"/>
                <c:pt idx="0">
                  <c:v>5</c:v>
                </c:pt>
                <c:pt idx="1">
                  <c:v>7</c:v>
                </c:pt>
                <c:pt idx="2">
                  <c:v>15</c:v>
                </c:pt>
                <c:pt idx="3">
                  <c:v>4</c:v>
                </c:pt>
                <c:pt idx="4">
                  <c:v>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B-D238-4E5F-9D3F-8E92FE95CDDB}"/>
            </c:ext>
          </c:extLst>
        </c:ser>
        <c:ser>
          <c:idx val="3"/>
          <c:order val="3"/>
          <c:tx>
            <c:strRef>
              <c:f>Лист2!$A$5</c:f>
              <c:strCache>
                <c:ptCount val="1"/>
                <c:pt idx="0">
                  <c:v>Мыщелковые переломы бедренной кости</c:v>
                </c:pt>
              </c:strCache>
            </c:strRef>
          </c:tx>
          <c:spPr>
            <a:ln w="34925" cap="rnd">
              <a:solidFill>
                <a:schemeClr val="accent4"/>
              </a:solidFill>
              <a:round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lt1">
                        <a:lumMod val="8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l"/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lt1">
                          <a:lumMod val="95000"/>
                          <a:alpha val="54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val>
            <c:numRef>
              <c:f>Лист2!$B$5:$F$5</c:f>
              <c:numCache>
                <c:formatCode>General</c:formatCode>
                <c:ptCount val="5"/>
                <c:pt idx="0">
                  <c:v>0</c:v>
                </c:pt>
                <c:pt idx="1">
                  <c:v>0</c:v>
                </c:pt>
                <c:pt idx="2">
                  <c:v>1</c:v>
                </c:pt>
                <c:pt idx="3">
                  <c:v>0</c:v>
                </c:pt>
                <c:pt idx="4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C-D238-4E5F-9D3F-8E92FE95CDDB}"/>
            </c:ext>
          </c:extLst>
        </c:ser>
        <c:dLbls>
          <c:showVal val="1"/>
        </c:dLbls>
        <c:hiLowLines>
          <c:spPr>
            <a:ln w="9525">
              <a:solidFill>
                <a:schemeClr val="lt1">
                  <a:lumMod val="95000"/>
                  <a:alpha val="54000"/>
                </a:schemeClr>
              </a:solidFill>
              <a:prstDash val="dash"/>
            </a:ln>
            <a:effectLst/>
          </c:spPr>
        </c:hiLowLines>
        <c:marker val="1"/>
        <c:axId val="88400256"/>
        <c:axId val="88402176"/>
      </c:lineChart>
      <c:catAx>
        <c:axId val="88400256"/>
        <c:scaling>
          <c:orientation val="minMax"/>
        </c:scaling>
        <c:delete val="1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400" b="1" i="0" u="none" strike="noStrike" kern="1200" cap="all" baseline="0">
                    <a:solidFill>
                      <a:schemeClr val="lt1">
                        <a:lumMod val="8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ru-RU" sz="1400"/>
                  <a:t>            0-14л          </a:t>
                </a:r>
                <a:r>
                  <a:rPr lang="ru-RU" sz="1400" baseline="0"/>
                  <a:t>      15-30л                 31-60л                61-70л            71 и Старше       </a:t>
                </a:r>
                <a:endParaRPr lang="ru-RU" sz="1400"/>
              </a:p>
            </c:rich>
          </c:tx>
          <c:layout>
            <c:manualLayout>
              <c:xMode val="edge"/>
              <c:yMode val="edge"/>
              <c:x val="8.0429597647362211E-2"/>
              <c:y val="0.92968503937007918"/>
            </c:manualLayout>
          </c:layout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tickLblPos val="none"/>
        <c:crossAx val="88402176"/>
        <c:crosses val="autoZero"/>
        <c:auto val="1"/>
        <c:lblAlgn val="ctr"/>
        <c:lblOffset val="100"/>
      </c:catAx>
      <c:valAx>
        <c:axId val="88402176"/>
        <c:scaling>
          <c:orientation val="minMax"/>
        </c:scaling>
        <c:axPos val="l"/>
        <c:majorGridlines>
          <c:spPr>
            <a:ln w="9525" cap="flat" cmpd="sng" algn="ctr">
              <a:solidFill>
                <a:schemeClr val="lt1">
                  <a:lumMod val="95000"/>
                  <a:alpha val="10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1" i="0" u="none" strike="noStrike" kern="1200" cap="all" baseline="0">
                    <a:solidFill>
                      <a:schemeClr val="lt1">
                        <a:lumMod val="8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ru-RU" sz="1400"/>
                  <a:t>Число</a:t>
                </a:r>
                <a:r>
                  <a:rPr lang="ru-RU" sz="1400" baseline="0"/>
                  <a:t> </a:t>
                </a:r>
                <a:r>
                  <a:rPr lang="ru-RU" sz="1400"/>
                  <a:t> обратившихся</a:t>
                </a:r>
              </a:p>
            </c:rich>
          </c:tx>
          <c:layout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8840025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lt1">
                  <a:lumMod val="8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</c:chart>
  <c:spPr>
    <a:gradFill flip="none" rotWithShape="1">
      <a:gsLst>
        <a:gs pos="0">
          <a:schemeClr val="dk1">
            <a:lumMod val="65000"/>
            <a:lumOff val="35000"/>
          </a:schemeClr>
        </a:gs>
        <a:gs pos="100000">
          <a:schemeClr val="dk1">
            <a:lumMod val="85000"/>
            <a:lumOff val="15000"/>
          </a:schemeClr>
        </a:gs>
      </a:gsLst>
      <a:path path="circle">
        <a:fillToRect l="50000" t="50000" r="50000" b="50000"/>
      </a:path>
      <a:tileRect/>
    </a:gradFill>
    <a:ln>
      <a:noFill/>
    </a:ln>
    <a:effectLst/>
  </c:spPr>
  <c:txPr>
    <a:bodyPr/>
    <a:lstStyle/>
    <a:p>
      <a:pPr>
        <a:defRPr/>
      </a:pPr>
      <a:endParaRPr lang="ru-RU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>
        <c:rich>
          <a:bodyPr rot="0" vert="horz"/>
          <a:lstStyle/>
          <a:p>
            <a:pPr>
              <a:defRPr/>
            </a:pPr>
            <a:r>
              <a:rPr lang="ru-RU"/>
              <a:t>Число обратившихся женщин</a:t>
            </a:r>
          </a:p>
        </c:rich>
      </c:tx>
      <c:layout/>
      <c:spPr>
        <a:noFill/>
        <a:ln>
          <a:noFill/>
        </a:ln>
        <a:effectLst/>
      </c:spPr>
    </c:title>
    <c:plotArea>
      <c:layout/>
      <c:lineChart>
        <c:grouping val="standard"/>
        <c:ser>
          <c:idx val="0"/>
          <c:order val="0"/>
          <c:tx>
            <c:strRef>
              <c:f>Лист3!$A$2</c:f>
              <c:strCache>
                <c:ptCount val="1"/>
                <c:pt idx="0">
                  <c:v>Переломы шейки бедренной кости</c:v>
                </c:pt>
              </c:strCache>
            </c:strRef>
          </c:tx>
          <c:spPr>
            <a:ln w="34925" cap="rnd">
              <a:solidFill>
                <a:schemeClr val="accent1"/>
              </a:solidFill>
              <a:round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vert="horz"/>
              <a:lstStyle/>
              <a:p>
                <a:pPr>
                  <a:defRPr/>
                </a:pPr>
                <a:endParaRPr lang="ru-RU"/>
              </a:p>
            </c:txPr>
            <c:dLblPos val="l"/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lt1">
                          <a:lumMod val="95000"/>
                          <a:alpha val="54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val>
            <c:numRef>
              <c:f>Лист3!$B$2:$F$2</c:f>
              <c:numCache>
                <c:formatCode>General</c:formatCode>
                <c:ptCount val="5"/>
                <c:pt idx="0">
                  <c:v>0</c:v>
                </c:pt>
                <c:pt idx="1">
                  <c:v>0</c:v>
                </c:pt>
                <c:pt idx="2">
                  <c:v>5</c:v>
                </c:pt>
                <c:pt idx="3">
                  <c:v>7</c:v>
                </c:pt>
                <c:pt idx="4">
                  <c:v>22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719D-4CE6-AA11-E060F0CFE123}"/>
            </c:ext>
          </c:extLst>
        </c:ser>
        <c:ser>
          <c:idx val="1"/>
          <c:order val="1"/>
          <c:tx>
            <c:strRef>
              <c:f>Лист3!$A$3</c:f>
              <c:strCache>
                <c:ptCount val="1"/>
                <c:pt idx="0">
                  <c:v>Чрезвертельные переломы бедренной кости</c:v>
                </c:pt>
              </c:strCache>
            </c:strRef>
          </c:tx>
          <c:spPr>
            <a:ln w="34925" cap="rnd">
              <a:solidFill>
                <a:schemeClr val="accent2"/>
              </a:solidFill>
              <a:round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vert="horz"/>
              <a:lstStyle/>
              <a:p>
                <a:pPr>
                  <a:defRPr/>
                </a:pPr>
                <a:endParaRPr lang="ru-RU"/>
              </a:p>
            </c:txPr>
            <c:dLblPos val="l"/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lt1">
                          <a:lumMod val="95000"/>
                          <a:alpha val="54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val>
            <c:numRef>
              <c:f>Лист3!$B$3:$F$3</c:f>
              <c:numCache>
                <c:formatCode>General</c:formatCode>
                <c:ptCount val="5"/>
                <c:pt idx="0">
                  <c:v>0</c:v>
                </c:pt>
                <c:pt idx="1">
                  <c:v>0</c:v>
                </c:pt>
                <c:pt idx="2">
                  <c:v>5</c:v>
                </c:pt>
                <c:pt idx="3">
                  <c:v>12</c:v>
                </c:pt>
                <c:pt idx="4">
                  <c:v>40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719D-4CE6-AA11-E060F0CFE123}"/>
            </c:ext>
          </c:extLst>
        </c:ser>
        <c:ser>
          <c:idx val="2"/>
          <c:order val="2"/>
          <c:tx>
            <c:strRef>
              <c:f>Лист3!$A$4</c:f>
              <c:strCache>
                <c:ptCount val="1"/>
                <c:pt idx="0">
                  <c:v>Переломы диафиза бедренной кости</c:v>
                </c:pt>
              </c:strCache>
            </c:strRef>
          </c:tx>
          <c:spPr>
            <a:ln w="34925" cap="rnd">
              <a:solidFill>
                <a:schemeClr val="accent3"/>
              </a:solidFill>
              <a:round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vert="horz"/>
              <a:lstStyle/>
              <a:p>
                <a:pPr>
                  <a:defRPr/>
                </a:pPr>
                <a:endParaRPr lang="ru-RU"/>
              </a:p>
            </c:txPr>
            <c:dLblPos val="l"/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lt1">
                          <a:lumMod val="95000"/>
                          <a:alpha val="54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val>
            <c:numRef>
              <c:f>Лист3!$B$4:$F$4</c:f>
              <c:numCache>
                <c:formatCode>General</c:formatCode>
                <c:ptCount val="5"/>
                <c:pt idx="0">
                  <c:v>1</c:v>
                </c:pt>
                <c:pt idx="1">
                  <c:v>3</c:v>
                </c:pt>
                <c:pt idx="2">
                  <c:v>5</c:v>
                </c:pt>
                <c:pt idx="3">
                  <c:v>6</c:v>
                </c:pt>
                <c:pt idx="4">
                  <c:v>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719D-4CE6-AA11-E060F0CFE123}"/>
            </c:ext>
          </c:extLst>
        </c:ser>
        <c:ser>
          <c:idx val="3"/>
          <c:order val="3"/>
          <c:tx>
            <c:strRef>
              <c:f>Лист3!$A$5</c:f>
              <c:strCache>
                <c:ptCount val="1"/>
                <c:pt idx="0">
                  <c:v>Мыщелковые переломы бедренной кости</c:v>
                </c:pt>
              </c:strCache>
            </c:strRef>
          </c:tx>
          <c:spPr>
            <a:ln w="34925" cap="rnd">
              <a:solidFill>
                <a:schemeClr val="accent4"/>
              </a:solidFill>
              <a:round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vert="horz"/>
              <a:lstStyle/>
              <a:p>
                <a:pPr>
                  <a:defRPr/>
                </a:pPr>
                <a:endParaRPr lang="ru-RU"/>
              </a:p>
            </c:txPr>
            <c:dLblPos val="l"/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lt1">
                          <a:lumMod val="95000"/>
                          <a:alpha val="54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val>
            <c:numRef>
              <c:f>Лист3!$B$5:$F$5</c:f>
              <c:numCache>
                <c:formatCode>General</c:formatCode>
                <c:ptCount val="5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1</c:v>
                </c:pt>
                <c:pt idx="4">
                  <c:v>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719D-4CE6-AA11-E060F0CFE123}"/>
            </c:ext>
          </c:extLst>
        </c:ser>
        <c:dLbls>
          <c:showVal val="1"/>
        </c:dLbls>
        <c:dropLines>
          <c:spPr>
            <a:ln w="9525">
              <a:solidFill>
                <a:schemeClr val="lt1">
                  <a:lumMod val="95000"/>
                  <a:alpha val="54000"/>
                </a:schemeClr>
              </a:solidFill>
              <a:prstDash val="dash"/>
            </a:ln>
            <a:effectLst/>
          </c:spPr>
        </c:dropLines>
        <c:marker val="1"/>
        <c:axId val="92154880"/>
        <c:axId val="92157440"/>
      </c:lineChart>
      <c:catAx>
        <c:axId val="92154880"/>
        <c:scaling>
          <c:orientation val="minMax"/>
        </c:scaling>
        <c:delete val="1"/>
        <c:axPos val="b"/>
        <c:title>
          <c:tx>
            <c:rich>
              <a:bodyPr rot="0" vert="horz"/>
              <a:lstStyle/>
              <a:p>
                <a:pPr>
                  <a:defRPr/>
                </a:pPr>
                <a:r>
                  <a:rPr lang="ru-RU"/>
                  <a:t>            0-14л                15-30 л               31-60л               61-70л        71 и старше</a:t>
                </a:r>
              </a:p>
            </c:rich>
          </c:tx>
          <c:layout>
            <c:manualLayout>
              <c:xMode val="edge"/>
              <c:yMode val="edge"/>
              <c:x val="2.9675271173627608E-2"/>
              <c:y val="0.92841775375093005"/>
            </c:manualLayout>
          </c:layout>
          <c:spPr>
            <a:noFill/>
            <a:ln>
              <a:noFill/>
            </a:ln>
            <a:effectLst/>
          </c:spPr>
        </c:title>
        <c:majorTickMark val="none"/>
        <c:tickLblPos val="none"/>
        <c:crossAx val="92157440"/>
        <c:crosses val="autoZero"/>
        <c:auto val="1"/>
        <c:lblAlgn val="ctr"/>
        <c:lblOffset val="100"/>
      </c:catAx>
      <c:valAx>
        <c:axId val="92157440"/>
        <c:scaling>
          <c:orientation val="minMax"/>
        </c:scaling>
        <c:axPos val="l"/>
        <c:majorGridlines>
          <c:spPr>
            <a:ln w="9525" cap="flat" cmpd="sng" algn="ctr">
              <a:solidFill>
                <a:schemeClr val="lt1">
                  <a:lumMod val="95000"/>
                  <a:alpha val="10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ru-RU"/>
                  <a:t>Число обратившихся</a:t>
                </a:r>
              </a:p>
            </c:rich>
          </c:tx>
          <c:layout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tickLblPos val="nextTo"/>
        <c:spPr>
          <a:noFill/>
          <a:ln>
            <a:noFill/>
          </a:ln>
          <a:effectLst/>
        </c:spPr>
        <c:txPr>
          <a:bodyPr rot="-60000000" vert="horz"/>
          <a:lstStyle/>
          <a:p>
            <a:pPr>
              <a:defRPr/>
            </a:pPr>
            <a:endParaRPr lang="ru-RU"/>
          </a:p>
        </c:txPr>
        <c:crossAx val="9215488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/>
      <c:spPr>
        <a:noFill/>
        <a:ln>
          <a:noFill/>
        </a:ln>
        <a:effectLst/>
      </c:spPr>
      <c:txPr>
        <a:bodyPr rot="0" vert="horz"/>
        <a:lstStyle/>
        <a:p>
          <a:pPr>
            <a:defRPr/>
          </a:pPr>
          <a:endParaRPr lang="ru-RU"/>
        </a:p>
      </c:txPr>
    </c:legend>
    <c:plotVisOnly val="1"/>
    <c:dispBlanksAs val="gap"/>
  </c:chart>
  <c:spPr>
    <a:gradFill flip="none" rotWithShape="1">
      <a:gsLst>
        <a:gs pos="0">
          <a:schemeClr val="dk1">
            <a:lumMod val="65000"/>
            <a:lumOff val="35000"/>
          </a:schemeClr>
        </a:gs>
        <a:gs pos="100000">
          <a:schemeClr val="dk1">
            <a:lumMod val="85000"/>
            <a:lumOff val="15000"/>
          </a:schemeClr>
        </a:gs>
      </a:gsLst>
      <a:path path="circle">
        <a:fillToRect l="50000" t="50000" r="50000" b="50000"/>
      </a:path>
      <a:tileRect/>
    </a:gradFill>
    <a:ln>
      <a:noFill/>
    </a:ln>
    <a:effectLst/>
  </c:spPr>
  <c:txPr>
    <a:bodyPr/>
    <a:lstStyle/>
    <a:p>
      <a:pPr>
        <a:defRPr sz="1600">
          <a:solidFill>
            <a:schemeClr val="bg1"/>
          </a:solidFill>
        </a:defRPr>
      </a:pPr>
      <a:endParaRPr lang="ru-RU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11004F-A7AA-4285-AF62-653E0F6BD559}" type="datetimeFigureOut">
              <a:rPr lang="ru-RU" smtClean="0"/>
              <a:pPr/>
              <a:t>06.06.2017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4986A7-0D0D-452D-9950-6EC76D4E548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629561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4986A7-0D0D-452D-9950-6EC76D4E5480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043068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06.06.2017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split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06.06.2017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split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06.06.2017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split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06.06.2017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split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06.06.2017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split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06.06.2017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split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06.06.2017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split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06.06.2017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split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06.06.2017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split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06.06.2017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split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06.06.2017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split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89000"/>
            <a:lum/>
          </a:blip>
          <a:srcRect/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06.06.2017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split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2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7" Type="http://schemas.openxmlformats.org/officeDocument/2006/relationships/image" Target="../media/image34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Nx82qtp9hMI.jpg"/>
          <p:cNvPicPr>
            <a:picLocks noChangeAspect="1"/>
          </p:cNvPicPr>
          <p:nvPr/>
        </p:nvPicPr>
        <p:blipFill>
          <a:blip r:embed="rId3" cstate="print">
            <a:lum bright="30000"/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116632"/>
            <a:ext cx="7772400" cy="1412777"/>
          </a:xfrm>
        </p:spPr>
        <p:txBody>
          <a:bodyPr>
            <a:noAutofit/>
          </a:bodyPr>
          <a:lstStyle/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здравоохранения Саратовской области</a:t>
            </a:r>
            <a:b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Государственное автономное образовательное учреждение Саратовской области</a:t>
            </a:r>
            <a:b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«</a:t>
            </a:r>
            <a:r>
              <a:rPr lang="ru-RU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Вольский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медицинский колледж им. </a:t>
            </a:r>
            <a:r>
              <a:rPr lang="ru-RU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З.И.Маресевой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1412776"/>
            <a:ext cx="8784976" cy="1944216"/>
          </a:xfrm>
        </p:spPr>
        <p:txBody>
          <a:bodyPr>
            <a:normAutofit/>
          </a:bodyPr>
          <a:lstStyle/>
          <a:p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itchFamily="18" charset="0"/>
              </a:rPr>
              <a:t> </a:t>
            </a:r>
          </a:p>
          <a:p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itchFamily="18" charset="0"/>
              </a:rPr>
              <a:t>Выпускная квалификационная работа</a:t>
            </a:r>
          </a:p>
          <a:p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itchFamily="18" charset="0"/>
              </a:rPr>
              <a:t>на тему : Роль фельдшера в реабилитации после травм бедренной кости.</a:t>
            </a:r>
          </a:p>
          <a:p>
            <a:endParaRPr lang="ru-RU" dirty="0"/>
          </a:p>
          <a:p>
            <a:endParaRPr lang="ru-RU" dirty="0"/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3635896" y="5650216"/>
            <a:ext cx="5508104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698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067944" y="4077072"/>
            <a:ext cx="4824536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Специальность 31.02.01 Лечебное дело</a:t>
            </a: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Студентки группы 141</a:t>
            </a: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Королёвой Екатерины Сергеевны</a:t>
            </a: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000" b="1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Руководитель</a:t>
            </a: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Игонин Алексей Анатольевич</a:t>
            </a:r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4283968" y="6488668"/>
            <a:ext cx="70403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/>
              <a:t>2017</a:t>
            </a:r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686800" cy="116205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700" dirty="0">
                <a:latin typeface="Times New Roman" pitchFamily="18" charset="0"/>
                <a:cs typeface="Times New Roman" pitchFamily="18" charset="0"/>
              </a:rPr>
              <a:t>Клиническая картина при чрезвертельных переломах.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0" y="1435100"/>
            <a:ext cx="5508104" cy="5422900"/>
          </a:xfrm>
        </p:spPr>
        <p:txBody>
          <a:bodyPr>
            <a:normAutofit fontScale="92500" lnSpcReduction="10000"/>
          </a:bodyPr>
          <a:lstStyle/>
          <a:p>
            <a:pPr lvl="0" algn="just">
              <a:buFont typeface="Arial" pitchFamily="34" charset="0"/>
              <a:buChar char="•"/>
            </a:pP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Пострадавший жалуется на сильную боль в области большого вертела (или тазобедренного сустава);</a:t>
            </a:r>
          </a:p>
          <a:p>
            <a:pPr lvl="0" algn="just">
              <a:buFont typeface="Arial" pitchFamily="34" charset="0"/>
              <a:buChar char="•"/>
            </a:pP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После травмы в области верхней части бедренной кости образуется большая гематома; </a:t>
            </a:r>
          </a:p>
          <a:p>
            <a:pPr lvl="0" algn="just">
              <a:buFont typeface="Arial" pitchFamily="34" charset="0"/>
              <a:buChar char="•"/>
            </a:pP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При не вколоченных переломах нижняя конечность пострадавшего находится в положении наружной ротации и пациент не может поднять ногу, выпрямленную в коленном суставе;</a:t>
            </a:r>
          </a:p>
          <a:p>
            <a:pPr lvl="0" algn="just">
              <a:buFont typeface="Arial" pitchFamily="34" charset="0"/>
              <a:buChar char="•"/>
            </a:pP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У пострадавшего отмечается относительное укорочение конечности; </a:t>
            </a:r>
          </a:p>
          <a:p>
            <a:pPr lvl="0" algn="just">
              <a:buFont typeface="Arial" pitchFamily="34" charset="0"/>
              <a:buChar char="•"/>
            </a:pP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При осмотре поврежденной ноги можно увидеть смещение большого вертела выше линии, соединяющей переднюю, ость подвздошной кости и седалищный бугор;</a:t>
            </a:r>
          </a:p>
          <a:p>
            <a:pPr lvl="0" algn="just">
              <a:buFont typeface="Arial" pitchFamily="34" charset="0"/>
              <a:buChar char="•"/>
            </a:pP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В месте перелома бедренной кости отмечается выраженный отек мягких тканей и подкожные кровоизлияния; </a:t>
            </a:r>
          </a:p>
          <a:p>
            <a:pPr lvl="0" algn="just">
              <a:buFont typeface="Arial" pitchFamily="34" charset="0"/>
              <a:buChar char="•"/>
            </a:pP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Поврежденная нижняя конечность пострадавшего находится в вынужденном положении, больной не может ею пошевелить.</a:t>
            </a:r>
          </a:p>
          <a:p>
            <a:endParaRPr lang="ru-RU" dirty="0"/>
          </a:p>
        </p:txBody>
      </p:sp>
      <p:pic>
        <p:nvPicPr>
          <p:cNvPr id="10" name="Рисунок 9" descr="htmlconvd-nafx1y26x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876800" y="5057775"/>
            <a:ext cx="4267200" cy="1800225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CC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Содержимое 4" descr="perelom-shiyki-stegna-u-lyudey-pohilogo-vku-lkuvannya-ta-reabltacya_694.jpe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5781675" y="3429000"/>
            <a:ext cx="3362325" cy="186690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CC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Рисунок 8" descr="simptomy-pri-perelome-shejki-bedra-1 (1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148064" y="1124744"/>
            <a:ext cx="2447925" cy="3076575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CC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812" y="260648"/>
            <a:ext cx="9144000" cy="1162050"/>
          </a:xfrm>
        </p:spPr>
        <p:txBody>
          <a:bodyPr>
            <a:noAutofit/>
          </a:bodyPr>
          <a:lstStyle/>
          <a:p>
            <a:pPr algn="ctr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Клиническая картина при переломах диафиза бедренной кости.</a:t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O_9dIU-u7-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23928" y="4293096"/>
            <a:ext cx="2437110" cy="2293751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CC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0" y="1435100"/>
            <a:ext cx="3995936" cy="5422900"/>
          </a:xfrm>
        </p:spPr>
        <p:txBody>
          <a:bodyPr>
            <a:normAutofit/>
          </a:bodyPr>
          <a:lstStyle/>
          <a:p>
            <a:pPr algn="just"/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Пациент жалуется на боли в области бедра и невозможность пользоваться конечностью, которая значительно ротированна кнаружи. Укорочение бедра по сравнению со здоровой конечностью достигает 8-10 см. Мягкие ткани на уровне перелома напряжены из-за большого кровоизлияния. Вследствие укорочения конечности появляются складки кожи над надколенником, понижается тонус мышц, выражена патологическая подвижность. Необходимо обязательно проверить пульсацию тыльной артерии стопы и чувствительность кожи на стопе. Диагноз уточняют при рентгенологическом исследовании.</a:t>
            </a:r>
          </a:p>
        </p:txBody>
      </p:sp>
      <p:pic>
        <p:nvPicPr>
          <p:cNvPr id="6" name="Рисунок 5" descr="tra2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43600" y="1052736"/>
            <a:ext cx="3600400" cy="3629767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CC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3050"/>
            <a:ext cx="9144000" cy="1162050"/>
          </a:xfrm>
        </p:spPr>
        <p:txBody>
          <a:bodyPr>
            <a:normAutofit/>
          </a:bodyPr>
          <a:lstStyle/>
          <a:p>
            <a:pPr algn="ctr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Клиническая картина при переломах мыщелков бедренной кости.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5" name="Содержимое 4" descr="Ris_1_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967536" y="1484784"/>
            <a:ext cx="4176464" cy="2376263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CC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512" y="1435100"/>
            <a:ext cx="4680520" cy="5422900"/>
          </a:xfrm>
        </p:spPr>
        <p:txBody>
          <a:bodyPr>
            <a:noAutofit/>
          </a:bodyPr>
          <a:lstStyle/>
          <a:p>
            <a:pPr algn="just"/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Для изолированных переломов мыщелков со смещением характерно отклонение голени кнаружи (при переломе латерального) или кнутри (при переломе медиального мыщелка). Движения в коленном суставе резко ограничены, но имеется отчетливая боковая подвижность. При переломах обоих мыщелков боковое отклонение голени направлено в сторону наиболее смещенного мыщелка. Выражены гемартроз и боковая патологическая подвижность. Движения в коленном суставе невозможны. Характерным отличием переломов обоих мыщелков со смещением отломков от изолированных переломов является укорочение конечности.</a:t>
            </a:r>
          </a:p>
        </p:txBody>
      </p:sp>
      <p:pic>
        <p:nvPicPr>
          <p:cNvPr id="6" name="Рисунок 5" descr="tra37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42899" y="4002454"/>
            <a:ext cx="4201101" cy="237887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CC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76672"/>
          </a:xfrm>
        </p:spPr>
        <p:txBody>
          <a:bodyPr>
            <a:normAutofit/>
          </a:bodyPr>
          <a:lstStyle/>
          <a:p>
            <a:pPr algn="ctr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Первая помощь при переломах бедренной кости</a:t>
            </a:r>
          </a:p>
        </p:txBody>
      </p:sp>
      <p:pic>
        <p:nvPicPr>
          <p:cNvPr id="7" name="Рисунок 6" descr="21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4572000"/>
            <a:ext cx="3665220" cy="228600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CC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0" y="476672"/>
            <a:ext cx="3779912" cy="5422900"/>
          </a:xfrm>
        </p:spPr>
        <p:txBody>
          <a:bodyPr>
            <a:normAutofit/>
          </a:bodyPr>
          <a:lstStyle/>
          <a:p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Независимо от вида перелома принципы оказания первой медицинской помощи включают в себя: </a:t>
            </a:r>
          </a:p>
          <a:p>
            <a:pPr lvl="0">
              <a:buFont typeface="Arial" pitchFamily="34" charset="0"/>
              <a:buChar char="•"/>
            </a:pP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Успокоить пострадавшего и объяснить ему ход предстоящих действий и манипуляций; </a:t>
            </a:r>
          </a:p>
          <a:p>
            <a:pPr lvl="0">
              <a:buFont typeface="Arial" pitchFamily="34" charset="0"/>
              <a:buChar char="•"/>
            </a:pP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Остановка кровотечения; </a:t>
            </a:r>
          </a:p>
          <a:p>
            <a:pPr lvl="0">
              <a:buFont typeface="Arial" pitchFamily="34" charset="0"/>
              <a:buChar char="•"/>
            </a:pP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Обезболивание; </a:t>
            </a:r>
          </a:p>
          <a:p>
            <a:pPr lvl="0">
              <a:buFont typeface="Arial" pitchFamily="34" charset="0"/>
              <a:buChar char="•"/>
            </a:pP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Наложение асептической повязки (при открытых переломах); </a:t>
            </a:r>
          </a:p>
          <a:p>
            <a:pPr lvl="0">
              <a:buFont typeface="Arial" pitchFamily="34" charset="0"/>
              <a:buChar char="•"/>
            </a:pP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Лечение травматического шока; </a:t>
            </a:r>
          </a:p>
          <a:p>
            <a:pPr lvl="0">
              <a:buFont typeface="Arial" pitchFamily="34" charset="0"/>
              <a:buChar char="•"/>
            </a:pP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Транспортная иммобилизация. </a:t>
            </a:r>
          </a:p>
          <a:p>
            <a:endParaRPr lang="ru-RU" dirty="0"/>
          </a:p>
        </p:txBody>
      </p:sp>
      <p:pic>
        <p:nvPicPr>
          <p:cNvPr id="5" name="Рисунок 4" descr="30013_html_mc2ec86c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491880" y="2708920"/>
            <a:ext cx="2887140" cy="249555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CC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mb4_092.png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6444208" y="3429000"/>
            <a:ext cx="2419350" cy="246224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CC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Заголовок 1"/>
          <p:cNvSpPr txBox="1">
            <a:spLocks/>
          </p:cNvSpPr>
          <p:nvPr/>
        </p:nvSpPr>
        <p:spPr>
          <a:xfrm>
            <a:off x="6876256" y="1628800"/>
            <a:ext cx="1944216" cy="93610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779912" y="4869160"/>
            <a:ext cx="204671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Шина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Дитерихса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6732240" y="5733256"/>
            <a:ext cx="20265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Надувная шина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1043608" y="6165304"/>
            <a:ext cx="253152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Метод «нога к ноге»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3923928" y="1052736"/>
            <a:ext cx="446449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Транспортная иммобилизация</a:t>
            </a:r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http://perelom.su/wp-content/uploads/2014/06/travmaticheskij-shok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84784"/>
            <a:ext cx="5220072" cy="468052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Травматический шок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5220072" y="1484784"/>
            <a:ext cx="331236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 smtClean="0"/>
              <a:t>Травматический шок – тяжелое состояние, представляющее собой реакцию организма на острую травму, сопровождающуюся выраженной кровопотерей и интенсивным болевым синдромом.</a:t>
            </a:r>
            <a:endParaRPr lang="ru-RU" b="1" dirty="0"/>
          </a:p>
        </p:txBody>
      </p:sp>
      <p:sp>
        <p:nvSpPr>
          <p:cNvPr id="5" name="TextBox 4"/>
          <p:cNvSpPr txBox="1"/>
          <p:nvPr/>
        </p:nvSpPr>
        <p:spPr>
          <a:xfrm>
            <a:off x="5220072" y="3789040"/>
            <a:ext cx="284380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 smtClean="0"/>
              <a:t>При первой помощи необходимо провести временную остановку кровотечения (жгут, тугая повязка), восстановить проходимость дыхательных путей, выполнить обезболивание и иммобилизацию.</a:t>
            </a:r>
            <a:endParaRPr lang="ru-RU" b="1" dirty="0"/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17638"/>
          </a:xfrm>
        </p:spPr>
        <p:txBody>
          <a:bodyPr>
            <a:normAutofit fontScale="90000"/>
          </a:bodyPr>
          <a:lstStyle/>
          <a:p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Консервативное лечение переломов бедренной кости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1484784"/>
            <a:ext cx="91440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Скелетное вытяжение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-метод лечения травматических повреждений конечностей. Цель метода — постепенное вправление отломков с помощью грузов и удержание их в правильном положении до образования первичной костной мозоли.</a:t>
            </a:r>
          </a:p>
        </p:txBody>
      </p:sp>
      <p:pic>
        <p:nvPicPr>
          <p:cNvPr id="5" name="Рисунок 4" descr="htmlconvd-ckZSMp_html_37d0ae1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2996952"/>
            <a:ext cx="8352928" cy="304086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CC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 fontScale="90000"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Хирургические вмешательства</a:t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980728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Открытый остеосинтез медиальных переломов шейки бедра </a:t>
            </a:r>
          </a:p>
        </p:txBody>
      </p:sp>
      <p:pic>
        <p:nvPicPr>
          <p:cNvPr id="5" name="Рисунок 4" descr=",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99592" y="1916832"/>
            <a:ext cx="3200400" cy="270510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CC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4355976" y="1988840"/>
            <a:ext cx="4608512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69875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Остеосинтез латеральных переломов шейки бедра.</a:t>
            </a:r>
          </a:p>
        </p:txBody>
      </p:sp>
      <p:pic>
        <p:nvPicPr>
          <p:cNvPr id="7" name="Рисунок 6" descr="Перелом-шейки-бедра-лечение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76056" y="3284984"/>
            <a:ext cx="3713989" cy="259228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CC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Хирургические вмешательства</a:t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684784"/>
          </a:xfrm>
        </p:spPr>
        <p:txBody>
          <a:bodyPr/>
          <a:lstStyle/>
          <a:p>
            <a:pPr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Остеосинтез переломов диафиза бедренной кости в верхней трети и средней трети </a:t>
            </a:r>
          </a:p>
        </p:txBody>
      </p:sp>
      <p:pic>
        <p:nvPicPr>
          <p:cNvPr id="4" name="Рисунок 3" descr="73648-pic_118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716016" y="3717032"/>
            <a:ext cx="3672408" cy="259228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CC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16960851-lozhnyy-sustav-referat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3568" y="2924944"/>
            <a:ext cx="3672408" cy="2644405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CC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ru-RU" dirty="0" smtClean="0"/>
              <a:t>Практическая часть</a:t>
            </a:r>
            <a:endParaRPr lang="ru-RU" dirty="0"/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0" y="908720"/>
          <a:ext cx="9144000" cy="48965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251520" y="6021288"/>
            <a:ext cx="82809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 2014 году с травмами бедренной кости в травматологическое отделение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обратилось 60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человек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Диаграмма 4"/>
          <p:cNvGraphicFramePr/>
          <p:nvPr/>
        </p:nvGraphicFramePr>
        <p:xfrm>
          <a:off x="0" y="0"/>
          <a:ext cx="9144000" cy="540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0" y="6021288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/>
              <a:t>В 2015 году с травмами бедренной кости </a:t>
            </a:r>
            <a:r>
              <a:rPr lang="ru-RU" b="1" dirty="0" smtClean="0"/>
              <a:t>обратилось 67 человек</a:t>
            </a:r>
            <a:endParaRPr lang="ru-RU" b="1" dirty="0"/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Введение</a:t>
            </a:r>
          </a:p>
        </p:txBody>
      </p:sp>
      <p:sp>
        <p:nvSpPr>
          <p:cNvPr id="5" name="Содержимое 2"/>
          <p:cNvSpPr>
            <a:spLocks noGrp="1"/>
          </p:cNvSpPr>
          <p:nvPr>
            <p:ph sz="half" idx="2"/>
          </p:nvPr>
        </p:nvSpPr>
        <p:spPr>
          <a:xfrm>
            <a:off x="0" y="1052736"/>
            <a:ext cx="9144000" cy="5805264"/>
          </a:xfrm>
        </p:spPr>
        <p:txBody>
          <a:bodyPr/>
          <a:lstStyle/>
          <a:p>
            <a:pPr algn="just"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    Любая травма кости является не только болезненной, но и требующей специального лечения, в том числе перелом бедра. Несмотря на то, что бедренная кость одна из самых крупных, ее повреждение все же встречается, особенно у людей преклонного возраста. Особенности строения этой костной области отражаются в классификации переломов. В зависимости от характера и места повреждения могут отличаться симптомы, определяться лечение, реабилитация.</a:t>
            </a:r>
          </a:p>
          <a:p>
            <a:pPr algn="just">
              <a:buNone/>
            </a:pPr>
            <a:endParaRPr lang="ru-RU" dirty="0"/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Диаграмма 4"/>
          <p:cNvGraphicFramePr/>
          <p:nvPr/>
        </p:nvGraphicFramePr>
        <p:xfrm>
          <a:off x="0" y="0"/>
          <a:ext cx="9144000" cy="60932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0" y="5877272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/>
              <a:t>В 2016 году с травмами бедренной кости обратилось </a:t>
            </a:r>
            <a:r>
              <a:rPr lang="ru-RU" b="1" dirty="0" smtClean="0"/>
              <a:t>74 человека</a:t>
            </a:r>
            <a:endParaRPr lang="ru-RU" b="1" dirty="0"/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Диаграмма 4">
            <a:extLst>
              <a:ext uri="{FF2B5EF4-FFF2-40B4-BE49-F238E27FC236}">
                <a16:creationId xmlns="" xmlns:xdr="http://schemas.openxmlformats.org/drawingml/2006/spreadsheetDrawing" xmlns:a16="http://schemas.microsoft.com/office/drawing/2014/main" xmlns:lc="http://schemas.openxmlformats.org/drawingml/2006/lockedCanvas" id="{2096CAA1-8776-4B30-87DC-E2C614CFE3C6}"/>
              </a:ext>
            </a:extLst>
          </p:cNvPr>
          <p:cNvGraphicFramePr/>
          <p:nvPr/>
        </p:nvGraphicFramePr>
        <p:xfrm>
          <a:off x="0" y="0"/>
          <a:ext cx="9144000" cy="47251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0" y="4869160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Пик </a:t>
            </a:r>
            <a:r>
              <a:rPr lang="ru-RU" b="1" dirty="0" smtClean="0"/>
              <a:t>травм бедренной кости приходится у мужчин в возрасте от 31-60 </a:t>
            </a:r>
            <a:r>
              <a:rPr lang="ru-RU" b="1" dirty="0" smtClean="0"/>
              <a:t>лет</a:t>
            </a:r>
            <a:endParaRPr lang="ru-RU" b="1" dirty="0"/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Диаграмма 2">
            <a:extLst>
              <a:ext uri="{FF2B5EF4-FFF2-40B4-BE49-F238E27FC236}">
                <a16:creationId xmlns="" xmlns:xdr="http://schemas.openxmlformats.org/drawingml/2006/spreadsheetDrawing" xmlns:a16="http://schemas.microsoft.com/office/drawing/2014/main" xmlns:lc="http://schemas.openxmlformats.org/drawingml/2006/lockedCanvas" id="{7E87D2A2-0B30-4FD1-9474-00C484094058}"/>
              </a:ext>
            </a:extLst>
          </p:cNvPr>
          <p:cNvGraphicFramePr/>
          <p:nvPr/>
        </p:nvGraphicFramePr>
        <p:xfrm>
          <a:off x="0" y="0"/>
          <a:ext cx="9144000" cy="50851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0" y="5380672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Пик переломов бедренной кости приходится на возраст после 60 лет, так как женщины в молодом возрасте реже подвержены появлению переломов, нежели </a:t>
            </a:r>
            <a:r>
              <a:rPr lang="ru-RU" b="1" dirty="0" smtClean="0"/>
              <a:t>мужчины</a:t>
            </a:r>
            <a:endParaRPr lang="ru-RU" b="1" dirty="0"/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Реабилитация после переломов бедренной кости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1340768"/>
            <a:ext cx="17847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/>
              <a:t>Обезболивание</a:t>
            </a:r>
            <a:r>
              <a:rPr lang="ru-RU" dirty="0" smtClean="0"/>
              <a:t>:</a:t>
            </a:r>
            <a:endParaRPr lang="ru-RU" dirty="0"/>
          </a:p>
        </p:txBody>
      </p:sp>
      <p:pic>
        <p:nvPicPr>
          <p:cNvPr id="40962" name="Picture 2" descr="http://gg34.ru/fotos/z14/80285149_delatuko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628800"/>
            <a:ext cx="3072341" cy="23042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3419872" y="1412776"/>
            <a:ext cx="18861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/>
              <a:t>Механотерапия</a:t>
            </a:r>
            <a:r>
              <a:rPr lang="ru-RU" dirty="0" smtClean="0"/>
              <a:t>:</a:t>
            </a:r>
            <a:endParaRPr lang="ru-RU" dirty="0"/>
          </a:p>
        </p:txBody>
      </p:sp>
      <p:pic>
        <p:nvPicPr>
          <p:cNvPr id="40964" name="Picture 4" descr="http://www.saki-pirogova.ru/images/photo/lechenie/profili/ortopediya/9_mekhanoterapiya_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59832" y="1700808"/>
            <a:ext cx="2808312" cy="21602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6372200" y="1412776"/>
            <a:ext cx="17395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/>
              <a:t>Физиотерапия</a:t>
            </a:r>
            <a:r>
              <a:rPr lang="ru-RU" dirty="0" smtClean="0"/>
              <a:t>:</a:t>
            </a:r>
            <a:endParaRPr lang="ru-RU" dirty="0"/>
          </a:p>
        </p:txBody>
      </p:sp>
      <p:pic>
        <p:nvPicPr>
          <p:cNvPr id="40966" name="Picture 6" descr="http://krasivyimir.ru/wp-content/uploads/2014/07/FTO2.2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84168" y="1772816"/>
            <a:ext cx="2574082" cy="22523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Прямоугольник 8"/>
          <p:cNvSpPr/>
          <p:nvPr/>
        </p:nvSpPr>
        <p:spPr>
          <a:xfrm>
            <a:off x="323528" y="4005064"/>
            <a:ext cx="20534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/>
              <a:t>Лечебный массаж</a:t>
            </a:r>
            <a:r>
              <a:rPr lang="ru-RU" dirty="0" smtClean="0"/>
              <a:t>:</a:t>
            </a:r>
            <a:endParaRPr lang="ru-RU" dirty="0"/>
          </a:p>
        </p:txBody>
      </p:sp>
      <p:pic>
        <p:nvPicPr>
          <p:cNvPr id="40968" name="Picture 8" descr="http://nakachaempress.ru/upload/video/thumbs/medium/img.php?aHR0cHM6Ly9pLnl0aW1nLmNvbS92aS8wZWE4NV9penFxUS9ocWRlZmF1bHQuanBn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4437112"/>
            <a:ext cx="2736304" cy="20522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Прямоугольник 10"/>
          <p:cNvSpPr/>
          <p:nvPr/>
        </p:nvSpPr>
        <p:spPr>
          <a:xfrm>
            <a:off x="3995936" y="4005064"/>
            <a:ext cx="6735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/>
              <a:t>ЛФК:</a:t>
            </a:r>
            <a:endParaRPr lang="ru-RU" dirty="0"/>
          </a:p>
        </p:txBody>
      </p:sp>
      <p:pic>
        <p:nvPicPr>
          <p:cNvPr id="40970" name="Picture 10" descr="http://otnogi.ru/wp-content/uploads/2016/08/551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915816" y="4509120"/>
            <a:ext cx="2952328" cy="194577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0972" name="Picture 12" descr="http://depressiontreatmenthelp.org/wp-content/uploads/2010/03/psychotherapy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156176" y="4581128"/>
            <a:ext cx="2520280" cy="17822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4" name="Прямоугольник 13"/>
          <p:cNvSpPr/>
          <p:nvPr/>
        </p:nvSpPr>
        <p:spPr>
          <a:xfrm>
            <a:off x="6516216" y="4077072"/>
            <a:ext cx="16993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/>
              <a:t>Психотерапия</a:t>
            </a:r>
            <a:r>
              <a:rPr lang="ru-RU" dirty="0" smtClean="0"/>
              <a:t>:</a:t>
            </a:r>
            <a:endParaRPr lang="ru-RU" dirty="0"/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ChangeArrowheads="1"/>
          </p:cNvSpPr>
          <p:nvPr/>
        </p:nvSpPr>
        <p:spPr bwMode="auto">
          <a:xfrm>
            <a:off x="0" y="3259723"/>
            <a:ext cx="91440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699792" y="188640"/>
            <a:ext cx="223106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Выводы </a:t>
            </a:r>
            <a:endParaRPr lang="ru-RU" sz="40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1628800"/>
            <a:ext cx="8064896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/>
              <a:t>На основании проведённого анализа историй болезни пациентов, обратившихся с травмами бедренной кости, можно придти к выводу что:</a:t>
            </a:r>
          </a:p>
          <a:p>
            <a:pPr algn="just"/>
            <a:r>
              <a:rPr lang="ru-RU" sz="2000" b="1" dirty="0" smtClean="0"/>
              <a:t>1. В течении восстановительного периода велика роль среднего медицинского работника(фельдшера). Фельдшер оказывает психологическую поддержку пациенту на протяжении всего восстановительного периода.</a:t>
            </a:r>
          </a:p>
          <a:p>
            <a:pPr algn="just"/>
            <a:r>
              <a:rPr lang="ru-RU" sz="2000" b="1" dirty="0" smtClean="0"/>
              <a:t>2. Обучает технике упражнений и устанавливает режим их выполнения. Осуществляет контроль за качеством выполнения реабилитационной программы. </a:t>
            </a:r>
          </a:p>
          <a:p>
            <a:pPr algn="just"/>
            <a:r>
              <a:rPr lang="ru-RU" sz="2000" b="1" dirty="0" smtClean="0"/>
              <a:t>3. Проявление достаточного внимания пациенту, добросовестное выполнение своих обязанностей  может привести не только к частичному восстановлению двигательных функций организма, но и к полному выздоровлению. </a:t>
            </a:r>
            <a:endParaRPr lang="ru-RU" sz="2000" b="1" dirty="0"/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2924944"/>
            <a:ext cx="8229600" cy="1143000"/>
          </a:xfrm>
        </p:spPr>
        <p:txBody>
          <a:bodyPr>
            <a:normAutofit/>
          </a:bodyPr>
          <a:lstStyle/>
          <a:p>
            <a:r>
              <a:rPr lang="ru-RU" sz="5400" b="1" dirty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73050"/>
            <a:ext cx="8712968" cy="851694"/>
          </a:xfrm>
        </p:spPr>
        <p:txBody>
          <a:bodyPr>
            <a:normAutofit/>
          </a:bodyPr>
          <a:lstStyle/>
          <a:p>
            <a:pPr algn="ctr"/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Анатомия бедренной кости</a:t>
            </a:r>
          </a:p>
        </p:txBody>
      </p:sp>
      <p:pic>
        <p:nvPicPr>
          <p:cNvPr id="5" name="Содержимое 4" descr="anatomija-kosti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563888" y="1296220"/>
            <a:ext cx="5580112" cy="515711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CC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512" y="1435100"/>
            <a:ext cx="3286001" cy="4946228"/>
          </a:xfrm>
        </p:spPr>
        <p:txBody>
          <a:bodyPr>
            <a:normAutofit fontScale="92500"/>
          </a:bodyPr>
          <a:lstStyle/>
          <a:p>
            <a:r>
              <a:rPr lang="ru-RU" b="1" dirty="0"/>
              <a:t> </a:t>
            </a:r>
            <a:endParaRPr lang="ru-RU" dirty="0"/>
          </a:p>
          <a:p>
            <a:pPr algn="just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Бедренная кость (от лат. femur) представляет самую большую и толстую из всех длинных трубчатых костей. Как все подобные кости, она является длинным рычагом движения и имеет соответственно своему развитию диафиз, метафазы, эпифизы и апофизы.</a:t>
            </a:r>
          </a:p>
          <a:p>
            <a:endParaRPr lang="ru-RU" dirty="0"/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13110" y="2204864"/>
            <a:ext cx="8435280" cy="3561259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Классификация переломов бедренной кости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2348880"/>
          </a:xfrm>
        </p:spPr>
        <p:txBody>
          <a:bodyPr>
            <a:normAutofit fontScale="90000"/>
          </a:bodyPr>
          <a:lstStyle/>
          <a:p>
            <a:pPr lvl="0" algn="just"/>
            <a:r>
              <a:rPr lang="en-US" sz="3100" dirty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3100" dirty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Переломы шейки бедренной кости</a:t>
            </a:r>
            <a:br>
              <a:rPr lang="ru-RU" sz="3200" dirty="0">
                <a:latin typeface="Times New Roman" pitchFamily="18" charset="0"/>
                <a:cs typeface="Times New Roman" pitchFamily="18" charset="0"/>
              </a:rPr>
            </a:br>
            <a:r>
              <a:rPr lang="ru-RU" sz="2700" b="0" dirty="0">
                <a:latin typeface="Times New Roman" pitchFamily="18" charset="0"/>
                <a:cs typeface="Times New Roman" pitchFamily="18" charset="0"/>
              </a:rPr>
              <a:t>Переломы шейки бедренной кости. Как медиальные, так и вертельные переломы обычно наблюдаются у лиц пожилого возраста и чаще происходят при нагрузке (в основном при падении) на область большого вертела.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image002_3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779912" y="2060848"/>
            <a:ext cx="5364088" cy="331236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CC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0" y="1916832"/>
            <a:ext cx="3923928" cy="4941168"/>
          </a:xfrm>
        </p:spPr>
        <p:txBody>
          <a:bodyPr>
            <a:noAutofit/>
          </a:bodyPr>
          <a:lstStyle/>
          <a:p>
            <a:pPr lvl="0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Внутрисуставные(медиальные):</a:t>
            </a:r>
          </a:p>
          <a:p>
            <a:pPr lvl="0" algn="just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а)варусные или аддукционные - угол между шейкой бедра и основной костью уменьшается, эти переломы обычно не вколоченные;</a:t>
            </a:r>
          </a:p>
          <a:p>
            <a:pPr lvl="0" algn="just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а)вальгусные или абдукционные, когда угол между шейкой бедра и основной костью увеличивается, они, как правило, вколоченные.</a:t>
            </a:r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80728"/>
          </a:xfrm>
        </p:spPr>
        <p:txBody>
          <a:bodyPr>
            <a:noAutofit/>
          </a:bodyPr>
          <a:lstStyle/>
          <a:p>
            <a:pPr algn="ctr"/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 Чрезвертельные переломы бедренной кости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0" y="1435100"/>
            <a:ext cx="3465513" cy="5422900"/>
          </a:xfrm>
        </p:spPr>
        <p:txBody>
          <a:bodyPr>
            <a:normAutofit/>
          </a:bodyPr>
          <a:lstStyle/>
          <a:p>
            <a:pPr lvl="0" algn="just"/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Чрезвертельный перелом бедра – это нарушение целостности бедренной кости в ее верхней части. В результате воздействия травмирующих факторов линия перелома кости проходит между основанием шейки бедра и подвертельной линией.</a:t>
            </a:r>
          </a:p>
          <a:p>
            <a:pPr lvl="0" algn="just"/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а)Межвертельный, когда плоскость перелома проходит изнутри сверху вниз кнаружи, т. е. между большим и малым вертелами;</a:t>
            </a:r>
          </a:p>
          <a:p>
            <a:pPr lvl="0" algn="just"/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б)Чрезвертельные, проходят по направлению линии, соединяющей оба вертела. </a:t>
            </a:r>
            <a:endParaRPr lang="ru-RU" sz="600" dirty="0"/>
          </a:p>
          <a:p>
            <a:pPr algn="just"/>
            <a:endParaRPr lang="ru-RU" dirty="0"/>
          </a:p>
        </p:txBody>
      </p:sp>
      <p:pic>
        <p:nvPicPr>
          <p:cNvPr id="5" name="Рисунок 4" descr="bedro9.36_ (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635896" y="4437113"/>
            <a:ext cx="5508104" cy="242088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CC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Содержимое 5" descr="13080061_0.tmp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 l="1198" t="16216" r="34126" b="2703"/>
          <a:stretch>
            <a:fillRect/>
          </a:stretch>
        </p:blipFill>
        <p:spPr>
          <a:xfrm>
            <a:off x="3722306" y="1628800"/>
            <a:ext cx="4666118" cy="259228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CC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3050"/>
            <a:ext cx="9144000" cy="923702"/>
          </a:xfrm>
        </p:spPr>
        <p:txBody>
          <a:bodyPr>
            <a:noAutofit/>
          </a:bodyPr>
          <a:lstStyle/>
          <a:p>
            <a:pPr algn="ctr"/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III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.Переломы диафиза бедренной кости</a:t>
            </a:r>
          </a:p>
        </p:txBody>
      </p:sp>
      <p:pic>
        <p:nvPicPr>
          <p:cNvPr id="5" name="Содержимое 4" descr="perelom-kost3453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860032" y="1387798"/>
            <a:ext cx="4283967" cy="547020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CC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0" y="1435100"/>
            <a:ext cx="4860032" cy="5422900"/>
          </a:xfrm>
        </p:spPr>
        <p:txBody>
          <a:bodyPr>
            <a:normAutofit fontScale="92500" lnSpcReduction="20000"/>
          </a:bodyPr>
          <a:lstStyle/>
          <a:p>
            <a:pPr algn="just">
              <a:buFont typeface="Arial" pitchFamily="34" charset="0"/>
              <a:buChar char="•"/>
            </a:pP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Переломы верхней трети диафиза. В этом случае центральный отломок находится в сгибательном и отведенном положении, а также смещен вбок. Периферический отломок смещается вверх и к середине, в чем роль отводится приводящим мышцам и сгибателями. Этими двумя отломками образуется угол во фронтальной плоскости, который открыт ксредине. В сагиттальной плоскости образуется угол, который открыт кзади.</a:t>
            </a:r>
          </a:p>
          <a:p>
            <a:pPr algn="just">
              <a:buFont typeface="Arial" pitchFamily="34" charset="0"/>
              <a:buChar char="•"/>
            </a:pP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Переломы средней трети.Центральный отломок отклоняется вбок и кпереди. Причины такие же, как и в первом случае, однако, степень смещения меньше. Конец отломка периферического типа расположен кзади и ксредине по отношению к центральному.</a:t>
            </a:r>
          </a:p>
          <a:p>
            <a:pPr lvl="0" algn="just">
              <a:buFont typeface="Arial" pitchFamily="34" charset="0"/>
              <a:buChar char="•"/>
            </a:pP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Переломы нижней трети.Тяга икроножных мышц влияет на короткий периферический отломок, поэтому он смещается кзади в сгибательном положении. Аддукторы действуют на нижний конец отломка периферического типа, поэтому он смещается ксредине и вверх. Так образуется угол, который открыт кпереди.</a:t>
            </a:r>
          </a:p>
          <a:p>
            <a:pPr>
              <a:buFont typeface="Arial" pitchFamily="34" charset="0"/>
              <a:buChar char="•"/>
            </a:pPr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image00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860032" y="1268760"/>
            <a:ext cx="4283968" cy="3136349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CC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3050"/>
            <a:ext cx="9144000" cy="1162050"/>
          </a:xfrm>
        </p:spPr>
        <p:txBody>
          <a:bodyPr>
            <a:normAutofit fontScale="90000"/>
          </a:bodyPr>
          <a:lstStyle/>
          <a:p>
            <a:pPr algn="just"/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IV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.Переломы мыщелков бедренной кости.</a:t>
            </a:r>
            <a:r>
              <a:rPr lang="ru-RU" u="sng" dirty="0"/>
              <a:t/>
            </a:r>
            <a:br>
              <a:rPr lang="ru-RU" u="sng" dirty="0"/>
            </a:br>
            <a:r>
              <a:rPr lang="ru-RU" dirty="0"/>
              <a:t> Перелом мыщелков бедренной кости возникает при тяжелом повреждении коленного сустава в результате падения большого груза на наружную поверхность коленного сустава или падения больного с высоты на ноги.</a:t>
            </a:r>
          </a:p>
        </p:txBody>
      </p:sp>
      <p:pic>
        <p:nvPicPr>
          <p:cNvPr id="5" name="Содержимое 4" descr="038438ao2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475656" y="4034016"/>
            <a:ext cx="4248472" cy="282398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CC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0" y="1435100"/>
            <a:ext cx="4067944" cy="5162252"/>
          </a:xfrm>
        </p:spPr>
        <p:txBody>
          <a:bodyPr>
            <a:normAutofit/>
          </a:bodyPr>
          <a:lstStyle/>
          <a:p>
            <a:pPr lvl="0">
              <a:buFont typeface="Arial" pitchFamily="34" charset="0"/>
              <a:buChar char="•"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Переломы внутреннего мыщелка;</a:t>
            </a:r>
          </a:p>
          <a:p>
            <a:pPr lvl="0">
              <a:buFont typeface="Arial" pitchFamily="34" charset="0"/>
              <a:buChar char="•"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Переломы наружного мыщелка;</a:t>
            </a:r>
          </a:p>
          <a:p>
            <a:pPr lvl="0">
              <a:buFont typeface="Arial" pitchFamily="34" charset="0"/>
              <a:buChar char="•"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Переломы обоих мыщелков.</a:t>
            </a:r>
          </a:p>
          <a:p>
            <a:r>
              <a:rPr lang="ru-RU" sz="1200" dirty="0"/>
              <a:t> </a:t>
            </a:r>
          </a:p>
          <a:p>
            <a:endParaRPr lang="ru-RU" sz="1200" dirty="0"/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1497"/>
            <a:ext cx="9144000" cy="563662"/>
          </a:xfrm>
        </p:spPr>
        <p:txBody>
          <a:bodyPr>
            <a:normAutofit/>
          </a:bodyPr>
          <a:lstStyle/>
          <a:p>
            <a:pPr algn="ctr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Клиническая картина при переломах шейки бедра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0" y="1124744"/>
            <a:ext cx="4355976" cy="5733256"/>
          </a:xfrm>
        </p:spPr>
        <p:txBody>
          <a:bodyPr>
            <a:noAutofit/>
          </a:bodyPr>
          <a:lstStyle/>
          <a:p>
            <a:pPr algn="just"/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Пациенты предъявляют жалобы на интенсивные боли в области тазобедренного сустава, усиливающиеся при попытке изменить положение нижней конечности, последняя - ротированна кнаружи. При внешнем осмотре латеральный край стопы почти касается плоскости постели. Пальпаторно выявляется болезненность в области тазобедренного сустава, большого вертела бедренной кости и вдоль оси конечности. </a:t>
            </a:r>
            <a:br>
              <a:rPr lang="ru-RU" sz="18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 Характер болей объясняется развитием гемартроза (растяжением капсулы сустава скопившейся в ней кровью). Капсула тазобедренного сустава малорастяжимая, полость сустава вмещает всего около 20 мл жидкости. </a:t>
            </a:r>
          </a:p>
        </p:txBody>
      </p:sp>
      <p:pic>
        <p:nvPicPr>
          <p:cNvPr id="8" name="Рисунок 7" descr="perel-shejk-bedra-5-500x35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391472" y="548680"/>
            <a:ext cx="4752528" cy="381642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CC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Рисунок 9" descr="DSC0075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939416" y="4427984"/>
            <a:ext cx="3204584" cy="243001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CC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Рисунок 8" descr="simptomy-pri-perelome-shejki-bedra-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923928" y="2996952"/>
            <a:ext cx="2343150" cy="308610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CC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658</TotalTime>
  <Words>1119</Words>
  <Application>Microsoft Office PowerPoint</Application>
  <PresentationFormat>Экран (4:3)</PresentationFormat>
  <Paragraphs>109</Paragraphs>
  <Slides>25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Тема Office</vt:lpstr>
      <vt:lpstr>Министерство здравоохранения Саратовской области Государственное автономное образовательное учреждение Саратовской области  «Вольский медицинский колледж им. З.И.Маресевой» </vt:lpstr>
      <vt:lpstr>Введение</vt:lpstr>
      <vt:lpstr>Анатомия бедренной кости</vt:lpstr>
      <vt:lpstr>Слайд 4</vt:lpstr>
      <vt:lpstr>I.Переломы шейки бедренной кости Переломы шейки бедренной кости. Как медиальные, так и вертельные переломы обычно наблюдаются у лиц пожилого возраста и чаще происходят при нагрузке (в основном при падении) на область большого вертела. </vt:lpstr>
      <vt:lpstr>II. Чрезвертельные переломы бедренной кости</vt:lpstr>
      <vt:lpstr>III.Переломы диафиза бедренной кости</vt:lpstr>
      <vt:lpstr>IV .Переломы мыщелков бедренной кости.  Перелом мыщелков бедренной кости возникает при тяжелом повреждении коленного сустава в результате падения большого груза на наружную поверхность коленного сустава или падения больного с высоты на ноги.</vt:lpstr>
      <vt:lpstr>Клиническая картина при переломах шейки бедра</vt:lpstr>
      <vt:lpstr>Клиническая картина при чрезвертельных переломах. </vt:lpstr>
      <vt:lpstr>Клиническая картина при переломах диафиза бедренной кости. </vt:lpstr>
      <vt:lpstr>Клиническая картина при переломах мыщелков бедренной кости. </vt:lpstr>
      <vt:lpstr>Первая помощь при переломах бедренной кости</vt:lpstr>
      <vt:lpstr>Травматический шок</vt:lpstr>
      <vt:lpstr>Консервативное лечение переломов бедренной кости </vt:lpstr>
      <vt:lpstr>Хирургические вмешательства </vt:lpstr>
      <vt:lpstr>Хирургические вмешательства </vt:lpstr>
      <vt:lpstr>Практическая часть</vt:lpstr>
      <vt:lpstr>Слайд 19</vt:lpstr>
      <vt:lpstr>Слайд 20</vt:lpstr>
      <vt:lpstr>Слайд 21</vt:lpstr>
      <vt:lpstr>Слайд 22</vt:lpstr>
      <vt:lpstr>Реабилитация после переломов бедренной кости </vt:lpstr>
      <vt:lpstr>Слайд 24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Министерство здравоохранения Саратовской области ГАПОУ СО  «  Вольский медицинский колледж им. З.И. Маресевой  »</dc:title>
  <dc:creator>Xorosh</dc:creator>
  <cp:lastModifiedBy>Xorosh</cp:lastModifiedBy>
  <cp:revision>58</cp:revision>
  <dcterms:created xsi:type="dcterms:W3CDTF">2016-06-21T18:54:58Z</dcterms:created>
  <dcterms:modified xsi:type="dcterms:W3CDTF">2017-06-06T18:56:35Z</dcterms:modified>
</cp:coreProperties>
</file>